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1297" r:id="rId2"/>
    <p:sldId id="273" r:id="rId3"/>
    <p:sldId id="1438" r:id="rId4"/>
    <p:sldId id="1417" r:id="rId5"/>
    <p:sldId id="1439" r:id="rId6"/>
    <p:sldId id="1400" r:id="rId7"/>
    <p:sldId id="1401" r:id="rId8"/>
    <p:sldId id="1403" r:id="rId9"/>
    <p:sldId id="1402" r:id="rId10"/>
    <p:sldId id="1440" r:id="rId11"/>
    <p:sldId id="1405" r:id="rId12"/>
    <p:sldId id="1441" r:id="rId13"/>
    <p:sldId id="140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939D92-E0E8-CDED-EF65-5981D419176C}" name="Hilary Audrey Gonzales" initials="HG" userId="S::hagonzales@ucdavis.edu::3034101a-0480-4ea4-b537-9458fc23a730" providerId="AD"/>
  <p188:author id="{152730BF-A89B-87C2-D9F7-A68032664C50}" name="Apurva Bhatt" initials="AB" userId="S::apbhatt@ucdavis.edu::5d219987-f1b2-45e4-a9b9-b326e20fed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J Aubel" initials="AJA" lastIdx="1" clrIdx="0">
    <p:extLst>
      <p:ext uri="{19B8F6BF-5375-455C-9EA6-DF929625EA0E}">
        <p15:presenceInfo xmlns:p15="http://schemas.microsoft.com/office/powerpoint/2012/main" userId="S::ajaubel@ucdavis.edu::0a8af168-01f4-4f3d-90f5-070001a670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5B75"/>
    <a:srgbClr val="000000"/>
    <a:srgbClr val="B3FDFF"/>
    <a:srgbClr val="858B95"/>
    <a:srgbClr val="FFFF00"/>
    <a:srgbClr val="4833FF"/>
    <a:srgbClr val="EAEAED"/>
    <a:srgbClr val="8891EE"/>
    <a:srgbClr val="8E8E8E"/>
    <a:srgbClr val="496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1380"/>
  </p:normalViewPr>
  <p:slideViewPr>
    <p:cSldViewPr snapToGrid="0">
      <p:cViewPr varScale="1">
        <p:scale>
          <a:sx n="90" d="100"/>
          <a:sy n="90" d="100"/>
        </p:scale>
        <p:origin x="232" y="2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B258E4-6C13-FF4B-8D5B-22B8A41A3B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DE9E7A-5F43-7046-825C-CE71E43841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334FD9-6F19-3747-8F1A-3C258C627631}" type="datetimeFigureOut">
              <a:rPr lang="en-US" smtClean="0"/>
              <a:t>6/11/24</a:t>
            </a:fld>
            <a:endParaRPr lang="en-US"/>
          </a:p>
        </p:txBody>
      </p:sp>
      <p:sp>
        <p:nvSpPr>
          <p:cNvPr id="4" name="Footer Placeholder 3">
            <a:extLst>
              <a:ext uri="{FF2B5EF4-FFF2-40B4-BE49-F238E27FC236}">
                <a16:creationId xmlns:a16="http://schemas.microsoft.com/office/drawing/2014/main" id="{166BCAAB-B668-984C-951A-7940760F4C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7F46188-BB78-1A4D-B7A6-017D0E8519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03F8FE-D424-3E47-AB0C-6499FD95F40C}" type="slidenum">
              <a:rPr lang="en-US" smtClean="0"/>
              <a:t>‹#›</a:t>
            </a:fld>
            <a:endParaRPr lang="en-US"/>
          </a:p>
        </p:txBody>
      </p:sp>
    </p:spTree>
    <p:extLst>
      <p:ext uri="{BB962C8B-B14F-4D97-AF65-F5344CB8AC3E}">
        <p14:creationId xmlns:p14="http://schemas.microsoft.com/office/powerpoint/2010/main" val="3192451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06EE0-8464-414E-9207-3090605B8753}" type="datetimeFigureOut">
              <a:rPr lang="en-US" smtClean="0"/>
              <a:t>6/11/24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58CF3-C551-4240-985D-CEF716ADB6DA}" type="slidenum">
              <a:rPr lang="en-US" smtClean="0"/>
              <a:t>‹#›</a:t>
            </a:fld>
            <a:endParaRPr lang="en-US"/>
          </a:p>
        </p:txBody>
      </p:sp>
    </p:spTree>
    <p:extLst>
      <p:ext uri="{BB962C8B-B14F-4D97-AF65-F5344CB8AC3E}">
        <p14:creationId xmlns:p14="http://schemas.microsoft.com/office/powerpoint/2010/main" val="61577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0858CF3-C551-4240-985D-CEF716ADB6DA}" type="slidenum">
              <a:rPr lang="en-US" smtClean="0"/>
              <a:t>2</a:t>
            </a:fld>
            <a:endParaRPr lang="en-US"/>
          </a:p>
        </p:txBody>
      </p:sp>
    </p:spTree>
    <p:extLst>
      <p:ext uri="{BB962C8B-B14F-4D97-AF65-F5344CB8AC3E}">
        <p14:creationId xmlns:p14="http://schemas.microsoft.com/office/powerpoint/2010/main" val="388716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Apurva</a:t>
            </a:r>
            <a:endParaRPr lang="en-US"/>
          </a:p>
        </p:txBody>
      </p:sp>
      <p:sp>
        <p:nvSpPr>
          <p:cNvPr id="4" name="Slide Number Placeholder 3"/>
          <p:cNvSpPr>
            <a:spLocks noGrp="1"/>
          </p:cNvSpPr>
          <p:nvPr>
            <p:ph type="sldNum" sz="quarter" idx="5"/>
          </p:nvPr>
        </p:nvSpPr>
        <p:spPr/>
        <p:txBody>
          <a:bodyPr/>
          <a:lstStyle/>
          <a:p>
            <a:fld id="{CA2E2FE6-739A-B349-A7D6-927CCC88DFDB}" type="slidenum">
              <a:rPr lang="en-US" smtClean="0"/>
              <a:t>4</a:t>
            </a:fld>
            <a:endParaRPr lang="en-US"/>
          </a:p>
        </p:txBody>
      </p:sp>
    </p:spTree>
    <p:extLst>
      <p:ext uri="{BB962C8B-B14F-4D97-AF65-F5344CB8AC3E}">
        <p14:creationId xmlns:p14="http://schemas.microsoft.com/office/powerpoint/2010/main" val="1507703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r>
              <a:rPr lang="en-US" dirty="0"/>
              <a:t>Young child in the home</a:t>
            </a:r>
          </a:p>
          <a:p>
            <a:pPr marL="171450" indent="-171450">
              <a:buFont typeface="Symbol"/>
              <a:buChar char="•"/>
            </a:pPr>
            <a:r>
              <a:rPr lang="en-US" dirty="0"/>
              <a:t>Storing guns in a way that they are easily accessible to at-risk people</a:t>
            </a:r>
            <a:endParaRPr lang="en-US" dirty="0">
              <a:ea typeface="Calibri"/>
              <a:cs typeface="Calibri"/>
            </a:endParaRPr>
          </a:p>
          <a:p>
            <a:pPr marL="171450" indent="-171450">
              <a:buFont typeface="Symbol"/>
              <a:buChar char="•"/>
            </a:pPr>
            <a:r>
              <a:rPr lang="en-US" dirty="0"/>
              <a:t>Depression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0858CF3-C551-4240-985D-CEF716ADB6DA}" type="slidenum">
              <a:rPr lang="en-US" smtClean="0"/>
              <a:t>6</a:t>
            </a:fld>
            <a:endParaRPr lang="en-US"/>
          </a:p>
        </p:txBody>
      </p:sp>
    </p:spTree>
    <p:extLst>
      <p:ext uri="{BB962C8B-B14F-4D97-AF65-F5344CB8AC3E}">
        <p14:creationId xmlns:p14="http://schemas.microsoft.com/office/powerpoint/2010/main" val="2407673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Low risk</a:t>
            </a:r>
          </a:p>
        </p:txBody>
      </p:sp>
      <p:sp>
        <p:nvSpPr>
          <p:cNvPr id="4" name="Slide Number Placeholder 3"/>
          <p:cNvSpPr>
            <a:spLocks noGrp="1"/>
          </p:cNvSpPr>
          <p:nvPr>
            <p:ph type="sldNum" sz="quarter" idx="5"/>
          </p:nvPr>
        </p:nvSpPr>
        <p:spPr/>
        <p:txBody>
          <a:bodyPr/>
          <a:lstStyle/>
          <a:p>
            <a:fld id="{D0858CF3-C551-4240-985D-CEF716ADB6DA}" type="slidenum">
              <a:rPr lang="en-US" smtClean="0"/>
              <a:t>7</a:t>
            </a:fld>
            <a:endParaRPr lang="en-US"/>
          </a:p>
        </p:txBody>
      </p:sp>
    </p:spTree>
    <p:extLst>
      <p:ext uri="{BB962C8B-B14F-4D97-AF65-F5344CB8AC3E}">
        <p14:creationId xmlns:p14="http://schemas.microsoft.com/office/powerpoint/2010/main" val="184064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Unintentional injury</a:t>
            </a:r>
          </a:p>
        </p:txBody>
      </p:sp>
      <p:sp>
        <p:nvSpPr>
          <p:cNvPr id="4" name="Slide Number Placeholder 3"/>
          <p:cNvSpPr>
            <a:spLocks noGrp="1"/>
          </p:cNvSpPr>
          <p:nvPr>
            <p:ph type="sldNum" sz="quarter" idx="5"/>
          </p:nvPr>
        </p:nvSpPr>
        <p:spPr/>
        <p:txBody>
          <a:bodyPr/>
          <a:lstStyle/>
          <a:p>
            <a:fld id="{D0858CF3-C551-4240-985D-CEF716ADB6DA}" type="slidenum">
              <a:rPr lang="en-US" smtClean="0"/>
              <a:t>8</a:t>
            </a:fld>
            <a:endParaRPr lang="en-US"/>
          </a:p>
        </p:txBody>
      </p:sp>
    </p:spTree>
    <p:extLst>
      <p:ext uri="{BB962C8B-B14F-4D97-AF65-F5344CB8AC3E}">
        <p14:creationId xmlns:p14="http://schemas.microsoft.com/office/powerpoint/2010/main" val="65342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No, as a clinician in this scenario it is important to take a harm reduction approach and respect Tonya’s decision to own firearms. Think about proposing steps, including small steps, that will help reduce risk. Sometimes the safest scenario might not be achievable, so a safer scenario is the goal. </a:t>
            </a:r>
          </a:p>
        </p:txBody>
      </p:sp>
      <p:sp>
        <p:nvSpPr>
          <p:cNvPr id="4" name="Slide Number Placeholder 3"/>
          <p:cNvSpPr>
            <a:spLocks noGrp="1"/>
          </p:cNvSpPr>
          <p:nvPr>
            <p:ph type="sldNum" sz="quarter" idx="5"/>
          </p:nvPr>
        </p:nvSpPr>
        <p:spPr/>
        <p:txBody>
          <a:bodyPr/>
          <a:lstStyle/>
          <a:p>
            <a:fld id="{D0858CF3-C551-4240-985D-CEF716ADB6DA}" type="slidenum">
              <a:rPr lang="en-US" smtClean="0"/>
              <a:t>9</a:t>
            </a:fld>
            <a:endParaRPr lang="en-US"/>
          </a:p>
        </p:txBody>
      </p:sp>
    </p:spTree>
    <p:extLst>
      <p:ext uri="{BB962C8B-B14F-4D97-AF65-F5344CB8AC3E}">
        <p14:creationId xmlns:p14="http://schemas.microsoft.com/office/powerpoint/2010/main" val="1779546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r>
              <a:rPr lang="en-US" dirty="0"/>
              <a:t>Give Tonya information about safe storage of firearms, such as a quick access lockbox </a:t>
            </a:r>
          </a:p>
          <a:p>
            <a:pPr marL="171450" indent="-171450">
              <a:buFont typeface="Symbol"/>
              <a:buChar char="•"/>
            </a:pPr>
            <a:r>
              <a:rPr lang="en-US" dirty="0"/>
              <a:t>Recommend a training on safe firearm handling</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0858CF3-C551-4240-985D-CEF716ADB6DA}" type="slidenum">
              <a:rPr lang="en-US" smtClean="0"/>
              <a:t>11</a:t>
            </a:fld>
            <a:endParaRPr lang="en-US"/>
          </a:p>
        </p:txBody>
      </p:sp>
    </p:spTree>
    <p:extLst>
      <p:ext uri="{BB962C8B-B14F-4D97-AF65-F5344CB8AC3E}">
        <p14:creationId xmlns:p14="http://schemas.microsoft.com/office/powerpoint/2010/main" val="118671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
              <a:buChar char="•"/>
            </a:pPr>
            <a:r>
              <a:rPr lang="en-US" dirty="0"/>
              <a:t>Whenever possible, take a collaborative approach</a:t>
            </a:r>
          </a:p>
          <a:p>
            <a:pPr marL="171450" indent="-171450">
              <a:buFont typeface="Symbol"/>
              <a:buChar char="•"/>
            </a:pPr>
            <a:r>
              <a:rPr lang="en-US" dirty="0"/>
              <a:t>Respectfully emphasize why access to firearms is clinically relevant </a:t>
            </a:r>
            <a:endParaRPr lang="en-US" dirty="0">
              <a:ea typeface="Calibri"/>
              <a:cs typeface="Calibri"/>
            </a:endParaRPr>
          </a:p>
          <a:p>
            <a:pPr marL="171450" indent="-171450">
              <a:buFont typeface="Symbol"/>
              <a:buChar char="•"/>
            </a:pPr>
            <a:r>
              <a:rPr lang="en-US" dirty="0"/>
              <a:t>Reinforce the goal, keeping the patient or someone else safe</a:t>
            </a:r>
            <a:endParaRPr lang="en-US" dirty="0">
              <a:ea typeface="Calibri"/>
              <a:cs typeface="Calibri"/>
            </a:endParaRPr>
          </a:p>
          <a:p>
            <a:pPr marL="171450" indent="-171450">
              <a:buFont typeface="Symbol"/>
              <a:buChar char="•"/>
            </a:pPr>
            <a:r>
              <a:rPr lang="en-US" dirty="0"/>
              <a:t>Explore the patient’s reasons for not wanting to answer or engage </a:t>
            </a:r>
            <a:endParaRPr lang="en-US" dirty="0">
              <a:ea typeface="Calibri"/>
              <a:cs typeface="Calibri"/>
            </a:endParaRPr>
          </a:p>
          <a:p>
            <a:pPr marL="171450" indent="-171450">
              <a:buFont typeface="Symbol"/>
              <a:buChar char="•"/>
            </a:pPr>
            <a:r>
              <a:rPr lang="en-US" dirty="0"/>
              <a:t>Ensure the patient has access to resources about safer firearm storage </a:t>
            </a:r>
            <a:endParaRPr lang="en-US" dirty="0">
              <a:ea typeface="Calibri"/>
              <a:cs typeface="Calibri"/>
            </a:endParaRPr>
          </a:p>
          <a:p>
            <a:pPr marL="171450" indent="-171450">
              <a:buFont typeface="Symbol"/>
              <a:buChar char="•"/>
            </a:pPr>
            <a:r>
              <a:rPr lang="en-US" dirty="0"/>
              <a:t>If the risk is non-emergent, defer discussion to a later visit; a patient has the right to not discuss firearm ownership if they so choose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D0858CF3-C551-4240-985D-CEF716ADB6DA}" type="slidenum">
              <a:rPr lang="en-US" smtClean="0"/>
              <a:t>13</a:t>
            </a:fld>
            <a:endParaRPr lang="en-US"/>
          </a:p>
        </p:txBody>
      </p:sp>
    </p:spTree>
    <p:extLst>
      <p:ext uri="{BB962C8B-B14F-4D97-AF65-F5344CB8AC3E}">
        <p14:creationId xmlns:p14="http://schemas.microsoft.com/office/powerpoint/2010/main" val="392349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4833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2CDB4-D344-5341-A35D-3FA76494B076}"/>
              </a:ext>
            </a:extLst>
          </p:cNvPr>
          <p:cNvSpPr>
            <a:spLocks noGrp="1"/>
          </p:cNvSpPr>
          <p:nvPr>
            <p:ph type="ctrTitle" hasCustomPrompt="1"/>
          </p:nvPr>
        </p:nvSpPr>
        <p:spPr>
          <a:xfrm>
            <a:off x="1524000" y="1394469"/>
            <a:ext cx="6248400" cy="1854200"/>
          </a:xfrm>
        </p:spPr>
        <p:txBody>
          <a:bodyPr anchor="b" anchorCtr="0"/>
          <a:lstStyle>
            <a:lvl1pPr algn="l">
              <a:defRPr sz="6000"/>
            </a:lvl1pPr>
          </a:lstStyle>
          <a:p>
            <a:r>
              <a:rPr lang="en-US"/>
              <a:t>Presentation title </a:t>
            </a:r>
          </a:p>
        </p:txBody>
      </p:sp>
      <p:sp>
        <p:nvSpPr>
          <p:cNvPr id="3" name="Subtitle 2">
            <a:extLst>
              <a:ext uri="{FF2B5EF4-FFF2-40B4-BE49-F238E27FC236}">
                <a16:creationId xmlns:a16="http://schemas.microsoft.com/office/drawing/2014/main" id="{86630CF1-BDE5-6D44-8D2E-0956B5DC7F82}"/>
              </a:ext>
            </a:extLst>
          </p:cNvPr>
          <p:cNvSpPr>
            <a:spLocks noGrp="1"/>
          </p:cNvSpPr>
          <p:nvPr>
            <p:ph type="subTitle" idx="1" hasCustomPrompt="1"/>
          </p:nvPr>
        </p:nvSpPr>
        <p:spPr>
          <a:xfrm>
            <a:off x="1524000" y="4476384"/>
            <a:ext cx="6248400" cy="803562"/>
          </a:xfrm>
          <a:prstGeom prst="rect">
            <a:avLst/>
          </a:prstGeom>
        </p:spPr>
        <p:txBody>
          <a:bodyPr/>
          <a:lstStyle>
            <a:lvl1pPr marL="0" indent="0" algn="l">
              <a:buNone/>
              <a:defRPr sz="2200" b="0" i="0">
                <a:latin typeface="Untitled Sans" panose="020B05030302020602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title], </a:t>
            </a:r>
            <a:r>
              <a:rPr lang="en-US" err="1"/>
              <a:t>BulletPoints</a:t>
            </a:r>
            <a:r>
              <a:rPr lang="en-US"/>
              <a:t> Project</a:t>
            </a:r>
          </a:p>
        </p:txBody>
      </p:sp>
      <p:pic>
        <p:nvPicPr>
          <p:cNvPr id="9" name="vert-white.png" descr="vert-white.png">
            <a:extLst>
              <a:ext uri="{FF2B5EF4-FFF2-40B4-BE49-F238E27FC236}">
                <a16:creationId xmlns:a16="http://schemas.microsoft.com/office/drawing/2014/main" id="{B1CCBD50-BB82-B34F-9DF8-972F5CD671A1}"/>
              </a:ext>
            </a:extLst>
          </p:cNvPr>
          <p:cNvPicPr>
            <a:picLocks noChangeAspect="1"/>
          </p:cNvPicPr>
          <p:nvPr userDrawn="1"/>
        </p:nvPicPr>
        <p:blipFill>
          <a:blip r:embed="rId2"/>
          <a:srcRect b="16257"/>
          <a:stretch>
            <a:fillRect/>
          </a:stretch>
        </p:blipFill>
        <p:spPr>
          <a:xfrm>
            <a:off x="321172" y="287140"/>
            <a:ext cx="733106" cy="685800"/>
          </a:xfrm>
          <a:prstGeom prst="rect">
            <a:avLst/>
          </a:prstGeom>
          <a:ln w="12700">
            <a:miter lim="400000"/>
          </a:ln>
        </p:spPr>
      </p:pic>
      <p:sp>
        <p:nvSpPr>
          <p:cNvPr id="7" name="Rectangle 6">
            <a:extLst>
              <a:ext uri="{FF2B5EF4-FFF2-40B4-BE49-F238E27FC236}">
                <a16:creationId xmlns:a16="http://schemas.microsoft.com/office/drawing/2014/main" id="{C847A4F3-C47E-914F-8F29-021C0CFAA898}"/>
              </a:ext>
            </a:extLst>
          </p:cNvPr>
          <p:cNvSpPr/>
          <p:nvPr userDrawn="1"/>
        </p:nvSpPr>
        <p:spPr>
          <a:xfrm>
            <a:off x="0" y="6227960"/>
            <a:ext cx="12192000" cy="630040"/>
          </a:xfrm>
          <a:prstGeom prst="rect">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D3F1925-884A-9E48-B4EE-2D1F87FDA311}"/>
              </a:ext>
            </a:extLst>
          </p:cNvPr>
          <p:cNvCxnSpPr/>
          <p:nvPr userDrawn="1"/>
        </p:nvCxnSpPr>
        <p:spPr>
          <a:xfrm>
            <a:off x="1678488" y="3248669"/>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13" name="circles.png" descr="circles.png">
            <a:extLst>
              <a:ext uri="{FF2B5EF4-FFF2-40B4-BE49-F238E27FC236}">
                <a16:creationId xmlns:a16="http://schemas.microsoft.com/office/drawing/2014/main" id="{AB85B479-2274-2C4E-A96F-2665EC86D61A}"/>
              </a:ext>
            </a:extLst>
          </p:cNvPr>
          <p:cNvPicPr>
            <a:picLocks noChangeAspect="1"/>
          </p:cNvPicPr>
          <p:nvPr userDrawn="1"/>
        </p:nvPicPr>
        <p:blipFill>
          <a:blip r:embed="rId3">
            <a:alphaModFix amt="20312"/>
          </a:blip>
          <a:stretch>
            <a:fillRect/>
          </a:stretch>
        </p:blipFill>
        <p:spPr>
          <a:xfrm>
            <a:off x="8363419" y="6227960"/>
            <a:ext cx="3606446" cy="635062"/>
          </a:xfrm>
          <a:prstGeom prst="rect">
            <a:avLst/>
          </a:prstGeom>
          <a:ln w="12700">
            <a:miter lim="400000"/>
          </a:ln>
          <a:scene3d>
            <a:camera prst="orthographicFront">
              <a:rot lat="0" lon="10800000" rev="0"/>
            </a:camera>
            <a:lightRig rig="threePt" dir="t"/>
          </a:scene3d>
        </p:spPr>
      </p:pic>
      <p:sp>
        <p:nvSpPr>
          <p:cNvPr id="5" name="Text Placeholder 4">
            <a:extLst>
              <a:ext uri="{FF2B5EF4-FFF2-40B4-BE49-F238E27FC236}">
                <a16:creationId xmlns:a16="http://schemas.microsoft.com/office/drawing/2014/main" id="{0E912FB8-8262-734F-920E-55955B3AA942}"/>
              </a:ext>
            </a:extLst>
          </p:cNvPr>
          <p:cNvSpPr>
            <a:spLocks noGrp="1"/>
          </p:cNvSpPr>
          <p:nvPr>
            <p:ph type="body" sz="quarter" idx="10" hasCustomPrompt="1"/>
          </p:nvPr>
        </p:nvSpPr>
        <p:spPr>
          <a:xfrm>
            <a:off x="1524000" y="3870960"/>
            <a:ext cx="4308475" cy="605789"/>
          </a:xfrm>
          <a:prstGeom prst="rect">
            <a:avLst/>
          </a:prstGeom>
        </p:spPr>
        <p:txBody>
          <a:bodyPr>
            <a:normAutofit/>
          </a:bodyPr>
          <a:lstStyle>
            <a:lvl1pPr marL="0" indent="0">
              <a:buNone/>
              <a:defRPr sz="3600"/>
            </a:lvl1pPr>
          </a:lstStyle>
          <a:p>
            <a:pPr lvl="0"/>
            <a:r>
              <a:rPr lang="en-US"/>
              <a:t>Name</a:t>
            </a:r>
          </a:p>
        </p:txBody>
      </p:sp>
      <p:sp>
        <p:nvSpPr>
          <p:cNvPr id="8" name="Text Placeholder 7">
            <a:extLst>
              <a:ext uri="{FF2B5EF4-FFF2-40B4-BE49-F238E27FC236}">
                <a16:creationId xmlns:a16="http://schemas.microsoft.com/office/drawing/2014/main" id="{FDCC1A25-6685-9F44-BD11-22C7F7692675}"/>
              </a:ext>
            </a:extLst>
          </p:cNvPr>
          <p:cNvSpPr>
            <a:spLocks noGrp="1"/>
          </p:cNvSpPr>
          <p:nvPr>
            <p:ph type="body" sz="quarter" idx="11" hasCustomPrompt="1"/>
          </p:nvPr>
        </p:nvSpPr>
        <p:spPr>
          <a:xfrm>
            <a:off x="1524000" y="5280025"/>
            <a:ext cx="4572000" cy="942913"/>
          </a:xfrm>
          <a:prstGeom prst="rect">
            <a:avLst/>
          </a:prstGeom>
        </p:spPr>
        <p:txBody>
          <a:bodyPr>
            <a:normAutofit/>
          </a:bodyPr>
          <a:lstStyle>
            <a:lvl1pPr marL="0" indent="0">
              <a:buNone/>
              <a:defRPr sz="2200"/>
            </a:lvl1pPr>
          </a:lstStyle>
          <a:p>
            <a:r>
              <a:rPr lang="en-US"/>
              <a:t>Date</a:t>
            </a:r>
          </a:p>
          <a:p>
            <a:r>
              <a:rPr lang="en-US"/>
              <a:t>Presentation Location</a:t>
            </a:r>
          </a:p>
        </p:txBody>
      </p:sp>
    </p:spTree>
    <p:extLst>
      <p:ext uri="{BB962C8B-B14F-4D97-AF65-F5344CB8AC3E}">
        <p14:creationId xmlns:p14="http://schemas.microsoft.com/office/powerpoint/2010/main" val="3408778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 figure/image">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a:p>
        </p:txBody>
      </p:sp>
      <p:sp>
        <p:nvSpPr>
          <p:cNvPr id="5" name="Title 1">
            <a:extLst>
              <a:ext uri="{FF2B5EF4-FFF2-40B4-BE49-F238E27FC236}">
                <a16:creationId xmlns:a16="http://schemas.microsoft.com/office/drawing/2014/main" id="{C6CF6C4F-A896-7B45-8510-38937DA2FD3B}"/>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a:t>Other Figure/Image Title </a:t>
            </a:r>
          </a:p>
        </p:txBody>
      </p:sp>
      <p:cxnSp>
        <p:nvCxnSpPr>
          <p:cNvPr id="6" name="Straight Connector 5">
            <a:extLst>
              <a:ext uri="{FF2B5EF4-FFF2-40B4-BE49-F238E27FC236}">
                <a16:creationId xmlns:a16="http://schemas.microsoft.com/office/drawing/2014/main" id="{A5B25AC9-7169-D441-B65F-3FDD14F5B13B}"/>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FC15A686-FB0C-854F-B6CF-56B222ABE39A}"/>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423267406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SA">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a:p>
        </p:txBody>
      </p:sp>
      <p:sp>
        <p:nvSpPr>
          <p:cNvPr id="9" name="Content Placeholder 2">
            <a:extLst>
              <a:ext uri="{FF2B5EF4-FFF2-40B4-BE49-F238E27FC236}">
                <a16:creationId xmlns:a16="http://schemas.microsoft.com/office/drawing/2014/main" id="{07C08CFC-B435-664A-99EF-FE3AF9564734}"/>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96001711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out">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a:p>
        </p:txBody>
      </p:sp>
      <p:sp>
        <p:nvSpPr>
          <p:cNvPr id="2" name="Oval 1">
            <a:extLst>
              <a:ext uri="{FF2B5EF4-FFF2-40B4-BE49-F238E27FC236}">
                <a16:creationId xmlns:a16="http://schemas.microsoft.com/office/drawing/2014/main" id="{C1BAB865-ECB0-934D-9FF1-5917D212889E}"/>
              </a:ext>
            </a:extLst>
          </p:cNvPr>
          <p:cNvSpPr>
            <a:spLocks noChangeAspect="1"/>
          </p:cNvSpPr>
          <p:nvPr userDrawn="1"/>
        </p:nvSpPr>
        <p:spPr>
          <a:xfrm>
            <a:off x="2939412" y="274320"/>
            <a:ext cx="6313177" cy="6309360"/>
          </a:xfrm>
          <a:prstGeom prst="ellipse">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0F05A437-395D-3E40-B3F9-563B7ED30177}"/>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CE4E2C3-63CA-3443-A903-E440DAD5E3EA}"/>
              </a:ext>
            </a:extLst>
          </p:cNvPr>
          <p:cNvSpPr>
            <a:spLocks noGrp="1"/>
          </p:cNvSpPr>
          <p:nvPr>
            <p:ph type="title" hasCustomPrompt="1"/>
          </p:nvPr>
        </p:nvSpPr>
        <p:spPr>
          <a:xfrm>
            <a:off x="1582885" y="2401269"/>
            <a:ext cx="9026228"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t>Firearm death rates in the US are uniquely high relative to comparable countries</a:t>
            </a:r>
          </a:p>
        </p:txBody>
      </p:sp>
      <p:sp>
        <p:nvSpPr>
          <p:cNvPr id="10" name="Content Placeholder 2">
            <a:extLst>
              <a:ext uri="{FF2B5EF4-FFF2-40B4-BE49-F238E27FC236}">
                <a16:creationId xmlns:a16="http://schemas.microsoft.com/office/drawing/2014/main" id="{9FB46FEF-8743-274A-A9E1-83E1C1E1DCE0}"/>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
        <p:nvSpPr>
          <p:cNvPr id="7" name="Text Placeholder 6">
            <a:extLst>
              <a:ext uri="{FF2B5EF4-FFF2-40B4-BE49-F238E27FC236}">
                <a16:creationId xmlns:a16="http://schemas.microsoft.com/office/drawing/2014/main" id="{BD08F30B-6DEE-3340-9130-5A2BA7A45534}"/>
              </a:ext>
            </a:extLst>
          </p:cNvPr>
          <p:cNvSpPr>
            <a:spLocks noGrp="1"/>
          </p:cNvSpPr>
          <p:nvPr>
            <p:ph type="body" sz="quarter" idx="11"/>
          </p:nvPr>
        </p:nvSpPr>
        <p:spPr>
          <a:xfrm>
            <a:off x="3901280" y="121401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Tree>
    <p:extLst>
      <p:ext uri="{BB962C8B-B14F-4D97-AF65-F5344CB8AC3E}">
        <p14:creationId xmlns:p14="http://schemas.microsoft.com/office/powerpoint/2010/main" val="357381160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llout 2">
    <p:bg>
      <p:bgPr>
        <a:solidFill>
          <a:srgbClr val="4833FF"/>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a:p>
        </p:txBody>
      </p:sp>
      <p:sp>
        <p:nvSpPr>
          <p:cNvPr id="2" name="Oval 1">
            <a:extLst>
              <a:ext uri="{FF2B5EF4-FFF2-40B4-BE49-F238E27FC236}">
                <a16:creationId xmlns:a16="http://schemas.microsoft.com/office/drawing/2014/main" id="{C1BAB865-ECB0-934D-9FF1-5917D212889E}"/>
              </a:ext>
            </a:extLst>
          </p:cNvPr>
          <p:cNvSpPr>
            <a:spLocks noChangeAspect="1"/>
          </p:cNvSpPr>
          <p:nvPr userDrawn="1"/>
        </p:nvSpPr>
        <p:spPr>
          <a:xfrm>
            <a:off x="2939412" y="274320"/>
            <a:ext cx="6313177" cy="63093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0F05A437-395D-3E40-B3F9-563B7ED30177}"/>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CE4E2C3-63CA-3443-A903-E440DAD5E3EA}"/>
              </a:ext>
            </a:extLst>
          </p:cNvPr>
          <p:cNvSpPr>
            <a:spLocks noGrp="1"/>
          </p:cNvSpPr>
          <p:nvPr>
            <p:ph type="title" hasCustomPrompt="1"/>
          </p:nvPr>
        </p:nvSpPr>
        <p:spPr>
          <a:xfrm>
            <a:off x="1582885" y="2401269"/>
            <a:ext cx="9026228"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t>Firearm death rates in the US are uniquely high relative to comparable countries</a:t>
            </a:r>
          </a:p>
        </p:txBody>
      </p:sp>
      <p:sp>
        <p:nvSpPr>
          <p:cNvPr id="9" name="Content Placeholder 2">
            <a:extLst>
              <a:ext uri="{FF2B5EF4-FFF2-40B4-BE49-F238E27FC236}">
                <a16:creationId xmlns:a16="http://schemas.microsoft.com/office/drawing/2014/main" id="{45DEFE9D-F469-214D-96D0-8CF8453DAF87}"/>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
        <p:nvSpPr>
          <p:cNvPr id="10" name="Text Placeholder 6">
            <a:extLst>
              <a:ext uri="{FF2B5EF4-FFF2-40B4-BE49-F238E27FC236}">
                <a16:creationId xmlns:a16="http://schemas.microsoft.com/office/drawing/2014/main" id="{E1E86C2F-720F-F24D-85E3-981B3020B979}"/>
              </a:ext>
            </a:extLst>
          </p:cNvPr>
          <p:cNvSpPr>
            <a:spLocks noGrp="1"/>
          </p:cNvSpPr>
          <p:nvPr>
            <p:ph type="body" sz="quarter" idx="11"/>
          </p:nvPr>
        </p:nvSpPr>
        <p:spPr>
          <a:xfrm>
            <a:off x="3901280" y="121401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Tree>
    <p:extLst>
      <p:ext uri="{BB962C8B-B14F-4D97-AF65-F5344CB8AC3E}">
        <p14:creationId xmlns:p14="http://schemas.microsoft.com/office/powerpoint/2010/main" val="381601266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solidFill>
          <a:schemeClr val="tx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255CAC-980D-A649-B331-F943CB9819F4}"/>
              </a:ext>
            </a:extLst>
          </p:cNvPr>
          <p:cNvSpPr txBox="1"/>
          <p:nvPr userDrawn="1"/>
        </p:nvSpPr>
        <p:spPr>
          <a:xfrm>
            <a:off x="2339788" y="6696635"/>
            <a:ext cx="184731" cy="369332"/>
          </a:xfrm>
          <a:prstGeom prst="rect">
            <a:avLst/>
          </a:prstGeom>
          <a:noFill/>
        </p:spPr>
        <p:txBody>
          <a:bodyPr wrap="none" rtlCol="0">
            <a:spAutoFit/>
          </a:bodyPr>
          <a:lstStyle/>
          <a:p>
            <a:endParaRPr lang="en-US"/>
          </a:p>
        </p:txBody>
      </p:sp>
      <p:pic>
        <p:nvPicPr>
          <p:cNvPr id="4" name="Image" descr="Image">
            <a:extLst>
              <a:ext uri="{FF2B5EF4-FFF2-40B4-BE49-F238E27FC236}">
                <a16:creationId xmlns:a16="http://schemas.microsoft.com/office/drawing/2014/main" id="{A3CAA20B-E8DA-164A-AB5B-F41D2A1ED379}"/>
              </a:ext>
            </a:extLst>
          </p:cNvPr>
          <p:cNvPicPr>
            <a:picLocks noChangeAspect="1"/>
          </p:cNvPicPr>
          <p:nvPr userDrawn="1"/>
        </p:nvPicPr>
        <p:blipFill>
          <a:blip r:embed="rId2">
            <a:alphaModFix amt="48857"/>
          </a:blip>
          <a:stretch>
            <a:fillRect/>
          </a:stretch>
        </p:blipFill>
        <p:spPr>
          <a:xfrm>
            <a:off x="3383775" y="396699"/>
            <a:ext cx="5424449" cy="6064602"/>
          </a:xfrm>
          <a:prstGeom prst="rect">
            <a:avLst/>
          </a:prstGeom>
          <a:ln w="12700">
            <a:miter lim="400000"/>
          </a:ln>
        </p:spPr>
      </p:pic>
      <p:sp>
        <p:nvSpPr>
          <p:cNvPr id="3" name="Text Placeholder 2">
            <a:extLst>
              <a:ext uri="{FF2B5EF4-FFF2-40B4-BE49-F238E27FC236}">
                <a16:creationId xmlns:a16="http://schemas.microsoft.com/office/drawing/2014/main" id="{B9D407B7-AC3B-CB49-B1AD-606EFD856BFC}"/>
              </a:ext>
            </a:extLst>
          </p:cNvPr>
          <p:cNvSpPr>
            <a:spLocks noGrp="1"/>
          </p:cNvSpPr>
          <p:nvPr>
            <p:ph type="body" sz="quarter" idx="10" hasCustomPrompt="1"/>
          </p:nvPr>
        </p:nvSpPr>
        <p:spPr>
          <a:xfrm>
            <a:off x="1909342" y="3139807"/>
            <a:ext cx="8373317" cy="856724"/>
          </a:xfrm>
          <a:prstGeom prst="rect">
            <a:avLst/>
          </a:prstGeom>
        </p:spPr>
        <p:txBody>
          <a:bodyPr>
            <a:noAutofit/>
          </a:bodyPr>
          <a:lstStyle>
            <a:lvl2pPr marL="457200" indent="0" algn="ctr">
              <a:buNone/>
              <a:defRPr sz="5400"/>
            </a:lvl2pPr>
          </a:lstStyle>
          <a:p>
            <a:pPr lvl="1"/>
            <a:r>
              <a:rPr lang="en-US"/>
              <a:t>What can clinicians do?</a:t>
            </a:r>
          </a:p>
        </p:txBody>
      </p:sp>
    </p:spTree>
    <p:extLst>
      <p:ext uri="{BB962C8B-B14F-4D97-AF65-F5344CB8AC3E}">
        <p14:creationId xmlns:p14="http://schemas.microsoft.com/office/powerpoint/2010/main" val="1023782968"/>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fe stor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8E99-E0B3-DF48-A59B-630EEDBA097A}"/>
              </a:ext>
            </a:extLst>
          </p:cNvPr>
          <p:cNvSpPr>
            <a:spLocks noGrp="1"/>
          </p:cNvSpPr>
          <p:nvPr>
            <p:ph type="title"/>
          </p:nvPr>
        </p:nvSpPr>
        <p:spPr>
          <a:xfrm>
            <a:off x="838200" y="337911"/>
            <a:ext cx="10515600" cy="801463"/>
          </a:xfrm>
        </p:spPr>
        <p:txBody>
          <a:bodyPr>
            <a:normAutofit/>
          </a:bodyPr>
          <a:lstStyle>
            <a:lvl1pPr>
              <a:defRPr sz="3600"/>
            </a:lvl1pPr>
          </a:lstStyle>
          <a:p>
            <a:r>
              <a:rPr lang="en-US"/>
              <a:t>Click to edit Master title style</a:t>
            </a:r>
          </a:p>
        </p:txBody>
      </p:sp>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8" name="Graphic 7" descr="Safe">
            <a:extLst>
              <a:ext uri="{FF2B5EF4-FFF2-40B4-BE49-F238E27FC236}">
                <a16:creationId xmlns:a16="http://schemas.microsoft.com/office/drawing/2014/main" id="{7BF0B8A0-D134-B54E-980D-79F71FA200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558990" y="1409788"/>
            <a:ext cx="5074019" cy="4793895"/>
          </a:xfrm>
          <a:prstGeom prst="rect">
            <a:avLst/>
          </a:prstGeom>
        </p:spPr>
      </p:pic>
      <p:sp>
        <p:nvSpPr>
          <p:cNvPr id="10" name="Content Placeholder 2">
            <a:extLst>
              <a:ext uri="{FF2B5EF4-FFF2-40B4-BE49-F238E27FC236}">
                <a16:creationId xmlns:a16="http://schemas.microsoft.com/office/drawing/2014/main" id="{74A5787A-7890-2C42-A30C-A0017820ECB3}"/>
              </a:ext>
            </a:extLst>
          </p:cNvPr>
          <p:cNvSpPr>
            <a:spLocks noGrp="1"/>
          </p:cNvSpPr>
          <p:nvPr>
            <p:ph idx="11"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i="0" spc="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
        <p:nvSpPr>
          <p:cNvPr id="11" name="Text Placeholder 2">
            <a:extLst>
              <a:ext uri="{FF2B5EF4-FFF2-40B4-BE49-F238E27FC236}">
                <a16:creationId xmlns:a16="http://schemas.microsoft.com/office/drawing/2014/main" id="{78BA1DBC-0621-3747-8D82-E429846FDDBC}"/>
              </a:ext>
            </a:extLst>
          </p:cNvPr>
          <p:cNvSpPr>
            <a:spLocks noGrp="1"/>
          </p:cNvSpPr>
          <p:nvPr>
            <p:ph idx="1" hasCustomPrompt="1"/>
          </p:nvPr>
        </p:nvSpPr>
        <p:spPr>
          <a:xfrm>
            <a:off x="838199" y="1409788"/>
            <a:ext cx="10515599" cy="4767175"/>
          </a:xfrm>
          <a:prstGeom prst="rect">
            <a:avLst/>
          </a:prstGeom>
        </p:spPr>
        <p:txBody>
          <a:bodyPr vert="horz" lIns="91440" tIns="45720" rIns="91440" bIns="45720" rtlCol="0">
            <a:normAutofit/>
          </a:bodyPr>
          <a:lstStyle>
            <a:lvl1pPr>
              <a:defRPr sz="2800">
                <a:solidFill>
                  <a:schemeClr val="bg1"/>
                </a:solidFill>
                <a:latin typeface="Untitled Sans" panose="020B0503030202060203" pitchFamily="34" charset="77"/>
              </a:defRPr>
            </a:lvl1pPr>
            <a:lvl2pPr>
              <a:defRPr sz="2800">
                <a:solidFill>
                  <a:schemeClr val="bg1"/>
                </a:solidFill>
                <a:latin typeface="Untitled Sans" panose="020B0503030202060203" pitchFamily="34" charset="77"/>
              </a:defRPr>
            </a:lvl2pPr>
            <a:lvl3pPr>
              <a:defRPr sz="2800">
                <a:solidFill>
                  <a:schemeClr val="bg1"/>
                </a:solidFill>
                <a:latin typeface="Untitled Sans" panose="020B0503030202060203" pitchFamily="34" charset="77"/>
              </a:defRPr>
            </a:lvl3pPr>
            <a:lvl4pPr>
              <a:defRPr sz="2800">
                <a:solidFill>
                  <a:schemeClr val="bg1"/>
                </a:solidFill>
                <a:latin typeface="Untitled Sans" panose="020B0503030202060203" pitchFamily="34" charset="77"/>
              </a:defRPr>
            </a:lvl4pPr>
            <a:lvl5pPr>
              <a:defRPr sz="2800">
                <a:solidFill>
                  <a:schemeClr val="bg1"/>
                </a:solidFill>
                <a:latin typeface="Untitled Sans" panose="020B0503030202060203" pitchFamily="34" charset="77"/>
              </a:defRPr>
            </a:lvl5pPr>
          </a:lstStyle>
          <a:p>
            <a:pPr lvl="0"/>
            <a:r>
              <a:rPr lang="en-US"/>
              <a:t>Enter text here</a:t>
            </a:r>
          </a:p>
        </p:txBody>
      </p:sp>
    </p:spTree>
    <p:extLst>
      <p:ext uri="{BB962C8B-B14F-4D97-AF65-F5344CB8AC3E}">
        <p14:creationId xmlns:p14="http://schemas.microsoft.com/office/powerpoint/2010/main" val="3729160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ech bub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8E99-E0B3-DF48-A59B-630EEDBA097A}"/>
              </a:ext>
            </a:extLst>
          </p:cNvPr>
          <p:cNvSpPr>
            <a:spLocks noGrp="1"/>
          </p:cNvSpPr>
          <p:nvPr>
            <p:ph type="title"/>
          </p:nvPr>
        </p:nvSpPr>
        <p:spPr>
          <a:xfrm>
            <a:off x="838200" y="337911"/>
            <a:ext cx="10515600" cy="801463"/>
          </a:xfrm>
        </p:spPr>
        <p:txBody>
          <a:bodyPr>
            <a:normAutofit/>
          </a:bodyPr>
          <a:lstStyle>
            <a:lvl1pPr>
              <a:defRPr sz="3600"/>
            </a:lvl1pPr>
          </a:lstStyle>
          <a:p>
            <a:r>
              <a:rPr lang="en-US"/>
              <a:t>Click to edit Master title style</a:t>
            </a:r>
          </a:p>
        </p:txBody>
      </p:sp>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6" name="Graphic 5" descr="Chat">
            <a:extLst>
              <a:ext uri="{FF2B5EF4-FFF2-40B4-BE49-F238E27FC236}">
                <a16:creationId xmlns:a16="http://schemas.microsoft.com/office/drawing/2014/main" id="{1874FEB1-EF82-434A-97A4-C9860D39594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75977" y="499730"/>
            <a:ext cx="8679918" cy="6995093"/>
          </a:xfrm>
          <a:prstGeom prst="rect">
            <a:avLst/>
          </a:prstGeom>
        </p:spPr>
      </p:pic>
      <p:sp>
        <p:nvSpPr>
          <p:cNvPr id="9" name="Text Placeholder 2">
            <a:extLst>
              <a:ext uri="{FF2B5EF4-FFF2-40B4-BE49-F238E27FC236}">
                <a16:creationId xmlns:a16="http://schemas.microsoft.com/office/drawing/2014/main" id="{263206FA-84DF-484A-8152-9E23DF0425B0}"/>
              </a:ext>
            </a:extLst>
          </p:cNvPr>
          <p:cNvSpPr>
            <a:spLocks noGrp="1"/>
          </p:cNvSpPr>
          <p:nvPr>
            <p:ph idx="1" hasCustomPrompt="1"/>
          </p:nvPr>
        </p:nvSpPr>
        <p:spPr>
          <a:xfrm>
            <a:off x="838199" y="1409788"/>
            <a:ext cx="10515599" cy="4767175"/>
          </a:xfrm>
          <a:prstGeom prst="rect">
            <a:avLst/>
          </a:prstGeom>
        </p:spPr>
        <p:txBody>
          <a:bodyPr vert="horz" lIns="91440" tIns="45720" rIns="91440" bIns="45720" rtlCol="0">
            <a:normAutofit/>
          </a:bodyPr>
          <a:lstStyle>
            <a:lvl1pPr>
              <a:defRPr sz="2800">
                <a:solidFill>
                  <a:schemeClr val="bg1"/>
                </a:solidFill>
                <a:latin typeface="Untitled Sans" panose="020B0503030202060203" pitchFamily="34" charset="77"/>
              </a:defRPr>
            </a:lvl1pPr>
            <a:lvl2pPr>
              <a:defRPr sz="2800">
                <a:solidFill>
                  <a:schemeClr val="bg1"/>
                </a:solidFill>
                <a:latin typeface="Untitled Sans" panose="020B0503030202060203" pitchFamily="34" charset="77"/>
              </a:defRPr>
            </a:lvl2pPr>
            <a:lvl3pPr>
              <a:defRPr sz="2800">
                <a:solidFill>
                  <a:schemeClr val="bg1"/>
                </a:solidFill>
                <a:latin typeface="Untitled Sans" panose="020B0503030202060203" pitchFamily="34" charset="77"/>
              </a:defRPr>
            </a:lvl3pPr>
            <a:lvl4pPr>
              <a:defRPr sz="2800">
                <a:solidFill>
                  <a:schemeClr val="bg1"/>
                </a:solidFill>
                <a:latin typeface="Untitled Sans" panose="020B0503030202060203" pitchFamily="34" charset="77"/>
              </a:defRPr>
            </a:lvl4pPr>
            <a:lvl5pPr>
              <a:defRPr sz="2800">
                <a:solidFill>
                  <a:schemeClr val="bg1"/>
                </a:solidFill>
                <a:latin typeface="Untitled Sans" panose="020B0503030202060203" pitchFamily="34" charset="77"/>
              </a:defRPr>
            </a:lvl5pPr>
          </a:lstStyle>
          <a:p>
            <a:pPr lvl="0"/>
            <a:r>
              <a:rPr lang="en-US"/>
              <a:t>Enter text here</a:t>
            </a:r>
          </a:p>
        </p:txBody>
      </p:sp>
      <p:sp>
        <p:nvSpPr>
          <p:cNvPr id="10" name="Content Placeholder 2">
            <a:extLst>
              <a:ext uri="{FF2B5EF4-FFF2-40B4-BE49-F238E27FC236}">
                <a16:creationId xmlns:a16="http://schemas.microsoft.com/office/drawing/2014/main" id="{BE6B0991-B0AC-5042-921E-16373CEEB816}"/>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1197728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op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A91A7B-DCA5-6746-8C23-4423B844491E}"/>
              </a:ext>
            </a:extLst>
          </p:cNvPr>
          <p:cNvSpPr>
            <a:spLocks noGrp="1"/>
          </p:cNvSpPr>
          <p:nvPr>
            <p:ph type="title" hasCustomPrompt="1"/>
          </p:nvPr>
        </p:nvSpPr>
        <p:spPr>
          <a:xfrm>
            <a:off x="2328535" y="2688347"/>
            <a:ext cx="7534929"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t>“If it’s not a health problem, then why are all those people dying from it?”</a:t>
            </a:r>
            <a:br>
              <a:rPr lang="en-US"/>
            </a:br>
            <a:endParaRPr lang="en-US"/>
          </a:p>
        </p:txBody>
      </p:sp>
      <p:cxnSp>
        <p:nvCxnSpPr>
          <p:cNvPr id="3" name="Straight Connector 2">
            <a:extLst>
              <a:ext uri="{FF2B5EF4-FFF2-40B4-BE49-F238E27FC236}">
                <a16:creationId xmlns:a16="http://schemas.microsoft.com/office/drawing/2014/main" id="{21D799F5-D6ED-1744-9194-17A1A1484466}"/>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6" name="Text Placeholder 6">
            <a:extLst>
              <a:ext uri="{FF2B5EF4-FFF2-40B4-BE49-F238E27FC236}">
                <a16:creationId xmlns:a16="http://schemas.microsoft.com/office/drawing/2014/main" id="{15733D84-6E3A-0D43-84BB-45D07D3CEEB1}"/>
              </a:ext>
            </a:extLst>
          </p:cNvPr>
          <p:cNvSpPr>
            <a:spLocks noGrp="1"/>
          </p:cNvSpPr>
          <p:nvPr>
            <p:ph type="body" sz="quarter" idx="11"/>
          </p:nvPr>
        </p:nvSpPr>
        <p:spPr>
          <a:xfrm>
            <a:off x="3901280" y="121401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
        <p:nvSpPr>
          <p:cNvPr id="10" name="Text Placeholder 6">
            <a:extLst>
              <a:ext uri="{FF2B5EF4-FFF2-40B4-BE49-F238E27FC236}">
                <a16:creationId xmlns:a16="http://schemas.microsoft.com/office/drawing/2014/main" id="{FF1855BC-65EA-3E4C-8175-128B11D7E759}"/>
              </a:ext>
            </a:extLst>
          </p:cNvPr>
          <p:cNvSpPr>
            <a:spLocks noGrp="1"/>
          </p:cNvSpPr>
          <p:nvPr>
            <p:ph type="body" sz="quarter" idx="12"/>
          </p:nvPr>
        </p:nvSpPr>
        <p:spPr>
          <a:xfrm>
            <a:off x="3901279" y="5542179"/>
            <a:ext cx="4389437" cy="436563"/>
          </a:xfrm>
        </p:spPr>
        <p:txBody>
          <a:bodyPr>
            <a:normAutofit/>
          </a:bodyPr>
          <a:lstStyle>
            <a:lvl1pPr marL="0" indent="0" algn="ctr">
              <a:buNone/>
              <a:defRPr sz="2400">
                <a:solidFill>
                  <a:schemeClr val="bg1"/>
                </a:solidFill>
                <a:latin typeface="Untitled Serif Medium" panose="02020603060303060403" pitchFamily="18" charset="77"/>
              </a:defRPr>
            </a:lvl1pPr>
          </a:lstStyle>
          <a:p>
            <a:pPr lvl="0"/>
            <a:r>
              <a:rPr lang="en-US"/>
              <a:t>Edit Master text styles</a:t>
            </a:r>
          </a:p>
        </p:txBody>
      </p:sp>
    </p:spTree>
    <p:extLst>
      <p:ext uri="{BB962C8B-B14F-4D97-AF65-F5344CB8AC3E}">
        <p14:creationId xmlns:p14="http://schemas.microsoft.com/office/powerpoint/2010/main" val="171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 more informati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F1635EC-609E-0542-847C-3ACEF0C1E206}"/>
              </a:ext>
            </a:extLst>
          </p:cNvPr>
          <p:cNvPicPr>
            <a:picLocks noChangeAspect="1"/>
          </p:cNvPicPr>
          <p:nvPr userDrawn="1"/>
        </p:nvPicPr>
        <p:blipFill>
          <a:blip r:embed="rId2"/>
          <a:stretch>
            <a:fillRect/>
          </a:stretch>
        </p:blipFill>
        <p:spPr>
          <a:xfrm>
            <a:off x="109335" y="3131288"/>
            <a:ext cx="1397369" cy="978158"/>
          </a:xfrm>
          <a:prstGeom prst="rect">
            <a:avLst/>
          </a:prstGeom>
        </p:spPr>
      </p:pic>
      <p:pic>
        <p:nvPicPr>
          <p:cNvPr id="10" name="Picture 9">
            <a:extLst>
              <a:ext uri="{FF2B5EF4-FFF2-40B4-BE49-F238E27FC236}">
                <a16:creationId xmlns:a16="http://schemas.microsoft.com/office/drawing/2014/main" id="{8DC61FC6-575C-4249-9EB0-019D32602451}"/>
              </a:ext>
            </a:extLst>
          </p:cNvPr>
          <p:cNvPicPr>
            <a:picLocks noChangeAspect="1"/>
          </p:cNvPicPr>
          <p:nvPr userDrawn="1"/>
        </p:nvPicPr>
        <p:blipFill>
          <a:blip r:embed="rId3"/>
          <a:stretch>
            <a:fillRect/>
          </a:stretch>
        </p:blipFill>
        <p:spPr>
          <a:xfrm>
            <a:off x="385231" y="2108954"/>
            <a:ext cx="845578" cy="687737"/>
          </a:xfrm>
          <a:prstGeom prst="rect">
            <a:avLst/>
          </a:prstGeom>
        </p:spPr>
      </p:pic>
      <p:pic>
        <p:nvPicPr>
          <p:cNvPr id="11" name="Graphic 10" descr="Email with solid fill">
            <a:extLst>
              <a:ext uri="{FF2B5EF4-FFF2-40B4-BE49-F238E27FC236}">
                <a16:creationId xmlns:a16="http://schemas.microsoft.com/office/drawing/2014/main" id="{03F83964-18A3-9D4C-A487-3FC900BC363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8898" y="4444043"/>
            <a:ext cx="801463" cy="801463"/>
          </a:xfrm>
          <a:prstGeom prst="rect">
            <a:avLst/>
          </a:prstGeom>
        </p:spPr>
      </p:pic>
      <p:pic>
        <p:nvPicPr>
          <p:cNvPr id="12" name="Picture 11" descr="Graphical user interface, application, Teams&#10;&#10;Description automatically generated">
            <a:extLst>
              <a:ext uri="{FF2B5EF4-FFF2-40B4-BE49-F238E27FC236}">
                <a16:creationId xmlns:a16="http://schemas.microsoft.com/office/drawing/2014/main" id="{7DBB57F0-CFA2-B54F-8E58-7B426010CAD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65407" y="1615515"/>
            <a:ext cx="5698926" cy="3785233"/>
          </a:xfrm>
          <a:prstGeom prst="rect">
            <a:avLst/>
          </a:prstGeom>
        </p:spPr>
      </p:pic>
      <p:sp>
        <p:nvSpPr>
          <p:cNvPr id="14" name="TextBox 13">
            <a:extLst>
              <a:ext uri="{FF2B5EF4-FFF2-40B4-BE49-F238E27FC236}">
                <a16:creationId xmlns:a16="http://schemas.microsoft.com/office/drawing/2014/main" id="{88FB2EC7-4AA4-0D4C-BFC9-3332E989C669}"/>
              </a:ext>
            </a:extLst>
          </p:cNvPr>
          <p:cNvSpPr txBox="1"/>
          <p:nvPr userDrawn="1"/>
        </p:nvSpPr>
        <p:spPr>
          <a:xfrm>
            <a:off x="1230809" y="2271492"/>
            <a:ext cx="4795785" cy="2831544"/>
          </a:xfrm>
          <a:prstGeom prst="rect">
            <a:avLst/>
          </a:prstGeom>
          <a:noFill/>
        </p:spPr>
        <p:txBody>
          <a:bodyPr wrap="square" rtlCol="0">
            <a:spAutoFit/>
          </a:bodyPr>
          <a:lstStyle/>
          <a:p>
            <a:r>
              <a:rPr lang="en-US" sz="3200">
                <a:solidFill>
                  <a:schemeClr val="bg1"/>
                </a:solidFill>
                <a:latin typeface="Untitled Sans" panose="020B0503030202060203" pitchFamily="34" charset="77"/>
              </a:rPr>
              <a:t>@</a:t>
            </a:r>
            <a:r>
              <a:rPr lang="en-US" sz="3200" err="1">
                <a:solidFill>
                  <a:schemeClr val="bg1"/>
                </a:solidFill>
                <a:latin typeface="Untitled Sans" panose="020B0503030202060203" pitchFamily="34" charset="77"/>
              </a:rPr>
              <a:t>BulletPointsProj</a:t>
            </a:r>
            <a:endParaRPr lang="en-US" sz="3200">
              <a:solidFill>
                <a:schemeClr val="bg1"/>
              </a:solidFill>
              <a:latin typeface="Untitled Sans" panose="020B0503030202060203" pitchFamily="34" charset="77"/>
            </a:endParaRPr>
          </a:p>
          <a:p>
            <a:endParaRPr lang="en-US" sz="3200">
              <a:solidFill>
                <a:schemeClr val="bg1"/>
              </a:solidFill>
              <a:latin typeface="Untitled Sans" panose="020B0503030202060203" pitchFamily="34" charset="77"/>
            </a:endParaRPr>
          </a:p>
          <a:p>
            <a:endParaRPr lang="en-US" sz="1000">
              <a:solidFill>
                <a:schemeClr val="bg1"/>
              </a:solidFill>
              <a:latin typeface="Untitled Sans" panose="020B0503030202060203" pitchFamily="34" charset="77"/>
            </a:endParaRPr>
          </a:p>
          <a:p>
            <a:r>
              <a:rPr lang="en-US" sz="3200" err="1">
                <a:solidFill>
                  <a:schemeClr val="bg1"/>
                </a:solidFill>
                <a:latin typeface="Untitled Sans" panose="020B0503030202060203" pitchFamily="34" charset="77"/>
              </a:rPr>
              <a:t>BulletPoints</a:t>
            </a:r>
            <a:r>
              <a:rPr lang="en-US" sz="3200">
                <a:solidFill>
                  <a:schemeClr val="bg1"/>
                </a:solidFill>
                <a:latin typeface="Untitled Sans" panose="020B0503030202060203" pitchFamily="34" charset="77"/>
              </a:rPr>
              <a:t> Project</a:t>
            </a:r>
          </a:p>
          <a:p>
            <a:endParaRPr lang="en-US" sz="2800">
              <a:solidFill>
                <a:schemeClr val="bg1"/>
              </a:solidFill>
              <a:latin typeface="Untitled Sans" panose="020B0503030202060203" pitchFamily="34" charset="77"/>
            </a:endParaRPr>
          </a:p>
          <a:p>
            <a:endParaRPr lang="en-US" sz="2400">
              <a:solidFill>
                <a:schemeClr val="bg1"/>
              </a:solidFill>
              <a:latin typeface="Untitled Sans" panose="020B0503030202060203" pitchFamily="34" charset="77"/>
            </a:endParaRPr>
          </a:p>
          <a:p>
            <a:r>
              <a:rPr lang="en-US" sz="2100" err="1">
                <a:solidFill>
                  <a:schemeClr val="bg1"/>
                </a:solidFill>
                <a:latin typeface="Untitled Sans" panose="020B0503030202060203" pitchFamily="34" charset="77"/>
              </a:rPr>
              <a:t>hs-bulletpoints@ucdavis.edu</a:t>
            </a:r>
            <a:endParaRPr lang="en-US" sz="2100">
              <a:solidFill>
                <a:schemeClr val="bg1"/>
              </a:solidFill>
              <a:latin typeface="Untitled Sans" panose="020B0503030202060203" pitchFamily="34" charset="77"/>
            </a:endParaRPr>
          </a:p>
        </p:txBody>
      </p:sp>
      <p:sp>
        <p:nvSpPr>
          <p:cNvPr id="15" name="TextBox 14">
            <a:extLst>
              <a:ext uri="{FF2B5EF4-FFF2-40B4-BE49-F238E27FC236}">
                <a16:creationId xmlns:a16="http://schemas.microsoft.com/office/drawing/2014/main" id="{F986C877-E9DF-DE4B-BB2B-3A70F02037A8}"/>
              </a:ext>
            </a:extLst>
          </p:cNvPr>
          <p:cNvSpPr txBox="1"/>
          <p:nvPr userDrawn="1"/>
        </p:nvSpPr>
        <p:spPr>
          <a:xfrm>
            <a:off x="6542497" y="5400748"/>
            <a:ext cx="5460649" cy="646331"/>
          </a:xfrm>
          <a:prstGeom prst="rect">
            <a:avLst/>
          </a:prstGeom>
          <a:noFill/>
        </p:spPr>
        <p:txBody>
          <a:bodyPr wrap="square" rtlCol="0">
            <a:spAutoFit/>
          </a:bodyPr>
          <a:lstStyle/>
          <a:p>
            <a:r>
              <a:rPr lang="en-US" sz="3600" err="1">
                <a:solidFill>
                  <a:schemeClr val="bg1"/>
                </a:solidFill>
                <a:latin typeface="Untitled Sans" panose="020B0503030202060203" pitchFamily="34" charset="77"/>
              </a:rPr>
              <a:t>BulletPointsProject.org</a:t>
            </a:r>
            <a:endParaRPr lang="en-US" sz="2400">
              <a:solidFill>
                <a:schemeClr val="bg1"/>
              </a:solidFill>
              <a:latin typeface="Untitled Sans" panose="020B0503030202060203" pitchFamily="34" charset="77"/>
            </a:endParaRPr>
          </a:p>
        </p:txBody>
      </p:sp>
      <p:sp>
        <p:nvSpPr>
          <p:cNvPr id="3" name="TextBox 2">
            <a:extLst>
              <a:ext uri="{FF2B5EF4-FFF2-40B4-BE49-F238E27FC236}">
                <a16:creationId xmlns:a16="http://schemas.microsoft.com/office/drawing/2014/main" id="{C50A35AC-1AC5-9C40-8AEC-431FFBF8EF86}"/>
              </a:ext>
            </a:extLst>
          </p:cNvPr>
          <p:cNvSpPr txBox="1"/>
          <p:nvPr userDrawn="1"/>
        </p:nvSpPr>
        <p:spPr>
          <a:xfrm>
            <a:off x="838200" y="386311"/>
            <a:ext cx="7502487" cy="646331"/>
          </a:xfrm>
          <a:prstGeom prst="rect">
            <a:avLst/>
          </a:prstGeom>
          <a:noFill/>
        </p:spPr>
        <p:txBody>
          <a:bodyPr wrap="square" rtlCol="0">
            <a:spAutoFit/>
          </a:bodyPr>
          <a:lstStyle/>
          <a:p>
            <a:r>
              <a:rPr lang="en-US" sz="3600">
                <a:solidFill>
                  <a:schemeClr val="bg1"/>
                </a:solidFill>
                <a:latin typeface="Untitled Sans" panose="020B0503030202060203" pitchFamily="34" charset="77"/>
              </a:rPr>
              <a:t>For more information</a:t>
            </a:r>
          </a:p>
        </p:txBody>
      </p:sp>
    </p:spTree>
    <p:extLst>
      <p:ext uri="{BB962C8B-B14F-4D97-AF65-F5344CB8AC3E}">
        <p14:creationId xmlns:p14="http://schemas.microsoft.com/office/powerpoint/2010/main" val="260851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st-course surve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a:t>Post-course survey</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marL="0" indent="0">
              <a:buFont typeface="Arial" panose="020B0604020202020204" pitchFamily="34" charset="0"/>
              <a:buNone/>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a:latin typeface="Untitled Sans" panose="020B0503030202060203" pitchFamily="34" charset="77"/>
              </a:rPr>
              <a:t>[insert Qualtrics link]</a:t>
            </a:r>
            <a:endParaRPr lang="en-US"/>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sp>
        <p:nvSpPr>
          <p:cNvPr id="9" name="Oval 8">
            <a:extLst>
              <a:ext uri="{FF2B5EF4-FFF2-40B4-BE49-F238E27FC236}">
                <a16:creationId xmlns:a16="http://schemas.microsoft.com/office/drawing/2014/main" id="{8EB4EFAE-5870-F647-BF7A-3DB2616D0981}"/>
              </a:ext>
            </a:extLst>
          </p:cNvPr>
          <p:cNvSpPr/>
          <p:nvPr userDrawn="1"/>
        </p:nvSpPr>
        <p:spPr>
          <a:xfrm>
            <a:off x="7214006" y="1509711"/>
            <a:ext cx="3759971" cy="3838574"/>
          </a:xfrm>
          <a:prstGeom prst="ellipse">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800" b="1">
                <a:latin typeface="Untitled Sans" panose="020B0503030202060203" pitchFamily="34" charset="77"/>
              </a:rPr>
              <a:t>!</a:t>
            </a:r>
          </a:p>
        </p:txBody>
      </p:sp>
    </p:spTree>
    <p:extLst>
      <p:ext uri="{BB962C8B-B14F-4D97-AF65-F5344CB8AC3E}">
        <p14:creationId xmlns:p14="http://schemas.microsoft.com/office/powerpoint/2010/main" val="3557692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18E99-E0B3-DF48-A59B-630EEDBA097A}"/>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a:t>Header</a:t>
            </a:r>
          </a:p>
        </p:txBody>
      </p:sp>
      <p:sp>
        <p:nvSpPr>
          <p:cNvPr id="3" name="Content Placeholder 2">
            <a:extLst>
              <a:ext uri="{FF2B5EF4-FFF2-40B4-BE49-F238E27FC236}">
                <a16:creationId xmlns:a16="http://schemas.microsoft.com/office/drawing/2014/main" id="{0E8679DA-098C-A849-8FC5-46AAA50146D5}"/>
              </a:ext>
            </a:extLst>
          </p:cNvPr>
          <p:cNvSpPr>
            <a:spLocks noGrp="1"/>
          </p:cNvSpPr>
          <p:nvPr>
            <p:ph idx="1" hasCustomPrompt="1"/>
          </p:nvPr>
        </p:nvSpPr>
        <p:spPr>
          <a:xfrm>
            <a:off x="838200" y="1478075"/>
            <a:ext cx="10515600" cy="4698888"/>
          </a:xfrm>
          <a:prstGeom prst="rect">
            <a:avLst/>
          </a:prstGeom>
        </p:spPr>
        <p:txBody>
          <a:bodyPr/>
          <a:lstStyle>
            <a:lvl1pPr marL="457200" indent="-457200">
              <a:buSzPct val="80000"/>
              <a:buFontTx/>
              <a:buBlip>
                <a:blip r:embed="rId2"/>
              </a:buBlip>
              <a:defRPr b="0" i="0">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lvl="0"/>
            <a:r>
              <a:rPr lang="en-US"/>
              <a:t>This bullet looks ok </a:t>
            </a:r>
          </a:p>
          <a:p>
            <a:pPr lvl="1"/>
            <a:r>
              <a:rPr lang="en-US"/>
              <a:t>This one indents really far. Can you fix this? </a:t>
            </a:r>
          </a:p>
        </p:txBody>
      </p:sp>
      <p:cxnSp>
        <p:nvCxnSpPr>
          <p:cNvPr id="7" name="Straight Connector 6">
            <a:extLst>
              <a:ext uri="{FF2B5EF4-FFF2-40B4-BE49-F238E27FC236}">
                <a16:creationId xmlns:a16="http://schemas.microsoft.com/office/drawing/2014/main" id="{192C9BBF-5933-744E-B62E-1B1D2416609D}"/>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2F066E51-3914-EE40-8A7A-CC6D8D870A6B}"/>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3225654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FCED3C2-0BD8-E040-93DB-DD00590B93DA}"/>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0EBEF12-3993-154E-89C1-0CB670F792B7}"/>
              </a:ext>
            </a:extLst>
          </p:cNvPr>
          <p:cNvSpPr txBox="1"/>
          <p:nvPr userDrawn="1"/>
        </p:nvSpPr>
        <p:spPr>
          <a:xfrm>
            <a:off x="850603" y="337912"/>
            <a:ext cx="10737111" cy="646331"/>
          </a:xfrm>
          <a:prstGeom prst="rect">
            <a:avLst/>
          </a:prstGeom>
          <a:noFill/>
        </p:spPr>
        <p:txBody>
          <a:bodyPr wrap="square" rtlCol="0">
            <a:spAutoFit/>
          </a:bodyPr>
          <a:lstStyle/>
          <a:p>
            <a:r>
              <a:rPr lang="en-US" sz="3600">
                <a:solidFill>
                  <a:schemeClr val="bg1"/>
                </a:solidFill>
                <a:latin typeface="Untitled Sans" panose="020B0503030202060203" pitchFamily="34" charset="77"/>
              </a:rPr>
              <a:t>References</a:t>
            </a:r>
          </a:p>
        </p:txBody>
      </p:sp>
      <p:sp>
        <p:nvSpPr>
          <p:cNvPr id="3" name="Text Placeholder 2">
            <a:extLst>
              <a:ext uri="{FF2B5EF4-FFF2-40B4-BE49-F238E27FC236}">
                <a16:creationId xmlns:a16="http://schemas.microsoft.com/office/drawing/2014/main" id="{5BACCBE5-89B1-B649-AD74-40BA961AA1BC}"/>
              </a:ext>
            </a:extLst>
          </p:cNvPr>
          <p:cNvSpPr>
            <a:spLocks noGrp="1"/>
          </p:cNvSpPr>
          <p:nvPr>
            <p:ph type="body" sz="quarter" idx="10" hasCustomPrompt="1"/>
          </p:nvPr>
        </p:nvSpPr>
        <p:spPr>
          <a:xfrm>
            <a:off x="976313" y="1382713"/>
            <a:ext cx="10610850" cy="463708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lvl="0"/>
            <a:r>
              <a:rPr lang="en-US">
                <a:solidFill>
                  <a:schemeClr val="bg1"/>
                </a:solidFill>
                <a:latin typeface="Untitled Sans" panose="020B0503030202060203" pitchFamily="34" charset="77"/>
              </a:rPr>
              <a:t>[Insert citations here, for example:]</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a:solidFill>
                  <a:schemeClr val="bg1"/>
                </a:solidFill>
                <a:latin typeface="Untitled Sans" panose="020B0503030202060203" pitchFamily="34" charset="77"/>
              </a:rPr>
              <a:t>Wintemute GJ, Betz ME, Ranney ML. Yes, you can: physicians, patients, and firearms. Ann Intern Med 2016;165(3):205–13. </a:t>
            </a:r>
            <a:endParaRPr lang="en-US">
              <a:solidFill>
                <a:schemeClr val="bg1"/>
              </a:solidFill>
              <a:latin typeface="Untitled Sans" panose="020B0503030202060203" pitchFamily="34" charset="77"/>
            </a:endParaRPr>
          </a:p>
          <a:p>
            <a:pPr marL="0" marR="0" lvl="0" indent="0" algn="l" defTabSz="914400" rtl="0" eaLnBrk="1" fontAlgn="auto" latinLnBrk="0" hangingPunct="1">
              <a:lnSpc>
                <a:spcPct val="90000"/>
              </a:lnSpc>
              <a:spcBef>
                <a:spcPts val="1000"/>
              </a:spcBef>
              <a:spcAft>
                <a:spcPts val="0"/>
              </a:spcAft>
              <a:buClrTx/>
              <a:buSzTx/>
              <a:buFontTx/>
              <a:buNone/>
              <a:tabLst/>
              <a:defRPr/>
            </a:pPr>
            <a:r>
              <a:rPr lang="en-US" sz="2800">
                <a:solidFill>
                  <a:schemeClr val="bg1"/>
                </a:solidFill>
                <a:latin typeface="Untitled Sans" panose="020B0503030202060203" pitchFamily="34" charset="77"/>
              </a:rPr>
              <a:t>WISQARS (Web-based Injury Statistics Query and Reporting System). Injury Center. CDC [Internet]. Available from: https://</a:t>
            </a:r>
            <a:r>
              <a:rPr lang="en-US" sz="2800" err="1">
                <a:solidFill>
                  <a:schemeClr val="bg1"/>
                </a:solidFill>
                <a:latin typeface="Untitled Sans" panose="020B0503030202060203" pitchFamily="34" charset="77"/>
              </a:rPr>
              <a:t>www.cdc.gov</a:t>
            </a:r>
            <a:r>
              <a:rPr lang="en-US" sz="2800">
                <a:solidFill>
                  <a:schemeClr val="bg1"/>
                </a:solidFill>
                <a:latin typeface="Untitled Sans" panose="020B0503030202060203" pitchFamily="34" charset="77"/>
              </a:rPr>
              <a:t>/injury/</a:t>
            </a:r>
            <a:r>
              <a:rPr lang="en-US" sz="2800" err="1">
                <a:solidFill>
                  <a:schemeClr val="bg1"/>
                </a:solidFill>
                <a:latin typeface="Untitled Sans" panose="020B0503030202060203" pitchFamily="34" charset="77"/>
              </a:rPr>
              <a:t>wisqars</a:t>
            </a:r>
            <a:r>
              <a:rPr lang="en-US" sz="2800">
                <a:solidFill>
                  <a:schemeClr val="bg1"/>
                </a:solidFill>
                <a:latin typeface="Untitled Sans" panose="020B0503030202060203" pitchFamily="34" charset="77"/>
              </a:rPr>
              <a:t>/</a:t>
            </a:r>
            <a:r>
              <a:rPr lang="en-US" sz="2800" err="1">
                <a:solidFill>
                  <a:schemeClr val="bg1"/>
                </a:solidFill>
                <a:latin typeface="Untitled Sans" panose="020B0503030202060203" pitchFamily="34" charset="77"/>
              </a:rPr>
              <a:t>index.html</a:t>
            </a:r>
            <a:endParaRPr lang="en-US" sz="2800">
              <a:solidFill>
                <a:schemeClr val="bg1"/>
              </a:solidFill>
              <a:latin typeface="Untitled Sans" panose="020B0503030202060203" pitchFamily="34" charset="77"/>
            </a:endParaRPr>
          </a:p>
          <a:p>
            <a:pPr lvl="0"/>
            <a:endParaRPr lang="en-US"/>
          </a:p>
        </p:txBody>
      </p:sp>
    </p:spTree>
    <p:extLst>
      <p:ext uri="{BB962C8B-B14F-4D97-AF65-F5344CB8AC3E}">
        <p14:creationId xmlns:p14="http://schemas.microsoft.com/office/powerpoint/2010/main" val="1344148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a:t>Thank you</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marL="0" indent="0">
              <a:buNone/>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a:latin typeface="Untitled Sans" panose="020B0503030202060203" pitchFamily="34" charset="77"/>
              </a:rPr>
              <a:t>[your email address]</a:t>
            </a:r>
            <a:endParaRPr lang="en-US"/>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spTree>
    <p:extLst>
      <p:ext uri="{BB962C8B-B14F-4D97-AF65-F5344CB8AC3E}">
        <p14:creationId xmlns:p14="http://schemas.microsoft.com/office/powerpoint/2010/main" val="3946352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4833FF"/>
        </a:solidFill>
        <a:effectLst/>
      </p:bgPr>
    </p:bg>
    <p:spTree>
      <p:nvGrpSpPr>
        <p:cNvPr id="1" name=""/>
        <p:cNvGrpSpPr/>
        <p:nvPr/>
      </p:nvGrpSpPr>
      <p:grpSpPr>
        <a:xfrm>
          <a:off x="0" y="0"/>
          <a:ext cx="0" cy="0"/>
          <a:chOff x="0" y="0"/>
          <a:chExt cx="0" cy="0"/>
        </a:xfrm>
      </p:grpSpPr>
      <p:pic>
        <p:nvPicPr>
          <p:cNvPr id="9" name="vert-white.png" descr="vert-white.png">
            <a:extLst>
              <a:ext uri="{FF2B5EF4-FFF2-40B4-BE49-F238E27FC236}">
                <a16:creationId xmlns:a16="http://schemas.microsoft.com/office/drawing/2014/main" id="{B1CCBD50-BB82-B34F-9DF8-972F5CD671A1}"/>
              </a:ext>
            </a:extLst>
          </p:cNvPr>
          <p:cNvPicPr>
            <a:picLocks noChangeAspect="1"/>
          </p:cNvPicPr>
          <p:nvPr userDrawn="1"/>
        </p:nvPicPr>
        <p:blipFill>
          <a:blip r:embed="rId2"/>
          <a:srcRect b="16257"/>
          <a:stretch>
            <a:fillRect/>
          </a:stretch>
        </p:blipFill>
        <p:spPr>
          <a:xfrm>
            <a:off x="321172" y="287140"/>
            <a:ext cx="733106" cy="685800"/>
          </a:xfrm>
          <a:prstGeom prst="rect">
            <a:avLst/>
          </a:prstGeom>
          <a:ln w="12700">
            <a:miter lim="400000"/>
          </a:ln>
        </p:spPr>
      </p:pic>
      <p:sp>
        <p:nvSpPr>
          <p:cNvPr id="7" name="Rectangle 6">
            <a:extLst>
              <a:ext uri="{FF2B5EF4-FFF2-40B4-BE49-F238E27FC236}">
                <a16:creationId xmlns:a16="http://schemas.microsoft.com/office/drawing/2014/main" id="{C847A4F3-C47E-914F-8F29-021C0CFAA898}"/>
              </a:ext>
            </a:extLst>
          </p:cNvPr>
          <p:cNvSpPr/>
          <p:nvPr userDrawn="1"/>
        </p:nvSpPr>
        <p:spPr>
          <a:xfrm>
            <a:off x="0" y="6227960"/>
            <a:ext cx="12192000" cy="630040"/>
          </a:xfrm>
          <a:prstGeom prst="rect">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D3F1925-884A-9E48-B4EE-2D1F87FDA311}"/>
              </a:ext>
            </a:extLst>
          </p:cNvPr>
          <p:cNvCxnSpPr>
            <a:cxnSpLocks/>
          </p:cNvCxnSpPr>
          <p:nvPr userDrawn="1"/>
        </p:nvCxnSpPr>
        <p:spPr>
          <a:xfrm>
            <a:off x="1678488" y="4024523"/>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72B49A3-A212-0144-A19C-15A55C29C589}"/>
              </a:ext>
            </a:extLst>
          </p:cNvPr>
          <p:cNvSpPr txBox="1"/>
          <p:nvPr userDrawn="1"/>
        </p:nvSpPr>
        <p:spPr>
          <a:xfrm>
            <a:off x="1523999" y="1439200"/>
            <a:ext cx="6248401" cy="2585323"/>
          </a:xfrm>
          <a:prstGeom prst="rect">
            <a:avLst/>
          </a:prstGeom>
          <a:noFill/>
        </p:spPr>
        <p:txBody>
          <a:bodyPr wrap="square" rtlCol="0">
            <a:spAutoFit/>
          </a:bodyPr>
          <a:lstStyle/>
          <a:p>
            <a:r>
              <a:rPr lang="en-US" sz="5400">
                <a:solidFill>
                  <a:schemeClr val="bg1"/>
                </a:solidFill>
                <a:latin typeface="Untitled Sans" panose="020B0503030202060203" pitchFamily="34" charset="77"/>
              </a:rPr>
              <a:t>The </a:t>
            </a:r>
            <a:br>
              <a:rPr lang="en-US" sz="5400">
                <a:solidFill>
                  <a:schemeClr val="bg1"/>
                </a:solidFill>
                <a:latin typeface="Untitled Sans" panose="020B0503030202060203" pitchFamily="34" charset="77"/>
              </a:rPr>
            </a:br>
            <a:r>
              <a:rPr lang="en-US" sz="5400" err="1">
                <a:solidFill>
                  <a:schemeClr val="bg1"/>
                </a:solidFill>
                <a:latin typeface="Untitled Sans" panose="020B0503030202060203" pitchFamily="34" charset="77"/>
              </a:rPr>
              <a:t>BulletPoints</a:t>
            </a:r>
            <a:r>
              <a:rPr lang="en-US" sz="5400">
                <a:solidFill>
                  <a:schemeClr val="bg1"/>
                </a:solidFill>
                <a:latin typeface="Untitled Sans" panose="020B0503030202060203" pitchFamily="34" charset="77"/>
              </a:rPr>
              <a:t> Project</a:t>
            </a:r>
          </a:p>
        </p:txBody>
      </p:sp>
      <p:sp>
        <p:nvSpPr>
          <p:cNvPr id="6" name="TextBox 5">
            <a:extLst>
              <a:ext uri="{FF2B5EF4-FFF2-40B4-BE49-F238E27FC236}">
                <a16:creationId xmlns:a16="http://schemas.microsoft.com/office/drawing/2014/main" id="{AFBBC3CB-92B7-6F46-8B1C-C29B37C9675A}"/>
              </a:ext>
            </a:extLst>
          </p:cNvPr>
          <p:cNvSpPr txBox="1"/>
          <p:nvPr userDrawn="1"/>
        </p:nvSpPr>
        <p:spPr>
          <a:xfrm>
            <a:off x="1607605" y="4334154"/>
            <a:ext cx="5324823" cy="830997"/>
          </a:xfrm>
          <a:prstGeom prst="rect">
            <a:avLst/>
          </a:prstGeom>
          <a:noFill/>
        </p:spPr>
        <p:txBody>
          <a:bodyPr wrap="square" rtlCol="0">
            <a:spAutoFit/>
          </a:bodyPr>
          <a:lstStyle/>
          <a:p>
            <a:r>
              <a:rPr lang="en-US" sz="2400">
                <a:solidFill>
                  <a:schemeClr val="bg1"/>
                </a:solidFill>
                <a:latin typeface="Untitled Sans" panose="020B0503030202060203" pitchFamily="34" charset="77"/>
              </a:rPr>
              <a:t>Clinical tools for preventing </a:t>
            </a:r>
          </a:p>
          <a:p>
            <a:r>
              <a:rPr lang="en-US" sz="2400">
                <a:solidFill>
                  <a:schemeClr val="bg1"/>
                </a:solidFill>
                <a:latin typeface="Untitled Sans" panose="020B0503030202060203" pitchFamily="34" charset="77"/>
              </a:rPr>
              <a:t>firearm injury</a:t>
            </a:r>
            <a:r>
              <a:rPr lang="en-US" sz="2400">
                <a:solidFill>
                  <a:srgbClr val="F85B75"/>
                </a:solidFill>
                <a:latin typeface="Untitled Sans" panose="020B0503030202060203" pitchFamily="34" charset="77"/>
              </a:rPr>
              <a:t>.</a:t>
            </a:r>
          </a:p>
        </p:txBody>
      </p:sp>
    </p:spTree>
    <p:extLst>
      <p:ext uri="{BB962C8B-B14F-4D97-AF65-F5344CB8AC3E}">
        <p14:creationId xmlns:p14="http://schemas.microsoft.com/office/powerpoint/2010/main" val="1764571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ig black dot ">
    <p:bg>
      <p:bgPr>
        <a:solidFill>
          <a:srgbClr val="4833FF"/>
        </a:solidFill>
        <a:effectLst/>
      </p:bgPr>
    </p:bg>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5F17A468-35F9-3E47-8540-9864F0E40516}"/>
              </a:ext>
            </a:extLst>
          </p:cNvPr>
          <p:cNvSpPr>
            <a:spLocks noChangeAspect="1"/>
          </p:cNvSpPr>
          <p:nvPr userDrawn="1"/>
        </p:nvSpPr>
        <p:spPr>
          <a:xfrm>
            <a:off x="2939412" y="274320"/>
            <a:ext cx="6313177" cy="630936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97BE6B3-555D-0B4F-B04F-0F38B3C95AFD}"/>
              </a:ext>
            </a:extLst>
          </p:cNvPr>
          <p:cNvSpPr>
            <a:spLocks noGrp="1"/>
          </p:cNvSpPr>
          <p:nvPr>
            <p:ph type="title" hasCustomPrompt="1"/>
          </p:nvPr>
        </p:nvSpPr>
        <p:spPr>
          <a:xfrm>
            <a:off x="1582885" y="2401269"/>
            <a:ext cx="9026228" cy="2351485"/>
          </a:xfrm>
        </p:spPr>
        <p:txBody>
          <a:bodyPr>
            <a:noAutofit/>
          </a:bodyPr>
          <a:lstStyle>
            <a:lvl1pPr marL="0" marR="0" indent="0" algn="ctr" defTabSz="914400" rtl="0" eaLnBrk="1" fontAlgn="auto" latinLnBrk="0" hangingPunct="1">
              <a:lnSpc>
                <a:spcPct val="90000"/>
              </a:lnSpc>
              <a:spcBef>
                <a:spcPct val="0"/>
              </a:spcBef>
              <a:spcAft>
                <a:spcPts val="0"/>
              </a:spcAft>
              <a:buClrTx/>
              <a:buSzTx/>
              <a:buFontTx/>
              <a:buNone/>
              <a:tabLst/>
              <a:defRPr sz="4400"/>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a:t>Firearm death rates in the US are uniquely high relative to comparable countries</a:t>
            </a:r>
          </a:p>
        </p:txBody>
      </p:sp>
      <p:sp>
        <p:nvSpPr>
          <p:cNvPr id="5" name="Content Placeholder 2">
            <a:extLst>
              <a:ext uri="{FF2B5EF4-FFF2-40B4-BE49-F238E27FC236}">
                <a16:creationId xmlns:a16="http://schemas.microsoft.com/office/drawing/2014/main" id="{296DA286-1F2B-554E-90AA-A170D250EFA4}"/>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598115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4B4354-2E7A-4F65-8045-16172123D1E9}" type="datetimeFigureOut">
              <a:rPr lang="en-US" smtClean="0">
                <a:solidFill>
                  <a:prstClr val="black">
                    <a:tint val="75000"/>
                  </a:prstClr>
                </a:solidFill>
              </a:rPr>
              <a:pPr/>
              <a:t>6/11/24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EA740-7511-4742-B24C-51F65100F1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01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0043289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7383301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89000" y="1149350"/>
            <a:ext cx="10414000" cy="2324100"/>
          </a:xfrm>
          <a:prstGeom prst="rect">
            <a:avLst/>
          </a:prstGeom>
        </p:spPr>
        <p:txBody>
          <a:bodyPr anchor="b"/>
          <a:lstStyle/>
          <a:p>
            <a:r>
              <a:t>Title Text</a:t>
            </a:r>
          </a:p>
        </p:txBody>
      </p:sp>
      <p:sp>
        <p:nvSpPr>
          <p:cNvPr id="12" name="Body Level One…"/>
          <p:cNvSpPr txBox="1">
            <a:spLocks noGrp="1"/>
          </p:cNvSpPr>
          <p:nvPr>
            <p:ph type="body" sz="quarter" idx="1"/>
          </p:nvPr>
        </p:nvSpPr>
        <p:spPr>
          <a:xfrm>
            <a:off x="889000" y="3536950"/>
            <a:ext cx="10414000" cy="793750"/>
          </a:xfrm>
          <a:prstGeom prst="rect">
            <a:avLst/>
          </a:prstGeom>
        </p:spPr>
        <p:txBody>
          <a:bodyPr anchor="t"/>
          <a:lstStyle>
            <a:lvl1pPr marL="0" indent="0">
              <a:lnSpc>
                <a:spcPct val="80000"/>
              </a:lnSpc>
              <a:spcBef>
                <a:spcPts val="0"/>
              </a:spcBef>
              <a:buSzTx/>
              <a:buNone/>
              <a:defRPr sz="5250" spc="-158"/>
            </a:lvl1pPr>
            <a:lvl2pPr marL="0" indent="0">
              <a:lnSpc>
                <a:spcPct val="80000"/>
              </a:lnSpc>
              <a:spcBef>
                <a:spcPts val="0"/>
              </a:spcBef>
              <a:buSzTx/>
              <a:buNone/>
              <a:defRPr sz="5250" spc="-158"/>
            </a:lvl2pPr>
            <a:lvl3pPr marL="0" indent="0">
              <a:lnSpc>
                <a:spcPct val="80000"/>
              </a:lnSpc>
              <a:spcBef>
                <a:spcPts val="0"/>
              </a:spcBef>
              <a:buSzTx/>
              <a:buNone/>
              <a:defRPr sz="5250" spc="-158"/>
            </a:lvl3pPr>
            <a:lvl4pPr marL="0" indent="0">
              <a:lnSpc>
                <a:spcPct val="80000"/>
              </a:lnSpc>
              <a:spcBef>
                <a:spcPts val="0"/>
              </a:spcBef>
              <a:buSzTx/>
              <a:buNone/>
              <a:defRPr sz="5250" spc="-158"/>
            </a:lvl4pPr>
            <a:lvl5pPr marL="0" indent="0">
              <a:lnSpc>
                <a:spcPct val="80000"/>
              </a:lnSpc>
              <a:spcBef>
                <a:spcPts val="0"/>
              </a:spcBef>
              <a:buSzTx/>
              <a:buNone/>
              <a:defRPr sz="5250" spc="-158"/>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65578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4B4354-2E7A-4F65-8045-16172123D1E9}" type="datetimeFigureOut">
              <a:rPr lang="en-US" smtClean="0">
                <a:solidFill>
                  <a:prstClr val="black">
                    <a:tint val="75000"/>
                  </a:prstClr>
                </a:solidFill>
              </a:rPr>
              <a:pPr/>
              <a:t>6/11/24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0EA740-7511-4742-B24C-51F65100F1B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01716"/>
      </p:ext>
    </p:extLst>
  </p:cSld>
  <p:clrMapOvr>
    <a:masterClrMapping/>
  </p:clrMapOvr>
  <mc:AlternateContent xmlns:mc="http://schemas.openxmlformats.org/markup-compatibility/2006" xmlns:p14="http://schemas.microsoft.com/office/powerpoint/2010/main">
    <mc:Choice Requires="p14">
      <p:transition p14:dur="0" advClick="0" advTm="8000"/>
    </mc:Choice>
    <mc:Fallback xmlns="">
      <p:transition advClick="0" advTm="8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course surve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6686072" y="1110141"/>
            <a:ext cx="5022273" cy="1216170"/>
          </a:xfrm>
        </p:spPr>
        <p:txBody>
          <a:bodyPr>
            <a:normAutofit/>
          </a:bodyPr>
          <a:lstStyle>
            <a:lvl1pPr>
              <a:defRPr sz="3600"/>
            </a:lvl1pPr>
          </a:lstStyle>
          <a:p>
            <a:r>
              <a:rPr lang="en-US"/>
              <a:t>Pre-course survey</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6824903" y="2326310"/>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6686072" y="2634139"/>
            <a:ext cx="5022273" cy="3530745"/>
          </a:xfrm>
          <a:prstGeom prst="rect">
            <a:avLst/>
          </a:prstGeom>
        </p:spPr>
        <p:txBody>
          <a:bodyPr vert="horz" lIns="91440" tIns="45720" rIns="91440" bIns="45720" rtlCol="0">
            <a:normAutofit/>
          </a:bodyPr>
          <a:lstStyle>
            <a:lvl1pPr marL="0" indent="0">
              <a:buFontTx/>
              <a:buNone/>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a:latin typeface="Untitled Sans" panose="020B0503030202060203" pitchFamily="34" charset="77"/>
              </a:rPr>
              <a:t>[insert survey link]</a:t>
            </a:r>
            <a:endParaRPr lang="en-US"/>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0"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ircles.png" descr="circles.png">
            <a:extLst>
              <a:ext uri="{FF2B5EF4-FFF2-40B4-BE49-F238E27FC236}">
                <a16:creationId xmlns:a16="http://schemas.microsoft.com/office/drawing/2014/main" id="{E79B004C-BB45-E640-81D2-F67B887ECF0E}"/>
              </a:ext>
            </a:extLst>
          </p:cNvPr>
          <p:cNvPicPr>
            <a:picLocks noChangeAspect="1"/>
          </p:cNvPicPr>
          <p:nvPr userDrawn="1"/>
        </p:nvPicPr>
        <p:blipFill>
          <a:blip r:embed="rId2">
            <a:alphaModFix amt="20312"/>
          </a:blip>
          <a:stretch>
            <a:fillRect/>
          </a:stretch>
        </p:blipFill>
        <p:spPr>
          <a:xfrm>
            <a:off x="8363419" y="6227960"/>
            <a:ext cx="3606446" cy="635062"/>
          </a:xfrm>
          <a:prstGeom prst="rect">
            <a:avLst/>
          </a:prstGeom>
          <a:ln w="12700">
            <a:miter lim="400000"/>
          </a:ln>
          <a:scene3d>
            <a:camera prst="orthographicFront">
              <a:rot lat="0" lon="10800000" rev="0"/>
            </a:camera>
            <a:lightRig rig="threePt" dir="t"/>
          </a:scene3d>
        </p:spPr>
      </p:pic>
      <p:sp>
        <p:nvSpPr>
          <p:cNvPr id="2" name="Oval 1">
            <a:extLst>
              <a:ext uri="{FF2B5EF4-FFF2-40B4-BE49-F238E27FC236}">
                <a16:creationId xmlns:a16="http://schemas.microsoft.com/office/drawing/2014/main" id="{627C9E69-7B68-4440-9C61-F49A7D81D79E}"/>
              </a:ext>
            </a:extLst>
          </p:cNvPr>
          <p:cNvSpPr/>
          <p:nvPr userDrawn="1"/>
        </p:nvSpPr>
        <p:spPr>
          <a:xfrm>
            <a:off x="1115531" y="1509711"/>
            <a:ext cx="3759971" cy="3838574"/>
          </a:xfrm>
          <a:prstGeom prst="ellipse">
            <a:avLst/>
          </a:prstGeom>
          <a:solidFill>
            <a:srgbClr val="48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800" b="1">
                <a:latin typeface="Untitled Sans" panose="020B0503030202060203" pitchFamily="34" charset="77"/>
              </a:rPr>
              <a:t>!</a:t>
            </a:r>
          </a:p>
        </p:txBody>
      </p:sp>
    </p:spTree>
    <p:extLst>
      <p:ext uri="{BB962C8B-B14F-4D97-AF65-F5344CB8AC3E}">
        <p14:creationId xmlns:p14="http://schemas.microsoft.com/office/powerpoint/2010/main" val="72032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A91A7B-DCA5-6746-8C23-4423B844491E}"/>
              </a:ext>
            </a:extLst>
          </p:cNvPr>
          <p:cNvSpPr>
            <a:spLocks noGrp="1"/>
          </p:cNvSpPr>
          <p:nvPr>
            <p:ph type="title" hasCustomPrompt="1"/>
          </p:nvPr>
        </p:nvSpPr>
        <p:spPr>
          <a:xfrm>
            <a:off x="3905250" y="3028267"/>
            <a:ext cx="4381500" cy="2054095"/>
          </a:xfrm>
        </p:spPr>
        <p:txBody>
          <a:bodyPr anchor="t">
            <a:noAutofit/>
          </a:bodyPr>
          <a:lstStyle>
            <a:lvl1pPr algn="ctr">
              <a:defRPr sz="3200"/>
            </a:lvl1pPr>
          </a:lstStyle>
          <a:p>
            <a:r>
              <a:rPr lang="en-US"/>
              <a:t>Section header (e.g., “Epidemiology,” “Safe Storage,” “Questions?” </a:t>
            </a:r>
            <a:r>
              <a:rPr lang="en-US" err="1"/>
              <a:t>etc</a:t>
            </a:r>
            <a:r>
              <a:rPr lang="en-US"/>
              <a:t> </a:t>
            </a:r>
          </a:p>
        </p:txBody>
      </p:sp>
      <p:cxnSp>
        <p:nvCxnSpPr>
          <p:cNvPr id="8" name="Straight Connector 7">
            <a:extLst>
              <a:ext uri="{FF2B5EF4-FFF2-40B4-BE49-F238E27FC236}">
                <a16:creationId xmlns:a16="http://schemas.microsoft.com/office/drawing/2014/main" id="{38EFEA9F-5FA8-F14E-B766-9DDD031B058B}"/>
              </a:ext>
            </a:extLst>
          </p:cNvPr>
          <p:cNvCxnSpPr>
            <a:cxnSpLocks/>
          </p:cNvCxnSpPr>
          <p:nvPr userDrawn="1"/>
        </p:nvCxnSpPr>
        <p:spPr>
          <a:xfrm>
            <a:off x="6096000" y="1798593"/>
            <a:ext cx="0" cy="306654"/>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222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pic>
        <p:nvPicPr>
          <p:cNvPr id="17" name="noun_California_468254.png" descr="noun_California_468254.png">
            <a:extLst>
              <a:ext uri="{FF2B5EF4-FFF2-40B4-BE49-F238E27FC236}">
                <a16:creationId xmlns:a16="http://schemas.microsoft.com/office/drawing/2014/main" id="{EF41FD8D-645C-9B44-9B3C-1E2F11267E7F}"/>
              </a:ext>
            </a:extLst>
          </p:cNvPr>
          <p:cNvPicPr>
            <a:picLocks noChangeAspect="1"/>
          </p:cNvPicPr>
          <p:nvPr userDrawn="1"/>
        </p:nvPicPr>
        <p:blipFill>
          <a:blip r:embed="rId2">
            <a:alphaModFix amt="14000"/>
          </a:blip>
          <a:stretch>
            <a:fillRect/>
          </a:stretch>
        </p:blipFill>
        <p:spPr>
          <a:xfrm>
            <a:off x="7272670" y="901199"/>
            <a:ext cx="4542782" cy="5275764"/>
          </a:xfrm>
          <a:prstGeom prst="rect">
            <a:avLst/>
          </a:prstGeom>
          <a:ln w="12700">
            <a:miter lim="400000"/>
          </a:ln>
        </p:spPr>
      </p:pic>
      <p:sp>
        <p:nvSpPr>
          <p:cNvPr id="8" name="Title 1">
            <a:extLst>
              <a:ext uri="{FF2B5EF4-FFF2-40B4-BE49-F238E27FC236}">
                <a16:creationId xmlns:a16="http://schemas.microsoft.com/office/drawing/2014/main" id="{A33B1177-5DE8-014E-89E9-9E2D236486A8}"/>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a:t>Header</a:t>
            </a:r>
          </a:p>
        </p:txBody>
      </p:sp>
      <p:cxnSp>
        <p:nvCxnSpPr>
          <p:cNvPr id="9" name="Straight Connector 8">
            <a:extLst>
              <a:ext uri="{FF2B5EF4-FFF2-40B4-BE49-F238E27FC236}">
                <a16:creationId xmlns:a16="http://schemas.microsoft.com/office/drawing/2014/main" id="{EDC0AC1A-7655-9E43-8AF4-AC4F78EEC1CE}"/>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2914B0BE-7761-164B-96CB-A675D15F17C1}"/>
              </a:ext>
            </a:extLst>
          </p:cNvPr>
          <p:cNvSpPr>
            <a:spLocks noGrp="1"/>
          </p:cNvSpPr>
          <p:nvPr>
            <p:ph idx="1"/>
          </p:nvPr>
        </p:nvSpPr>
        <p:spPr>
          <a:xfrm>
            <a:off x="838200" y="1825625"/>
            <a:ext cx="5257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C55A47AB-DE8A-4147-BDC4-2C5B54037189}"/>
              </a:ext>
            </a:extLst>
          </p:cNvPr>
          <p:cNvSpPr>
            <a:spLocks noGrp="1"/>
          </p:cNvSpPr>
          <p:nvPr>
            <p:ph idx="11"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spc="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228716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side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a:t>Header (e.g., California Policy”</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a:latin typeface="Untitled Sans" panose="020B0503030202060203" pitchFamily="34" charset="77"/>
              </a:rPr>
              <a:t>Enter text here</a:t>
            </a:r>
            <a:endParaRPr lang="en-US"/>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pic>
        <p:nvPicPr>
          <p:cNvPr id="21" name="Picture 20" descr="A picture containing night, dark, black, white&#10;&#10;Description automatically generated">
            <a:extLst>
              <a:ext uri="{FF2B5EF4-FFF2-40B4-BE49-F238E27FC236}">
                <a16:creationId xmlns:a16="http://schemas.microsoft.com/office/drawing/2014/main" id="{4FCD1C7F-7BEF-B749-93FB-5ACF4D8CCE2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22338" y="1247439"/>
            <a:ext cx="3764750" cy="4363121"/>
          </a:xfrm>
          <a:prstGeom prst="rect">
            <a:avLst/>
          </a:prstGeom>
        </p:spPr>
      </p:pic>
      <p:sp>
        <p:nvSpPr>
          <p:cNvPr id="22" name="Content Placeholder 2">
            <a:extLst>
              <a:ext uri="{FF2B5EF4-FFF2-40B4-BE49-F238E27FC236}">
                <a16:creationId xmlns:a16="http://schemas.microsoft.com/office/drawing/2014/main" id="{20D78E55-F1C4-D349-9092-3BECF866ACD9}"/>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3902021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side content +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hasCustomPrompt="1"/>
          </p:nvPr>
        </p:nvSpPr>
        <p:spPr>
          <a:xfrm>
            <a:off x="838200" y="1122219"/>
            <a:ext cx="5022273" cy="1216170"/>
          </a:xfrm>
        </p:spPr>
        <p:txBody>
          <a:bodyPr>
            <a:normAutofit/>
          </a:bodyPr>
          <a:lstStyle>
            <a:lvl1pPr>
              <a:defRPr sz="3600"/>
            </a:lvl1pPr>
          </a:lstStyle>
          <a:p>
            <a:r>
              <a:rPr lang="en-US"/>
              <a:t>Header</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977031" y="2338388"/>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838200" y="2646217"/>
            <a:ext cx="5022273" cy="3530745"/>
          </a:xfrm>
          <a:prstGeom prst="rect">
            <a:avLst/>
          </a:prstGeom>
        </p:spPr>
        <p:txBody>
          <a:bodyPr vert="horz" lIns="91440" tIns="45720" rIns="91440" bIns="45720" rtlCol="0">
            <a:normAutofit/>
          </a:bodyPr>
          <a:lstStyle>
            <a:lvl1pPr>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a:latin typeface="Untitled Sans" panose="020B0503030202060203" pitchFamily="34" charset="77"/>
              </a:rPr>
              <a:t>Enter text here</a:t>
            </a:r>
            <a:endParaRPr lang="en-US"/>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5995986"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horz-black.png" descr="horz-black.png">
            <a:extLst>
              <a:ext uri="{FF2B5EF4-FFF2-40B4-BE49-F238E27FC236}">
                <a16:creationId xmlns:a16="http://schemas.microsoft.com/office/drawing/2014/main" id="{3D72A063-D167-5E42-AEAF-022AD82B379C}"/>
              </a:ext>
            </a:extLst>
          </p:cNvPr>
          <p:cNvPicPr>
            <a:picLocks noChangeAspect="1"/>
          </p:cNvPicPr>
          <p:nvPr userDrawn="1"/>
        </p:nvPicPr>
        <p:blipFill>
          <a:blip r:embed="rId2"/>
          <a:stretch>
            <a:fillRect/>
          </a:stretch>
        </p:blipFill>
        <p:spPr>
          <a:xfrm>
            <a:off x="10599704" y="6280208"/>
            <a:ext cx="1344168" cy="366000"/>
          </a:xfrm>
          <a:prstGeom prst="rect">
            <a:avLst/>
          </a:prstGeom>
          <a:ln w="12700">
            <a:miter lim="400000"/>
          </a:ln>
        </p:spPr>
      </p:pic>
      <p:pic>
        <p:nvPicPr>
          <p:cNvPr id="18" name="circles.png" descr="circles.png">
            <a:extLst>
              <a:ext uri="{FF2B5EF4-FFF2-40B4-BE49-F238E27FC236}">
                <a16:creationId xmlns:a16="http://schemas.microsoft.com/office/drawing/2014/main" id="{DB609520-AFD4-F645-985A-472BCAAEA770}"/>
              </a:ext>
            </a:extLst>
          </p:cNvPr>
          <p:cNvPicPr>
            <a:picLocks noChangeAspect="1"/>
          </p:cNvPicPr>
          <p:nvPr userDrawn="1"/>
        </p:nvPicPr>
        <p:blipFill>
          <a:blip r:embed="rId3">
            <a:alphaModFix amt="20312"/>
          </a:blip>
          <a:stretch>
            <a:fillRect/>
          </a:stretch>
        </p:blipFill>
        <p:spPr>
          <a:xfrm>
            <a:off x="248128" y="6235016"/>
            <a:ext cx="3606446" cy="635062"/>
          </a:xfrm>
          <a:prstGeom prst="rect">
            <a:avLst/>
          </a:prstGeom>
          <a:ln w="12700">
            <a:miter lim="400000"/>
          </a:ln>
          <a:scene3d>
            <a:camera prst="orthographicFront">
              <a:rot lat="0" lon="0" rev="0"/>
            </a:camera>
            <a:lightRig rig="threePt" dir="t"/>
          </a:scene3d>
        </p:spPr>
      </p:pic>
      <p:sp>
        <p:nvSpPr>
          <p:cNvPr id="9" name="Content Placeholder 2">
            <a:extLst>
              <a:ext uri="{FF2B5EF4-FFF2-40B4-BE49-F238E27FC236}">
                <a16:creationId xmlns:a16="http://schemas.microsoft.com/office/drawing/2014/main" id="{83D82D71-B3B6-6F4C-8B44-68B2AA269D8C}"/>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a:t>
            </a:r>
            <a:endParaRPr lang="en-US"/>
          </a:p>
        </p:txBody>
      </p:sp>
    </p:spTree>
    <p:extLst>
      <p:ext uri="{BB962C8B-B14F-4D97-AF65-F5344CB8AC3E}">
        <p14:creationId xmlns:p14="http://schemas.microsoft.com/office/powerpoint/2010/main" val="254655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ight side content + imag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94C177C-2074-0146-9900-8B7DE8A3DB96}"/>
              </a:ext>
            </a:extLst>
          </p:cNvPr>
          <p:cNvSpPr>
            <a:spLocks noGrp="1"/>
          </p:cNvSpPr>
          <p:nvPr>
            <p:ph type="title"/>
          </p:nvPr>
        </p:nvSpPr>
        <p:spPr>
          <a:xfrm>
            <a:off x="6686072" y="1110141"/>
            <a:ext cx="5022273" cy="1216170"/>
          </a:xfrm>
        </p:spPr>
        <p:txBody>
          <a:bodyPr>
            <a:normAutofit/>
          </a:bodyPr>
          <a:lstStyle>
            <a:lvl1pPr>
              <a:defRPr sz="3600"/>
            </a:lvl1pPr>
          </a:lstStyle>
          <a:p>
            <a:r>
              <a:rPr lang="en-US"/>
              <a:t>Click to edit Master title style</a:t>
            </a:r>
          </a:p>
        </p:txBody>
      </p:sp>
      <p:cxnSp>
        <p:nvCxnSpPr>
          <p:cNvPr id="11" name="Straight Connector 10">
            <a:extLst>
              <a:ext uri="{FF2B5EF4-FFF2-40B4-BE49-F238E27FC236}">
                <a16:creationId xmlns:a16="http://schemas.microsoft.com/office/drawing/2014/main" id="{28F2F48E-6DC1-5D4A-ADB0-29E5315AD31B}"/>
              </a:ext>
            </a:extLst>
          </p:cNvPr>
          <p:cNvCxnSpPr>
            <a:cxnSpLocks/>
          </p:cNvCxnSpPr>
          <p:nvPr userDrawn="1"/>
        </p:nvCxnSpPr>
        <p:spPr>
          <a:xfrm>
            <a:off x="6824903" y="2326310"/>
            <a:ext cx="245755"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4" name="Text Placeholder 2">
            <a:extLst>
              <a:ext uri="{FF2B5EF4-FFF2-40B4-BE49-F238E27FC236}">
                <a16:creationId xmlns:a16="http://schemas.microsoft.com/office/drawing/2014/main" id="{B2CA2D51-0649-0145-9122-E8AB31CFC427}"/>
              </a:ext>
            </a:extLst>
          </p:cNvPr>
          <p:cNvSpPr>
            <a:spLocks noGrp="1"/>
          </p:cNvSpPr>
          <p:nvPr>
            <p:ph idx="1" hasCustomPrompt="1"/>
          </p:nvPr>
        </p:nvSpPr>
        <p:spPr>
          <a:xfrm>
            <a:off x="6686072" y="2634139"/>
            <a:ext cx="5022273" cy="3530745"/>
          </a:xfrm>
          <a:prstGeom prst="rect">
            <a:avLst/>
          </a:prstGeom>
        </p:spPr>
        <p:txBody>
          <a:bodyPr vert="horz" lIns="91440" tIns="45720" rIns="91440" bIns="45720" rtlCol="0">
            <a:normAutofit/>
          </a:bodyPr>
          <a:lstStyle>
            <a:lvl1pPr>
              <a:defRPr sz="2400" b="0" i="0">
                <a:solidFill>
                  <a:schemeClr val="bg1"/>
                </a:solidFill>
                <a:latin typeface="Untitled Sans" panose="020B0503030202060203" pitchFamily="34"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b="0" i="0">
                <a:latin typeface="Untitled Sans" panose="020B0503030202060203" pitchFamily="34" charset="77"/>
              </a:rPr>
              <a:t>Enter text here</a:t>
            </a:r>
            <a:endParaRPr lang="en-US"/>
          </a:p>
        </p:txBody>
      </p:sp>
      <p:sp>
        <p:nvSpPr>
          <p:cNvPr id="15" name="Rectangle 14">
            <a:extLst>
              <a:ext uri="{FF2B5EF4-FFF2-40B4-BE49-F238E27FC236}">
                <a16:creationId xmlns:a16="http://schemas.microsoft.com/office/drawing/2014/main" id="{E3FC5CE0-C468-984F-9F45-DB8C830EB212}"/>
              </a:ext>
            </a:extLst>
          </p:cNvPr>
          <p:cNvSpPr/>
          <p:nvPr userDrawn="1"/>
        </p:nvSpPr>
        <p:spPr>
          <a:xfrm>
            <a:off x="0" y="0"/>
            <a:ext cx="6196013" cy="68579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ircles.png" descr="circles.png">
            <a:extLst>
              <a:ext uri="{FF2B5EF4-FFF2-40B4-BE49-F238E27FC236}">
                <a16:creationId xmlns:a16="http://schemas.microsoft.com/office/drawing/2014/main" id="{E79B004C-BB45-E640-81D2-F67B887ECF0E}"/>
              </a:ext>
            </a:extLst>
          </p:cNvPr>
          <p:cNvPicPr>
            <a:picLocks noChangeAspect="1"/>
          </p:cNvPicPr>
          <p:nvPr userDrawn="1"/>
        </p:nvPicPr>
        <p:blipFill>
          <a:blip r:embed="rId2">
            <a:alphaModFix amt="20312"/>
          </a:blip>
          <a:stretch>
            <a:fillRect/>
          </a:stretch>
        </p:blipFill>
        <p:spPr>
          <a:xfrm>
            <a:off x="8363419" y="6227960"/>
            <a:ext cx="3606446" cy="635062"/>
          </a:xfrm>
          <a:prstGeom prst="rect">
            <a:avLst/>
          </a:prstGeom>
          <a:ln w="12700">
            <a:miter lim="400000"/>
          </a:ln>
          <a:scene3d>
            <a:camera prst="orthographicFront">
              <a:rot lat="0" lon="10800000" rev="0"/>
            </a:camera>
            <a:lightRig rig="threePt" dir="t"/>
          </a:scene3d>
        </p:spPr>
      </p:pic>
      <p:sp>
        <p:nvSpPr>
          <p:cNvPr id="13" name="Content Placeholder 2">
            <a:extLst>
              <a:ext uri="{FF2B5EF4-FFF2-40B4-BE49-F238E27FC236}">
                <a16:creationId xmlns:a16="http://schemas.microsoft.com/office/drawing/2014/main" id="{BC648D86-0703-074A-A675-CDDA34FBE857}"/>
              </a:ext>
            </a:extLst>
          </p:cNvPr>
          <p:cNvSpPr>
            <a:spLocks noGrp="1"/>
          </p:cNvSpPr>
          <p:nvPr>
            <p:ph idx="10" hasCustomPrompt="1"/>
          </p:nvPr>
        </p:nvSpPr>
        <p:spPr>
          <a:xfrm>
            <a:off x="262754" y="6410302"/>
            <a:ext cx="5733232" cy="366001"/>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tx1"/>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 “Data from CDC WISQARS”]</a:t>
            </a:r>
          </a:p>
        </p:txBody>
      </p:sp>
    </p:spTree>
    <p:extLst>
      <p:ext uri="{BB962C8B-B14F-4D97-AF65-F5344CB8AC3E}">
        <p14:creationId xmlns:p14="http://schemas.microsoft.com/office/powerpoint/2010/main" val="4271591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Chart/Figur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1EC897-2A5F-5142-89D3-4452ECB80F9C}"/>
              </a:ext>
            </a:extLst>
          </p:cNvPr>
          <p:cNvSpPr>
            <a:spLocks noGrp="1"/>
          </p:cNvSpPr>
          <p:nvPr>
            <p:ph type="title" hasCustomPrompt="1"/>
          </p:nvPr>
        </p:nvSpPr>
        <p:spPr>
          <a:xfrm>
            <a:off x="838200" y="337911"/>
            <a:ext cx="10515600" cy="801463"/>
          </a:xfrm>
        </p:spPr>
        <p:txBody>
          <a:bodyPr>
            <a:normAutofit/>
          </a:bodyPr>
          <a:lstStyle>
            <a:lvl1pPr>
              <a:defRPr sz="3600"/>
            </a:lvl1pPr>
          </a:lstStyle>
          <a:p>
            <a:r>
              <a:rPr lang="en-US"/>
              <a:t>Figure title</a:t>
            </a:r>
          </a:p>
        </p:txBody>
      </p:sp>
      <p:cxnSp>
        <p:nvCxnSpPr>
          <p:cNvPr id="8" name="Straight Connector 7">
            <a:extLst>
              <a:ext uri="{FF2B5EF4-FFF2-40B4-BE49-F238E27FC236}">
                <a16:creationId xmlns:a16="http://schemas.microsoft.com/office/drawing/2014/main" id="{0390D312-50CA-2E40-9E0C-842E88E46784}"/>
              </a:ext>
            </a:extLst>
          </p:cNvPr>
          <p:cNvCxnSpPr/>
          <p:nvPr userDrawn="1"/>
        </p:nvCxnSpPr>
        <p:spPr>
          <a:xfrm>
            <a:off x="977031" y="1139374"/>
            <a:ext cx="501041" cy="0"/>
          </a:xfrm>
          <a:prstGeom prst="line">
            <a:avLst/>
          </a:prstGeom>
          <a:ln w="15875">
            <a:solidFill>
              <a:srgbClr val="F85B75"/>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30545E70-9B92-E34C-AC73-B6B01EF318C1}"/>
              </a:ext>
            </a:extLst>
          </p:cNvPr>
          <p:cNvSpPr>
            <a:spLocks noGrp="1"/>
          </p:cNvSpPr>
          <p:nvPr>
            <p:ph idx="10" hasCustomPrompt="1"/>
          </p:nvPr>
        </p:nvSpPr>
        <p:spPr>
          <a:xfrm>
            <a:off x="262754" y="6410302"/>
            <a:ext cx="8945042" cy="383903"/>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Tx/>
              <a:buNone/>
              <a:tabLst/>
              <a:defRPr sz="1600" b="0" i="0">
                <a:solidFill>
                  <a:schemeClr val="bg2">
                    <a:lumMod val="75000"/>
                  </a:schemeClr>
                </a:solidFill>
                <a:latin typeface="Untitled Sans" panose="020B0503030202060203" pitchFamily="34" charset="77"/>
              </a:defRPr>
            </a:lvl1pPr>
            <a:lvl2pPr>
              <a:defRPr b="0" i="0">
                <a:latin typeface="Untitled Sans" panose="020B0503030202060203" pitchFamily="34" charset="77"/>
              </a:defRPr>
            </a:lvl2pPr>
            <a:lvl3pPr>
              <a:defRPr b="0" i="0">
                <a:latin typeface="Untitled Sans" panose="020B0503030202060203" pitchFamily="34" charset="77"/>
              </a:defRPr>
            </a:lvl3pPr>
            <a:lvl4pPr>
              <a:defRPr b="0" i="0">
                <a:latin typeface="Untitled Sans" panose="020B0503030202060203" pitchFamily="34" charset="77"/>
              </a:defRPr>
            </a:lvl4pPr>
            <a:lvl5pPr>
              <a:defRPr b="0" i="0">
                <a:latin typeface="Untitled Sans" panose="020B0503030202060203" pitchFamily="34" charset="77"/>
              </a:defRPr>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a:t>
            </a:r>
            <a:r>
              <a:rPr lang="en-US" err="1"/>
              <a:t>eg</a:t>
            </a:r>
            <a:r>
              <a:rPr lang="en-US"/>
              <a:t>:</a:t>
            </a:r>
            <a:r>
              <a:rPr lang="en-US" sz="1600">
                <a:solidFill>
                  <a:schemeClr val="bg1">
                    <a:lumMod val="75000"/>
                  </a:schemeClr>
                </a:solidFill>
              </a:rPr>
              <a:t> “Data from CDC WISQARS” or “Wintemute 2017; Pallin et al. 2019”</a:t>
            </a:r>
          </a:p>
          <a:p>
            <a:pPr lvl="0"/>
            <a:endParaRPr lang="en-US"/>
          </a:p>
        </p:txBody>
      </p:sp>
    </p:spTree>
    <p:extLst>
      <p:ext uri="{BB962C8B-B14F-4D97-AF65-F5344CB8AC3E}">
        <p14:creationId xmlns:p14="http://schemas.microsoft.com/office/powerpoint/2010/main" val="54933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2629B-4ECA-0749-B7B2-85B1127E73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165337-AEA9-614D-B6F4-F50DAA504E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horz-white.pdf" descr="horz-white.pdf">
            <a:extLst>
              <a:ext uri="{FF2B5EF4-FFF2-40B4-BE49-F238E27FC236}">
                <a16:creationId xmlns:a16="http://schemas.microsoft.com/office/drawing/2014/main" id="{F1EB2321-0877-F64E-8935-222E599AC140}"/>
              </a:ext>
            </a:extLst>
          </p:cNvPr>
          <p:cNvPicPr>
            <a:picLocks noChangeAspect="1"/>
          </p:cNvPicPr>
          <p:nvPr userDrawn="1"/>
        </p:nvPicPr>
        <p:blipFill>
          <a:blip r:embed="rId30"/>
          <a:stretch>
            <a:fillRect/>
          </a:stretch>
        </p:blipFill>
        <p:spPr>
          <a:xfrm>
            <a:off x="10617200" y="6307631"/>
            <a:ext cx="1315720" cy="368186"/>
          </a:xfrm>
          <a:prstGeom prst="rect">
            <a:avLst/>
          </a:prstGeom>
          <a:ln w="12700">
            <a:miter lim="400000"/>
          </a:ln>
        </p:spPr>
      </p:pic>
    </p:spTree>
    <p:extLst>
      <p:ext uri="{BB962C8B-B14F-4D97-AF65-F5344CB8AC3E}">
        <p14:creationId xmlns:p14="http://schemas.microsoft.com/office/powerpoint/2010/main" val="2131123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5" r:id="rId3"/>
    <p:sldLayoutId id="2147483651" r:id="rId4"/>
    <p:sldLayoutId id="2147483652" r:id="rId5"/>
    <p:sldLayoutId id="2147483653" r:id="rId6"/>
    <p:sldLayoutId id="2147483680" r:id="rId7"/>
    <p:sldLayoutId id="2147483661" r:id="rId8"/>
    <p:sldLayoutId id="2147483674" r:id="rId9"/>
    <p:sldLayoutId id="2147483681" r:id="rId10"/>
    <p:sldLayoutId id="2147483671" r:id="rId11"/>
    <p:sldLayoutId id="2147483672" r:id="rId12"/>
    <p:sldLayoutId id="2147483673" r:id="rId13"/>
    <p:sldLayoutId id="2147483670" r:id="rId14"/>
    <p:sldLayoutId id="2147483669" r:id="rId15"/>
    <p:sldLayoutId id="2147483668" r:id="rId16"/>
    <p:sldLayoutId id="2147483667" r:id="rId17"/>
    <p:sldLayoutId id="2147483666" r:id="rId18"/>
    <p:sldLayoutId id="2147483664" r:id="rId19"/>
    <p:sldLayoutId id="2147483659" r:id="rId20"/>
    <p:sldLayoutId id="2147483663" r:id="rId21"/>
    <p:sldLayoutId id="2147483662" r:id="rId22"/>
    <p:sldLayoutId id="2147483683" r:id="rId23"/>
    <p:sldLayoutId id="2147483684" r:id="rId24"/>
    <p:sldLayoutId id="2147483685" r:id="rId25"/>
    <p:sldLayoutId id="2147483686" r:id="rId26"/>
    <p:sldLayoutId id="2147483687" r:id="rId27"/>
    <p:sldLayoutId id="2147483709" r:id="rId28"/>
  </p:sldLayoutIdLst>
  <p:txStyles>
    <p:titleStyle>
      <a:lvl1pPr algn="l" defTabSz="914400" rtl="0" eaLnBrk="1" latinLnBrk="0" hangingPunct="1">
        <a:lnSpc>
          <a:spcPct val="90000"/>
        </a:lnSpc>
        <a:spcBef>
          <a:spcPct val="0"/>
        </a:spcBef>
        <a:buNone/>
        <a:defRPr sz="4400" kern="1200" baseline="0">
          <a:solidFill>
            <a:schemeClr val="bg1"/>
          </a:solidFill>
          <a:latin typeface="Untitled Sans" panose="020B0503030202060203" pitchFamily="34" charset="77"/>
          <a:ea typeface="+mj-ea"/>
          <a:cs typeface="+mj-cs"/>
        </a:defRPr>
      </a:lvl1pPr>
    </p:titleStyle>
    <p:bodyStyle>
      <a:lvl1pPr marL="45720" indent="-45720" algn="l" defTabSz="914400" rtl="0" eaLnBrk="1" latinLnBrk="0" hangingPunct="1">
        <a:lnSpc>
          <a:spcPct val="90000"/>
        </a:lnSpc>
        <a:spcBef>
          <a:spcPts val="1000"/>
        </a:spcBef>
        <a:buFontTx/>
        <a:buBlip>
          <a:blip r:embed="rId31"/>
        </a:buBlip>
        <a:defRPr sz="2800" b="0" i="0" kern="1200" baseline="0">
          <a:solidFill>
            <a:schemeClr val="bg1"/>
          </a:solidFill>
          <a:latin typeface="Untitled Sans" panose="020B0503030202060203" pitchFamily="34" charset="77"/>
          <a:ea typeface="+mn-ea"/>
          <a:cs typeface="+mn-cs"/>
        </a:defRPr>
      </a:lvl1pPr>
      <a:lvl2pPr marL="685800" indent="-228600" algn="l" defTabSz="914400" rtl="0" eaLnBrk="1" latinLnBrk="0" hangingPunct="1">
        <a:lnSpc>
          <a:spcPct val="90000"/>
        </a:lnSpc>
        <a:spcBef>
          <a:spcPts val="500"/>
        </a:spcBef>
        <a:buFontTx/>
        <a:buBlip>
          <a:blip r:embed="rId31"/>
        </a:buBlip>
        <a:defRPr sz="2400" b="0" i="0" kern="1200" baseline="0">
          <a:solidFill>
            <a:schemeClr val="bg1"/>
          </a:solidFill>
          <a:latin typeface="Untitled Sans" panose="020B0503030202060203" pitchFamily="34" charset="77"/>
          <a:ea typeface="+mn-ea"/>
          <a:cs typeface="+mn-cs"/>
        </a:defRPr>
      </a:lvl2pPr>
      <a:lvl3pPr marL="1143000" indent="-228600" algn="l" defTabSz="914400" rtl="0" eaLnBrk="1" latinLnBrk="0" hangingPunct="1">
        <a:lnSpc>
          <a:spcPct val="90000"/>
        </a:lnSpc>
        <a:spcBef>
          <a:spcPts val="500"/>
        </a:spcBef>
        <a:buFontTx/>
        <a:buBlip>
          <a:blip r:embed="rId31"/>
        </a:buBlip>
        <a:defRPr sz="2000" b="0" i="0" kern="1200" baseline="0">
          <a:solidFill>
            <a:schemeClr val="bg1"/>
          </a:solidFill>
          <a:latin typeface="Untitled Sans" panose="020B0503030202060203" pitchFamily="34" charset="77"/>
          <a:ea typeface="+mn-ea"/>
          <a:cs typeface="+mn-cs"/>
        </a:defRPr>
      </a:lvl3pPr>
      <a:lvl4pPr marL="1600200" indent="-228600" algn="l" defTabSz="914400" rtl="0" eaLnBrk="1" latinLnBrk="0" hangingPunct="1">
        <a:lnSpc>
          <a:spcPct val="90000"/>
        </a:lnSpc>
        <a:spcBef>
          <a:spcPts val="500"/>
        </a:spcBef>
        <a:buFontTx/>
        <a:buBlip>
          <a:blip r:embed="rId31"/>
        </a:buBlip>
        <a:defRPr sz="1800" b="0" i="0" kern="1200" baseline="0">
          <a:solidFill>
            <a:schemeClr val="bg1"/>
          </a:solidFill>
          <a:latin typeface="Untitled Sans" panose="020B0503030202060203" pitchFamily="34" charset="77"/>
          <a:ea typeface="+mn-ea"/>
          <a:cs typeface="+mn-cs"/>
        </a:defRPr>
      </a:lvl4pPr>
      <a:lvl5pPr marL="2057400" indent="-228600" algn="l" defTabSz="914400" rtl="0" eaLnBrk="1" latinLnBrk="0" hangingPunct="1">
        <a:lnSpc>
          <a:spcPct val="90000"/>
        </a:lnSpc>
        <a:spcBef>
          <a:spcPts val="500"/>
        </a:spcBef>
        <a:buFontTx/>
        <a:buBlip>
          <a:blip r:embed="rId31"/>
        </a:buBlip>
        <a:defRPr sz="1800" b="0" i="0" kern="1200" baseline="0">
          <a:solidFill>
            <a:schemeClr val="bg1"/>
          </a:solidFill>
          <a:latin typeface="Untitled Sans" panose="020B050303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32DhBUigfwo" TargetMode="External"/><Relationship Id="rId2" Type="http://schemas.openxmlformats.org/officeDocument/2006/relationships/slideLayout" Target="../slideLayouts/slideLayout24.xml"/><Relationship Id="rId1" Type="http://schemas.openxmlformats.org/officeDocument/2006/relationships/video" Target="https://www.youtube.com/embed/32DhBUigfwo?feature=oembed" TargetMode="Externa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zoEagLhA-GI" TargetMode="External"/><Relationship Id="rId2" Type="http://schemas.openxmlformats.org/officeDocument/2006/relationships/slideLayout" Target="../slideLayouts/slideLayout24.xml"/><Relationship Id="rId1" Type="http://schemas.openxmlformats.org/officeDocument/2006/relationships/video" Target="https://www.youtube.com/embed/zoEagLhA-GI?feature=oembed" TargetMode="Externa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o-QyFpd2Ays" TargetMode="External"/><Relationship Id="rId2" Type="http://schemas.openxmlformats.org/officeDocument/2006/relationships/slideLayout" Target="../slideLayouts/slideLayout24.xml"/><Relationship Id="rId1" Type="http://schemas.openxmlformats.org/officeDocument/2006/relationships/video" Target="https://www.youtube.com/embed/o-QyFpd2Ays?feature=oembed" TargetMode="Externa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017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E30B-65D7-3DF8-B951-D2AF6799E492}"/>
              </a:ext>
            </a:extLst>
          </p:cNvPr>
          <p:cNvSpPr>
            <a:spLocks noGrp="1"/>
          </p:cNvSpPr>
          <p:nvPr>
            <p:ph type="title"/>
          </p:nvPr>
        </p:nvSpPr>
        <p:spPr>
          <a:xfrm>
            <a:off x="838200" y="365125"/>
            <a:ext cx="10515600" cy="1325563"/>
          </a:xfrm>
        </p:spPr>
        <p:txBody>
          <a:bodyPr anchor="ctr">
            <a:normAutofit/>
          </a:bodyPr>
          <a:lstStyle/>
          <a:p>
            <a:r>
              <a:rPr lang="en-US" dirty="0">
                <a:hlinkClick r:id="rId3"/>
              </a:rPr>
              <a:t>Case Study 2: Clip 2</a:t>
            </a:r>
            <a:endParaRPr lang="en-US" dirty="0"/>
          </a:p>
        </p:txBody>
      </p:sp>
      <p:pic>
        <p:nvPicPr>
          <p:cNvPr id="3" name="Online Media 2" descr="Case Study 2: Clip 2">
            <a:hlinkClick r:id="" action="ppaction://media"/>
            <a:extLst>
              <a:ext uri="{FF2B5EF4-FFF2-40B4-BE49-F238E27FC236}">
                <a16:creationId xmlns:a16="http://schemas.microsoft.com/office/drawing/2014/main" id="{21837084-9991-7A90-2867-7BAA85179F39}"/>
              </a:ext>
            </a:extLst>
          </p:cNvPr>
          <p:cNvPicPr>
            <a:picLocks noRot="1" noChangeAspect="1"/>
          </p:cNvPicPr>
          <p:nvPr>
            <a:videoFile r:link="rId1"/>
          </p:nvPr>
        </p:nvPicPr>
        <p:blipFill>
          <a:blip r:embed="rId4"/>
          <a:stretch>
            <a:fillRect/>
          </a:stretch>
        </p:blipFill>
        <p:spPr>
          <a:xfrm>
            <a:off x="2245258" y="1825625"/>
            <a:ext cx="7701483" cy="4351338"/>
          </a:xfrm>
          <a:prstGeom prst="rect">
            <a:avLst/>
          </a:prstGeom>
          <a:noFill/>
        </p:spPr>
      </p:pic>
    </p:spTree>
    <p:extLst>
      <p:ext uri="{BB962C8B-B14F-4D97-AF65-F5344CB8AC3E}">
        <p14:creationId xmlns:p14="http://schemas.microsoft.com/office/powerpoint/2010/main" val="58848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D825-8D1E-9A4B-B9A0-CA88BA6871B8}"/>
              </a:ext>
            </a:extLst>
          </p:cNvPr>
          <p:cNvSpPr>
            <a:spLocks noGrp="1"/>
          </p:cNvSpPr>
          <p:nvPr>
            <p:ph type="title"/>
          </p:nvPr>
        </p:nvSpPr>
        <p:spPr/>
        <p:txBody>
          <a:bodyPr/>
          <a:lstStyle/>
          <a:p>
            <a:r>
              <a:rPr lang="en-US" sz="2800"/>
              <a:t>If you were in Julian’s shoes, </a:t>
            </a:r>
            <a:br>
              <a:rPr lang="en-US" sz="2800"/>
            </a:br>
            <a:r>
              <a:rPr lang="en-US" sz="2800"/>
              <a:t>what would you do to reduce </a:t>
            </a:r>
            <a:br>
              <a:rPr lang="en-US" sz="2800"/>
            </a:br>
            <a:r>
              <a:rPr lang="en-US" sz="2800"/>
              <a:t>the risk of firearm injury?</a:t>
            </a:r>
          </a:p>
        </p:txBody>
      </p:sp>
    </p:spTree>
    <p:extLst>
      <p:ext uri="{BB962C8B-B14F-4D97-AF65-F5344CB8AC3E}">
        <p14:creationId xmlns:p14="http://schemas.microsoft.com/office/powerpoint/2010/main" val="312984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E30B-65D7-3DF8-B951-D2AF6799E492}"/>
              </a:ext>
            </a:extLst>
          </p:cNvPr>
          <p:cNvSpPr>
            <a:spLocks noGrp="1"/>
          </p:cNvSpPr>
          <p:nvPr>
            <p:ph type="title"/>
          </p:nvPr>
        </p:nvSpPr>
        <p:spPr>
          <a:xfrm>
            <a:off x="838200" y="365125"/>
            <a:ext cx="10515600" cy="1325563"/>
          </a:xfrm>
        </p:spPr>
        <p:txBody>
          <a:bodyPr anchor="ctr">
            <a:normAutofit/>
          </a:bodyPr>
          <a:lstStyle/>
          <a:p>
            <a:r>
              <a:rPr lang="en-US" dirty="0">
                <a:hlinkClick r:id="rId3"/>
              </a:rPr>
              <a:t>Case Study 2: Clip 3</a:t>
            </a:r>
            <a:endParaRPr lang="en-US" dirty="0"/>
          </a:p>
        </p:txBody>
      </p:sp>
      <p:pic>
        <p:nvPicPr>
          <p:cNvPr id="3" name="Online Media 2" descr="Case Study 2: Clip 3">
            <a:hlinkClick r:id="" action="ppaction://media"/>
            <a:extLst>
              <a:ext uri="{FF2B5EF4-FFF2-40B4-BE49-F238E27FC236}">
                <a16:creationId xmlns:a16="http://schemas.microsoft.com/office/drawing/2014/main" id="{DE98809B-1E38-C976-11DA-48E7AE9E11B7}"/>
              </a:ext>
            </a:extLst>
          </p:cNvPr>
          <p:cNvPicPr>
            <a:picLocks noRot="1" noChangeAspect="1"/>
          </p:cNvPicPr>
          <p:nvPr>
            <a:videoFile r:link="rId1"/>
          </p:nvPr>
        </p:nvPicPr>
        <p:blipFill>
          <a:blip r:embed="rId4"/>
          <a:stretch>
            <a:fillRect/>
          </a:stretch>
        </p:blipFill>
        <p:spPr>
          <a:xfrm>
            <a:off x="2245258" y="1825625"/>
            <a:ext cx="7701483" cy="4351338"/>
          </a:xfrm>
          <a:prstGeom prst="rect">
            <a:avLst/>
          </a:prstGeom>
          <a:noFill/>
        </p:spPr>
      </p:pic>
    </p:spTree>
    <p:extLst>
      <p:ext uri="{BB962C8B-B14F-4D97-AF65-F5344CB8AC3E}">
        <p14:creationId xmlns:p14="http://schemas.microsoft.com/office/powerpoint/2010/main" val="105813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D825-8D1E-9A4B-B9A0-CA88BA6871B8}"/>
              </a:ext>
            </a:extLst>
          </p:cNvPr>
          <p:cNvSpPr>
            <a:spLocks noGrp="1"/>
          </p:cNvSpPr>
          <p:nvPr>
            <p:ph type="title"/>
          </p:nvPr>
        </p:nvSpPr>
        <p:spPr>
          <a:xfrm>
            <a:off x="2818811" y="2401269"/>
            <a:ext cx="6665888" cy="2342193"/>
          </a:xfrm>
        </p:spPr>
        <p:txBody>
          <a:bodyPr vert="horz" lIns="91440" tIns="45720" rIns="91440" bIns="45720" rtlCol="0" anchor="ctr">
            <a:noAutofit/>
          </a:bodyPr>
          <a:lstStyle/>
          <a:p>
            <a:r>
              <a:rPr lang="en-US" sz="2700">
                <a:latin typeface="Untitled Sans"/>
              </a:rPr>
              <a:t>In this case, Tonya was willing to follow Julian's recommendations. What might  </a:t>
            </a:r>
            <a:br>
              <a:rPr lang="en-US" sz="2700"/>
            </a:br>
            <a:r>
              <a:rPr lang="en-US" sz="2700">
                <a:latin typeface="Untitled Sans"/>
              </a:rPr>
              <a:t>you do if a patient weren’t </a:t>
            </a:r>
            <a:br>
              <a:rPr lang="en-US" sz="2700"/>
            </a:br>
            <a:r>
              <a:rPr lang="en-US" sz="2700">
                <a:latin typeface="Untitled Sans"/>
              </a:rPr>
              <a:t>as willing to collaborate?</a:t>
            </a:r>
            <a:endParaRPr lang="en-US"/>
          </a:p>
        </p:txBody>
      </p:sp>
    </p:spTree>
    <p:extLst>
      <p:ext uri="{BB962C8B-B14F-4D97-AF65-F5344CB8AC3E}">
        <p14:creationId xmlns:p14="http://schemas.microsoft.com/office/powerpoint/2010/main" val="1520304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931DA-5685-1D49-BD9D-A02DB39FE32C}"/>
              </a:ext>
            </a:extLst>
          </p:cNvPr>
          <p:cNvSpPr>
            <a:spLocks noGrp="1"/>
          </p:cNvSpPr>
          <p:nvPr>
            <p:ph type="ctrTitle"/>
          </p:nvPr>
        </p:nvSpPr>
        <p:spPr>
          <a:xfrm>
            <a:off x="1524000" y="1304529"/>
            <a:ext cx="9807146" cy="1854200"/>
          </a:xfrm>
        </p:spPr>
        <p:txBody>
          <a:bodyPr>
            <a:normAutofit/>
          </a:bodyPr>
          <a:lstStyle/>
          <a:p>
            <a:r>
              <a:rPr lang="en-US" sz="4900" dirty="0">
                <a:latin typeface="Untitled Sans Medium"/>
              </a:rPr>
              <a:t>Clinical Case Study 2</a:t>
            </a:r>
            <a:endParaRPr lang="en-US" dirty="0">
              <a:latin typeface="Untitled Sans"/>
            </a:endParaRPr>
          </a:p>
        </p:txBody>
      </p:sp>
    </p:spTree>
    <p:extLst>
      <p:ext uri="{BB962C8B-B14F-4D97-AF65-F5344CB8AC3E}">
        <p14:creationId xmlns:p14="http://schemas.microsoft.com/office/powerpoint/2010/main" val="2861437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5789A-BBDC-8680-85B7-AD80374E2010}"/>
              </a:ext>
            </a:extLst>
          </p:cNvPr>
          <p:cNvSpPr>
            <a:spLocks noGrp="1"/>
          </p:cNvSpPr>
          <p:nvPr>
            <p:ph type="title"/>
          </p:nvPr>
        </p:nvSpPr>
        <p:spPr/>
        <p:txBody>
          <a:bodyPr/>
          <a:lstStyle/>
          <a:p>
            <a:r>
              <a:rPr lang="en-US" dirty="0"/>
              <a:t>Clinical Case Studies</a:t>
            </a:r>
          </a:p>
        </p:txBody>
      </p:sp>
      <p:sp>
        <p:nvSpPr>
          <p:cNvPr id="3" name="Content Placeholder 2">
            <a:extLst>
              <a:ext uri="{FF2B5EF4-FFF2-40B4-BE49-F238E27FC236}">
                <a16:creationId xmlns:a16="http://schemas.microsoft.com/office/drawing/2014/main" id="{F603C4FE-9E17-EE18-1AC5-2FB3434D865D}"/>
              </a:ext>
            </a:extLst>
          </p:cNvPr>
          <p:cNvSpPr>
            <a:spLocks noGrp="1"/>
          </p:cNvSpPr>
          <p:nvPr>
            <p:ph idx="1"/>
          </p:nvPr>
        </p:nvSpPr>
        <p:spPr/>
        <p:txBody>
          <a:bodyPr/>
          <a:lstStyle/>
          <a:p>
            <a:r>
              <a:rPr lang="en-US" sz="2000" kern="100" dirty="0">
                <a:effectLst/>
                <a:ea typeface="Calibri" panose="020F0502020204030204" pitchFamily="34" charset="0"/>
                <a:cs typeface="Times New Roman" panose="02020603050405020304" pitchFamily="18" charset="0"/>
              </a:rPr>
              <a:t>Now that you have learned about the 3A’s Framework for Firearm Injury Prevention Counseling, it’s time to put them into practice. </a:t>
            </a:r>
          </a:p>
          <a:p>
            <a:r>
              <a:rPr lang="en-US" sz="2000" kern="100" dirty="0">
                <a:effectLst/>
                <a:ea typeface="Calibri" panose="020F0502020204030204" pitchFamily="34" charset="0"/>
                <a:cs typeface="Times New Roman" panose="02020603050405020304" pitchFamily="18" charset="0"/>
              </a:rPr>
              <a:t>Here are three case scenario videos highlighting different clinical scenarios where firearms pose a risk. </a:t>
            </a:r>
          </a:p>
          <a:p>
            <a:r>
              <a:rPr lang="en-US" sz="2000" kern="100" dirty="0">
                <a:cs typeface="Times New Roman" panose="02020603050405020304" pitchFamily="18" charset="0"/>
              </a:rPr>
              <a:t>To play each video clip (e.g. </a:t>
            </a:r>
            <a:r>
              <a:rPr lang="en-US" sz="2000" kern="100">
                <a:cs typeface="Times New Roman" panose="02020603050405020304" pitchFamily="18" charset="0"/>
              </a:rPr>
              <a:t>Case Study 2: Clip 1), turn on slideshow mode and click on the link in the title to play the clip directly in YouTube or embed the video into your own slide sets.</a:t>
            </a:r>
          </a:p>
          <a:p>
            <a:r>
              <a:rPr lang="en-US" sz="2000" kern="100" dirty="0">
                <a:ea typeface="Calibri" panose="020F0502020204030204" pitchFamily="34" charset="0"/>
                <a:cs typeface="Times New Roman" panose="02020603050405020304" pitchFamily="18" charset="0"/>
              </a:rPr>
              <a:t>T</a:t>
            </a:r>
            <a:r>
              <a:rPr lang="en-US" sz="2000" kern="100" dirty="0">
                <a:effectLst/>
                <a:ea typeface="Calibri" panose="020F0502020204030204" pitchFamily="34" charset="0"/>
                <a:cs typeface="Times New Roman" panose="02020603050405020304" pitchFamily="18" charset="0"/>
              </a:rPr>
              <a:t>here will be a series of questions for each case along with talking points to guide the discussion.</a:t>
            </a:r>
          </a:p>
          <a:p>
            <a:pPr marL="0" indent="0">
              <a:buNone/>
            </a:pPr>
            <a:endParaRPr lang="en-US" sz="2000" kern="100" dirty="0">
              <a:effectLst/>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385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07588C-8AFA-4047-874F-DE421F2DF033}"/>
              </a:ext>
            </a:extLst>
          </p:cNvPr>
          <p:cNvSpPr/>
          <p:nvPr/>
        </p:nvSpPr>
        <p:spPr>
          <a:xfrm>
            <a:off x="2829225" y="3098800"/>
            <a:ext cx="5728102" cy="523220"/>
          </a:xfrm>
          <a:prstGeom prst="rect">
            <a:avLst/>
          </a:prstGeom>
        </p:spPr>
        <p:txBody>
          <a:bodyPr wrap="square">
            <a:spAutoFit/>
          </a:bodyPr>
          <a:lstStyle/>
          <a:p>
            <a:pPr algn="ctr"/>
            <a:r>
              <a:rPr lang="en-US" sz="2800">
                <a:solidFill>
                  <a:schemeClr val="bg1"/>
                </a:solidFill>
                <a:latin typeface="Untitled Sans" panose="020B0503030202060203" pitchFamily="34" charset="77"/>
              </a:rPr>
              <a:t>Case Study 2</a:t>
            </a:r>
          </a:p>
        </p:txBody>
      </p:sp>
      <p:sp>
        <p:nvSpPr>
          <p:cNvPr id="4" name="Line">
            <a:extLst>
              <a:ext uri="{FF2B5EF4-FFF2-40B4-BE49-F238E27FC236}">
                <a16:creationId xmlns:a16="http://schemas.microsoft.com/office/drawing/2014/main" id="{0506FDD7-82F9-694B-A611-F9AD1355A456}"/>
              </a:ext>
            </a:extLst>
          </p:cNvPr>
          <p:cNvSpPr/>
          <p:nvPr/>
        </p:nvSpPr>
        <p:spPr>
          <a:xfrm flipH="1">
            <a:off x="5205580" y="3759200"/>
            <a:ext cx="767035" cy="0"/>
          </a:xfrm>
          <a:custGeom>
            <a:avLst/>
            <a:gdLst>
              <a:gd name="connsiteX0" fmla="*/ 0 w 10000"/>
              <a:gd name="connsiteY0" fmla="*/ 0 h 10000"/>
              <a:gd name="connsiteX1" fmla="*/ 10000 w 10000"/>
              <a:gd name="connsiteY1" fmla="*/ 10000 h 10000"/>
              <a:gd name="connsiteX0" fmla="*/ 0 w 9096"/>
              <a:gd name="connsiteY0" fmla="*/ 12700 h 0"/>
              <a:gd name="connsiteX1" fmla="*/ 9096 w 9096"/>
              <a:gd name="connsiteY1" fmla="*/ 10000 h 0"/>
            </a:gdLst>
            <a:ahLst/>
            <a:cxnLst>
              <a:cxn ang="0">
                <a:pos x="connsiteX0" y="connsiteY0"/>
              </a:cxn>
              <a:cxn ang="0">
                <a:pos x="connsiteX1" y="connsiteY1"/>
              </a:cxn>
            </a:cxnLst>
            <a:rect l="l" t="t" r="r" b="b"/>
            <a:pathLst>
              <a:path w="9096">
                <a:moveTo>
                  <a:pt x="0" y="12700"/>
                </a:moveTo>
                <a:cubicBezTo>
                  <a:pt x="3333" y="16033"/>
                  <a:pt x="5763" y="6667"/>
                  <a:pt x="9096" y="10000"/>
                </a:cubicBezTo>
              </a:path>
            </a:pathLst>
          </a:custGeom>
          <a:ln w="50800">
            <a:solidFill>
              <a:srgbClr val="FF5D71"/>
            </a:solidFill>
            <a:miter lim="400000"/>
          </a:ln>
        </p:spPr>
        <p:txBody>
          <a:bodyPr lIns="0" tIns="0" rIns="0" bIns="0" anchor="ctr"/>
          <a:lstStyle/>
          <a:p>
            <a:pPr algn="ctr" defTabSz="825500">
              <a:lnSpc>
                <a:spcPct val="100000"/>
              </a:lnSpc>
              <a:defRPr sz="3200" spc="0">
                <a:latin typeface="Helvetica Neue"/>
                <a:ea typeface="Helvetica Neue"/>
                <a:cs typeface="Helvetica Neue"/>
                <a:sym typeface="Helvetica Neue"/>
              </a:defRPr>
            </a:pPr>
            <a:endParaRPr sz="2400"/>
          </a:p>
        </p:txBody>
      </p:sp>
    </p:spTree>
    <p:extLst>
      <p:ext uri="{BB962C8B-B14F-4D97-AF65-F5344CB8AC3E}">
        <p14:creationId xmlns:p14="http://schemas.microsoft.com/office/powerpoint/2010/main" val="42233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E30B-65D7-3DF8-B951-D2AF6799E492}"/>
              </a:ext>
            </a:extLst>
          </p:cNvPr>
          <p:cNvSpPr>
            <a:spLocks noGrp="1"/>
          </p:cNvSpPr>
          <p:nvPr>
            <p:ph type="title"/>
          </p:nvPr>
        </p:nvSpPr>
        <p:spPr>
          <a:xfrm>
            <a:off x="838200" y="365125"/>
            <a:ext cx="10515600" cy="1325563"/>
          </a:xfrm>
        </p:spPr>
        <p:txBody>
          <a:bodyPr anchor="ctr">
            <a:normAutofit/>
          </a:bodyPr>
          <a:lstStyle/>
          <a:p>
            <a:r>
              <a:rPr lang="en-US" dirty="0">
                <a:hlinkClick r:id="rId3"/>
              </a:rPr>
              <a:t>Case Study 2: Clip 1</a:t>
            </a:r>
            <a:endParaRPr lang="en-US" dirty="0"/>
          </a:p>
        </p:txBody>
      </p:sp>
      <p:pic>
        <p:nvPicPr>
          <p:cNvPr id="3" name="Online Media 2" descr="Case Study 2: Clip 1">
            <a:hlinkClick r:id="" action="ppaction://media"/>
            <a:extLst>
              <a:ext uri="{FF2B5EF4-FFF2-40B4-BE49-F238E27FC236}">
                <a16:creationId xmlns:a16="http://schemas.microsoft.com/office/drawing/2014/main" id="{AD591E10-332D-71E4-8F40-4119C3AC63C8}"/>
              </a:ext>
            </a:extLst>
          </p:cNvPr>
          <p:cNvPicPr>
            <a:picLocks noRot="1" noChangeAspect="1"/>
          </p:cNvPicPr>
          <p:nvPr>
            <a:videoFile r:link="rId1"/>
          </p:nvPr>
        </p:nvPicPr>
        <p:blipFill>
          <a:blip r:embed="rId4"/>
          <a:stretch>
            <a:fillRect/>
          </a:stretch>
        </p:blipFill>
        <p:spPr>
          <a:xfrm>
            <a:off x="2245258" y="1825625"/>
            <a:ext cx="7701483" cy="4351338"/>
          </a:xfrm>
          <a:prstGeom prst="rect">
            <a:avLst/>
          </a:prstGeom>
          <a:noFill/>
        </p:spPr>
      </p:pic>
    </p:spTree>
    <p:extLst>
      <p:ext uri="{BB962C8B-B14F-4D97-AF65-F5344CB8AC3E}">
        <p14:creationId xmlns:p14="http://schemas.microsoft.com/office/powerpoint/2010/main" val="244394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D825-8D1E-9A4B-B9A0-CA88BA6871B8}"/>
              </a:ext>
            </a:extLst>
          </p:cNvPr>
          <p:cNvSpPr>
            <a:spLocks noGrp="1"/>
          </p:cNvSpPr>
          <p:nvPr>
            <p:ph type="title"/>
          </p:nvPr>
        </p:nvSpPr>
        <p:spPr/>
        <p:txBody>
          <a:bodyPr/>
          <a:lstStyle/>
          <a:p>
            <a:r>
              <a:rPr lang="en-US" sz="2800"/>
              <a:t> What risk factors are present here? </a:t>
            </a:r>
          </a:p>
        </p:txBody>
      </p:sp>
    </p:spTree>
    <p:extLst>
      <p:ext uri="{BB962C8B-B14F-4D97-AF65-F5344CB8AC3E}">
        <p14:creationId xmlns:p14="http://schemas.microsoft.com/office/powerpoint/2010/main" val="2002979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D825-8D1E-9A4B-B9A0-CA88BA6871B8}"/>
              </a:ext>
            </a:extLst>
          </p:cNvPr>
          <p:cNvSpPr>
            <a:spLocks noGrp="1"/>
          </p:cNvSpPr>
          <p:nvPr>
            <p:ph type="title"/>
          </p:nvPr>
        </p:nvSpPr>
        <p:spPr>
          <a:xfrm>
            <a:off x="2046514" y="2353767"/>
            <a:ext cx="8098972" cy="2351485"/>
          </a:xfrm>
        </p:spPr>
        <p:txBody>
          <a:bodyPr/>
          <a:lstStyle/>
          <a:p>
            <a:r>
              <a:rPr lang="en-US" sz="2800"/>
              <a:t>On a scale from </a:t>
            </a:r>
            <a:br>
              <a:rPr lang="en-US" sz="2800"/>
            </a:br>
            <a:r>
              <a:rPr lang="en-US" sz="2800"/>
              <a:t>no risk (0) to very high risk (10), </a:t>
            </a:r>
            <a:br>
              <a:rPr lang="en-US" sz="2800"/>
            </a:br>
            <a:r>
              <a:rPr lang="en-US" sz="2800"/>
              <a:t>how would you rate the level of risk</a:t>
            </a:r>
            <a:br>
              <a:rPr lang="en-US" sz="2800"/>
            </a:br>
            <a:r>
              <a:rPr lang="en-US" sz="2800"/>
              <a:t> in this case?</a:t>
            </a:r>
          </a:p>
        </p:txBody>
      </p:sp>
    </p:spTree>
    <p:extLst>
      <p:ext uri="{BB962C8B-B14F-4D97-AF65-F5344CB8AC3E}">
        <p14:creationId xmlns:p14="http://schemas.microsoft.com/office/powerpoint/2010/main" val="3820515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D825-8D1E-9A4B-B9A0-CA88BA6871B8}"/>
              </a:ext>
            </a:extLst>
          </p:cNvPr>
          <p:cNvSpPr>
            <a:spLocks noGrp="1"/>
          </p:cNvSpPr>
          <p:nvPr>
            <p:ph type="title"/>
          </p:nvPr>
        </p:nvSpPr>
        <p:spPr/>
        <p:txBody>
          <a:bodyPr/>
          <a:lstStyle/>
          <a:p>
            <a:r>
              <a:rPr lang="en-US" sz="2800"/>
              <a:t>What type(s) of harm would you be </a:t>
            </a:r>
            <a:br>
              <a:rPr lang="en-US" sz="2800"/>
            </a:br>
            <a:r>
              <a:rPr lang="en-US" sz="2800"/>
              <a:t>worried about in this case? </a:t>
            </a:r>
          </a:p>
        </p:txBody>
      </p:sp>
    </p:spTree>
    <p:extLst>
      <p:ext uri="{BB962C8B-B14F-4D97-AF65-F5344CB8AC3E}">
        <p14:creationId xmlns:p14="http://schemas.microsoft.com/office/powerpoint/2010/main" val="807087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D825-8D1E-9A4B-B9A0-CA88BA6871B8}"/>
              </a:ext>
            </a:extLst>
          </p:cNvPr>
          <p:cNvSpPr>
            <a:spLocks noGrp="1"/>
          </p:cNvSpPr>
          <p:nvPr>
            <p:ph type="title"/>
          </p:nvPr>
        </p:nvSpPr>
        <p:spPr/>
        <p:txBody>
          <a:bodyPr/>
          <a:lstStyle/>
          <a:p>
            <a:r>
              <a:rPr lang="en-US" sz="2800"/>
              <a:t>If you were in Julian’s shoes, </a:t>
            </a:r>
            <a:br>
              <a:rPr lang="en-US" sz="2800"/>
            </a:br>
            <a:r>
              <a:rPr lang="en-US" sz="2800"/>
              <a:t>would you recommend that </a:t>
            </a:r>
            <a:br>
              <a:rPr lang="en-US" sz="2800"/>
            </a:br>
            <a:r>
              <a:rPr lang="en-US" sz="2800"/>
              <a:t>Tonya get rid of the gun?</a:t>
            </a:r>
          </a:p>
        </p:txBody>
      </p:sp>
    </p:spTree>
    <p:extLst>
      <p:ext uri="{BB962C8B-B14F-4D97-AF65-F5344CB8AC3E}">
        <p14:creationId xmlns:p14="http://schemas.microsoft.com/office/powerpoint/2010/main" val="3574104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7E43E4B-A18D-B744-BBA0-01E63E07D6DD}" vid="{791BFDB4-8312-EB4D-9ADC-136947FA29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TotalTime>
  <Words>444</Words>
  <Application>Microsoft Macintosh PowerPoint</Application>
  <PresentationFormat>Widescreen</PresentationFormat>
  <Paragraphs>39</Paragraphs>
  <Slides>13</Slides>
  <Notes>8</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Symbol</vt:lpstr>
      <vt:lpstr>Times New Roman</vt:lpstr>
      <vt:lpstr>Untitled Sans</vt:lpstr>
      <vt:lpstr>Untitled Sans Medium</vt:lpstr>
      <vt:lpstr>Untitled Serif Medium</vt:lpstr>
      <vt:lpstr>Office Theme</vt:lpstr>
      <vt:lpstr>PowerPoint Presentation</vt:lpstr>
      <vt:lpstr>Clinical Case Study 2</vt:lpstr>
      <vt:lpstr>Clinical Case Studies</vt:lpstr>
      <vt:lpstr>PowerPoint Presentation</vt:lpstr>
      <vt:lpstr>Case Study 2: Clip 1</vt:lpstr>
      <vt:lpstr> What risk factors are present here? </vt:lpstr>
      <vt:lpstr>On a scale from  no risk (0) to very high risk (10),  how would you rate the level of risk  in this case?</vt:lpstr>
      <vt:lpstr>What type(s) of harm would you be  worried about in this case? </vt:lpstr>
      <vt:lpstr>If you were in Julian’s shoes,  would you recommend that  Tonya get rid of the gun?</vt:lpstr>
      <vt:lpstr>Case Study 2: Clip 2</vt:lpstr>
      <vt:lpstr>If you were in Julian’s shoes,  what would you do to reduce  the risk of firearm injury?</vt:lpstr>
      <vt:lpstr>Case Study 2: Clip 3</vt:lpstr>
      <vt:lpstr>In this case, Tonya was willing to follow Julian's recommendations. What might   you do if a patient weren’t  as willing to collaborate?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clinicians need to know</dc:title>
  <dc:creator>Amanda J Aubel</dc:creator>
  <cp:lastModifiedBy>Hilary Audrey Gonzales</cp:lastModifiedBy>
  <cp:revision>68</cp:revision>
  <cp:lastPrinted>2022-05-10T01:21:48Z</cp:lastPrinted>
  <dcterms:created xsi:type="dcterms:W3CDTF">2021-04-05T19:08:50Z</dcterms:created>
  <dcterms:modified xsi:type="dcterms:W3CDTF">2024-06-11T17:12:52Z</dcterms:modified>
</cp:coreProperties>
</file>