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297" r:id="rId2"/>
    <p:sldId id="273" r:id="rId3"/>
    <p:sldId id="1438" r:id="rId4"/>
    <p:sldId id="1417" r:id="rId5"/>
    <p:sldId id="1439" r:id="rId6"/>
    <p:sldId id="1400" r:id="rId7"/>
    <p:sldId id="1401" r:id="rId8"/>
    <p:sldId id="1403" r:id="rId9"/>
    <p:sldId id="1402" r:id="rId10"/>
    <p:sldId id="1440" r:id="rId11"/>
    <p:sldId id="1405" r:id="rId12"/>
    <p:sldId id="1441" r:id="rId13"/>
    <p:sldId id="14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39D92-E0E8-CDED-EF65-5981D419176C}" name="Hilary Audrey Gonzales" initials="HG" userId="S::hagonzales@ucdavis.edu::3034101a-0480-4ea4-b537-9458fc23a730" providerId="AD"/>
  <p188:author id="{152730BF-A89B-87C2-D9F7-A68032664C50}" name="Apurva Bhatt" initials="AB" userId="S::apbhatt@ucdavis.edu::5d219987-f1b2-45e4-a9b9-b326e20fed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B75"/>
    <a:srgbClr val="000000"/>
    <a:srgbClr val="B3FDFF"/>
    <a:srgbClr val="858B95"/>
    <a:srgbClr val="FFFF00"/>
    <a:srgbClr val="4833FF"/>
    <a:srgbClr val="EAEAED"/>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40B36-B736-47D4-AE66-3168E926C58E}" v="78" dt="2026-04-07T16:56:43.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5" autoAdjust="0"/>
    <p:restoredTop sz="86358" autoAdjust="0"/>
  </p:normalViewPr>
  <p:slideViewPr>
    <p:cSldViewPr snapToGrid="0">
      <p:cViewPr varScale="1">
        <p:scale>
          <a:sx n="44" d="100"/>
          <a:sy n="44" d="100"/>
        </p:scale>
        <p:origin x="72" y="6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B258E4-6C13-FF4B-8D5B-22B8A41A3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DE9E7A-5F43-7046-825C-CE71E43841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334FD9-6F19-3747-8F1A-3C258C627631}" type="datetimeFigureOut">
              <a:rPr lang="en-US" smtClean="0"/>
              <a:t>4/7/2026</a:t>
            </a:fld>
            <a:endParaRPr lang="en-US"/>
          </a:p>
        </p:txBody>
      </p:sp>
      <p:sp>
        <p:nvSpPr>
          <p:cNvPr id="4" name="Footer Placeholder 3">
            <a:extLst>
              <a:ext uri="{FF2B5EF4-FFF2-40B4-BE49-F238E27FC236}">
                <a16:creationId xmlns:a16="http://schemas.microsoft.com/office/drawing/2014/main" id="{166BCAAB-B668-984C-951A-7940760F4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F46188-BB78-1A4D-B7A6-017D0E8519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3F8FE-D424-3E47-AB0C-6499FD95F40C}" type="slidenum">
              <a:rPr lang="en-US" smtClean="0"/>
              <a:t>‹#›</a:t>
            </a:fld>
            <a:endParaRPr lang="en-US"/>
          </a:p>
        </p:txBody>
      </p:sp>
    </p:spTree>
    <p:extLst>
      <p:ext uri="{BB962C8B-B14F-4D97-AF65-F5344CB8AC3E}">
        <p14:creationId xmlns:p14="http://schemas.microsoft.com/office/powerpoint/2010/main" val="3192451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a:p>
        </p:txBody>
      </p:sp>
    </p:spTree>
    <p:extLst>
      <p:ext uri="{BB962C8B-B14F-4D97-AF65-F5344CB8AC3E}">
        <p14:creationId xmlns:p14="http://schemas.microsoft.com/office/powerpoint/2010/main" val="388716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Apurva</a:t>
            </a:r>
            <a:endParaRPr lang="en-US"/>
          </a:p>
        </p:txBody>
      </p:sp>
      <p:sp>
        <p:nvSpPr>
          <p:cNvPr id="4" name="Slide Number Placeholder 3"/>
          <p:cNvSpPr>
            <a:spLocks noGrp="1"/>
          </p:cNvSpPr>
          <p:nvPr>
            <p:ph type="sldNum" sz="quarter" idx="5"/>
          </p:nvPr>
        </p:nvSpPr>
        <p:spPr/>
        <p:txBody>
          <a:bodyPr/>
          <a:lstStyle/>
          <a:p>
            <a:fld id="{CA2E2FE6-739A-B349-A7D6-927CCC88DFDB}" type="slidenum">
              <a:rPr lang="en-US" smtClean="0"/>
              <a:t>4</a:t>
            </a:fld>
            <a:endParaRPr lang="en-US"/>
          </a:p>
        </p:txBody>
      </p:sp>
    </p:spTree>
    <p:extLst>
      <p:ext uri="{BB962C8B-B14F-4D97-AF65-F5344CB8AC3E}">
        <p14:creationId xmlns:p14="http://schemas.microsoft.com/office/powerpoint/2010/main" val="150770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Young child in the home</a:t>
            </a:r>
          </a:p>
          <a:p>
            <a:pPr marL="171450" indent="-171450">
              <a:buFont typeface="Symbol"/>
              <a:buChar char="•"/>
            </a:pPr>
            <a:r>
              <a:rPr lang="en-US" dirty="0"/>
              <a:t>Storing guns in a way that they are easily accessible to at-risk people</a:t>
            </a:r>
            <a:endParaRPr lang="en-US" dirty="0">
              <a:ea typeface="Calibri"/>
              <a:cs typeface="Calibri"/>
            </a:endParaRPr>
          </a:p>
          <a:p>
            <a:pPr marL="171450" indent="-171450">
              <a:buFont typeface="Symbol"/>
              <a:buChar char="•"/>
            </a:pPr>
            <a:r>
              <a:rPr lang="en-US" dirty="0"/>
              <a:t>Depression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6</a:t>
            </a:fld>
            <a:endParaRPr lang="en-US"/>
          </a:p>
        </p:txBody>
      </p:sp>
    </p:spTree>
    <p:extLst>
      <p:ext uri="{BB962C8B-B14F-4D97-AF65-F5344CB8AC3E}">
        <p14:creationId xmlns:p14="http://schemas.microsoft.com/office/powerpoint/2010/main" val="240767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Low risk</a:t>
            </a:r>
          </a:p>
        </p:txBody>
      </p:sp>
      <p:sp>
        <p:nvSpPr>
          <p:cNvPr id="4" name="Slide Number Placeholder 3"/>
          <p:cNvSpPr>
            <a:spLocks noGrp="1"/>
          </p:cNvSpPr>
          <p:nvPr>
            <p:ph type="sldNum" sz="quarter" idx="5"/>
          </p:nvPr>
        </p:nvSpPr>
        <p:spPr/>
        <p:txBody>
          <a:bodyPr/>
          <a:lstStyle/>
          <a:p>
            <a:fld id="{D0858CF3-C551-4240-985D-CEF716ADB6DA}" type="slidenum">
              <a:rPr lang="en-US" smtClean="0"/>
              <a:t>7</a:t>
            </a:fld>
            <a:endParaRPr lang="en-US"/>
          </a:p>
        </p:txBody>
      </p:sp>
    </p:spTree>
    <p:extLst>
      <p:ext uri="{BB962C8B-B14F-4D97-AF65-F5344CB8AC3E}">
        <p14:creationId xmlns:p14="http://schemas.microsoft.com/office/powerpoint/2010/main" val="18406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Unintentional injury</a:t>
            </a:r>
          </a:p>
        </p:txBody>
      </p:sp>
      <p:sp>
        <p:nvSpPr>
          <p:cNvPr id="4" name="Slide Number Placeholder 3"/>
          <p:cNvSpPr>
            <a:spLocks noGrp="1"/>
          </p:cNvSpPr>
          <p:nvPr>
            <p:ph type="sldNum" sz="quarter" idx="5"/>
          </p:nvPr>
        </p:nvSpPr>
        <p:spPr/>
        <p:txBody>
          <a:bodyPr/>
          <a:lstStyle/>
          <a:p>
            <a:fld id="{D0858CF3-C551-4240-985D-CEF716ADB6DA}" type="slidenum">
              <a:rPr lang="en-US" smtClean="0"/>
              <a:t>8</a:t>
            </a:fld>
            <a:endParaRPr lang="en-US"/>
          </a:p>
        </p:txBody>
      </p:sp>
    </p:spTree>
    <p:extLst>
      <p:ext uri="{BB962C8B-B14F-4D97-AF65-F5344CB8AC3E}">
        <p14:creationId xmlns:p14="http://schemas.microsoft.com/office/powerpoint/2010/main" val="6534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No, as a clinician in this scenario it is important to take a harm reduction approach and respect Tonya’s decision to own firearms. Think about proposing steps, including small steps, that will help reduce risk. Sometimes the safest scenario might not be achievable, so a safer scenario is the goal. </a:t>
            </a:r>
          </a:p>
        </p:txBody>
      </p:sp>
      <p:sp>
        <p:nvSpPr>
          <p:cNvPr id="4" name="Slide Number Placeholder 3"/>
          <p:cNvSpPr>
            <a:spLocks noGrp="1"/>
          </p:cNvSpPr>
          <p:nvPr>
            <p:ph type="sldNum" sz="quarter" idx="5"/>
          </p:nvPr>
        </p:nvSpPr>
        <p:spPr/>
        <p:txBody>
          <a:bodyPr/>
          <a:lstStyle/>
          <a:p>
            <a:fld id="{D0858CF3-C551-4240-985D-CEF716ADB6DA}" type="slidenum">
              <a:rPr lang="en-US" smtClean="0"/>
              <a:t>9</a:t>
            </a:fld>
            <a:endParaRPr lang="en-US"/>
          </a:p>
        </p:txBody>
      </p:sp>
    </p:spTree>
    <p:extLst>
      <p:ext uri="{BB962C8B-B14F-4D97-AF65-F5344CB8AC3E}">
        <p14:creationId xmlns:p14="http://schemas.microsoft.com/office/powerpoint/2010/main" val="177954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Give Tonya information about safe storage of firearms, such as a quick access lockbox </a:t>
            </a:r>
          </a:p>
          <a:p>
            <a:pPr marL="171450" indent="-171450">
              <a:buFont typeface="Symbol"/>
              <a:buChar char="•"/>
            </a:pPr>
            <a:r>
              <a:rPr lang="en-US" dirty="0"/>
              <a:t>Recommend a training on safe firearm handling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11</a:t>
            </a:fld>
            <a:endParaRPr lang="en-US"/>
          </a:p>
        </p:txBody>
      </p:sp>
    </p:spTree>
    <p:extLst>
      <p:ext uri="{BB962C8B-B14F-4D97-AF65-F5344CB8AC3E}">
        <p14:creationId xmlns:p14="http://schemas.microsoft.com/office/powerpoint/2010/main" val="118671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Whenever possible, take a collaborative approach</a:t>
            </a:r>
          </a:p>
          <a:p>
            <a:pPr marL="171450" indent="-171450">
              <a:buFont typeface="Symbol"/>
              <a:buChar char="•"/>
            </a:pPr>
            <a:r>
              <a:rPr lang="en-US" dirty="0"/>
              <a:t>Respectfully emphasize why access to firearms is clinically relevant </a:t>
            </a:r>
            <a:endParaRPr lang="en-US" dirty="0">
              <a:ea typeface="Calibri"/>
              <a:cs typeface="Calibri"/>
            </a:endParaRPr>
          </a:p>
          <a:p>
            <a:pPr marL="171450" indent="-171450">
              <a:buFont typeface="Symbol"/>
              <a:buChar char="•"/>
            </a:pPr>
            <a:r>
              <a:rPr lang="en-US" dirty="0"/>
              <a:t>Reinforce the goal, keeping the patient or someone else safe</a:t>
            </a:r>
            <a:endParaRPr lang="en-US" dirty="0">
              <a:ea typeface="Calibri"/>
              <a:cs typeface="Calibri"/>
            </a:endParaRPr>
          </a:p>
          <a:p>
            <a:pPr marL="171450" indent="-171450">
              <a:buFont typeface="Symbol"/>
              <a:buChar char="•"/>
            </a:pPr>
            <a:r>
              <a:rPr lang="en-US" dirty="0"/>
              <a:t>Explore the patient’s reasons for not wanting to answer or engage </a:t>
            </a:r>
            <a:endParaRPr lang="en-US" dirty="0">
              <a:ea typeface="Calibri"/>
              <a:cs typeface="Calibri"/>
            </a:endParaRPr>
          </a:p>
          <a:p>
            <a:pPr marL="171450" indent="-171450">
              <a:buFont typeface="Symbol"/>
              <a:buChar char="•"/>
            </a:pPr>
            <a:r>
              <a:rPr lang="en-US" dirty="0"/>
              <a:t>Ensure the patient has access to resources about safer firearm storage </a:t>
            </a:r>
            <a:endParaRPr lang="en-US" dirty="0">
              <a:ea typeface="Calibri"/>
              <a:cs typeface="Calibri"/>
            </a:endParaRPr>
          </a:p>
          <a:p>
            <a:pPr marL="171450" indent="-171450">
              <a:buFont typeface="Symbol"/>
              <a:buChar char="•"/>
            </a:pPr>
            <a:r>
              <a:rPr lang="en-US" dirty="0"/>
              <a:t>If the risk is non-emergent, defer discussion to a later visit; a patient has the right to not discuss firearm ownership if they so choose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a:p>
        </p:txBody>
      </p:sp>
    </p:spTree>
    <p:extLst>
      <p:ext uri="{BB962C8B-B14F-4D97-AF65-F5344CB8AC3E}">
        <p14:creationId xmlns:p14="http://schemas.microsoft.com/office/powerpoint/2010/main" val="392349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title], </a:t>
            </a:r>
            <a:r>
              <a:rPr lang="en-US" err="1"/>
              <a:t>BulletPoints</a:t>
            </a:r>
            <a:r>
              <a:rPr lang="en-US"/>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a:t>Date</a:t>
            </a:r>
          </a:p>
          <a:p>
            <a:r>
              <a:rPr lang="en-US"/>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“If it’s not a health problem, then why are all those people dying from it?”</a:t>
            </a:r>
            <a:br>
              <a:rPr lang="en-US"/>
            </a:br>
            <a:endParaRPr lang="en-US"/>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a:solidFill>
                  <a:schemeClr val="bg1"/>
                </a:solidFill>
                <a:latin typeface="Untitled Sans" panose="020B0503030202060203" pitchFamily="34" charset="77"/>
              </a:rPr>
              <a:t>@</a:t>
            </a:r>
            <a:r>
              <a:rPr lang="en-US" sz="3200" err="1">
                <a:solidFill>
                  <a:schemeClr val="bg1"/>
                </a:solidFill>
                <a:latin typeface="Untitled Sans" panose="020B0503030202060203" pitchFamily="34" charset="77"/>
              </a:rPr>
              <a:t>BulletPointsProj</a:t>
            </a:r>
            <a:endParaRPr lang="en-US" sz="3200">
              <a:solidFill>
                <a:schemeClr val="bg1"/>
              </a:solidFill>
              <a:latin typeface="Untitled Sans" panose="020B0503030202060203" pitchFamily="34" charset="77"/>
            </a:endParaRPr>
          </a:p>
          <a:p>
            <a:endParaRPr lang="en-US" sz="3200">
              <a:solidFill>
                <a:schemeClr val="bg1"/>
              </a:solidFill>
              <a:latin typeface="Untitled Sans" panose="020B0503030202060203" pitchFamily="34" charset="77"/>
            </a:endParaRPr>
          </a:p>
          <a:p>
            <a:endParaRPr lang="en-US" sz="1000">
              <a:solidFill>
                <a:schemeClr val="bg1"/>
              </a:solidFill>
              <a:latin typeface="Untitled Sans" panose="020B0503030202060203" pitchFamily="34" charset="77"/>
            </a:endParaRPr>
          </a:p>
          <a:p>
            <a:r>
              <a:rPr lang="en-US" sz="3200" err="1">
                <a:solidFill>
                  <a:schemeClr val="bg1"/>
                </a:solidFill>
                <a:latin typeface="Untitled Sans" panose="020B0503030202060203" pitchFamily="34" charset="77"/>
              </a:rPr>
              <a:t>BulletPoints</a:t>
            </a:r>
            <a:r>
              <a:rPr lang="en-US" sz="3200">
                <a:solidFill>
                  <a:schemeClr val="bg1"/>
                </a:solidFill>
                <a:latin typeface="Untitled Sans" panose="020B0503030202060203" pitchFamily="34" charset="77"/>
              </a:rPr>
              <a:t> Project</a:t>
            </a:r>
          </a:p>
          <a:p>
            <a:endParaRPr lang="en-US" sz="2800">
              <a:solidFill>
                <a:schemeClr val="bg1"/>
              </a:solidFill>
              <a:latin typeface="Untitled Sans" panose="020B0503030202060203" pitchFamily="34" charset="77"/>
            </a:endParaRPr>
          </a:p>
          <a:p>
            <a:endParaRPr lang="en-US" sz="2400">
              <a:solidFill>
                <a:schemeClr val="bg1"/>
              </a:solidFill>
              <a:latin typeface="Untitled Sans" panose="020B0503030202060203" pitchFamily="34" charset="77"/>
            </a:endParaRPr>
          </a:p>
          <a:p>
            <a:r>
              <a:rPr lang="en-US" sz="2100" err="1">
                <a:solidFill>
                  <a:schemeClr val="bg1"/>
                </a:solidFill>
                <a:latin typeface="Untitled Sans" panose="020B0503030202060203" pitchFamily="34" charset="77"/>
              </a:rPr>
              <a:t>hs-bulletpoints@ucdavis.edu</a:t>
            </a:r>
            <a:endParaRPr lang="en-US" sz="210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Qualtrics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a:t>This bullet looks ok </a:t>
            </a:r>
          </a:p>
          <a:p>
            <a:pPr lvl="1"/>
            <a:r>
              <a:rPr lang="en-US"/>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Wintemute GJ, Betz ME, Ranney ML. Yes, you can: physicians, patients, and firearms. Ann Intern Med 2016;165(3):205–13. </a:t>
            </a:r>
            <a:endParaRPr lang="en-US">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WISQARS (Web-based Injury Statistics Query and Reporting System). Injury Center. CDC [Internet]. Available from: https://</a:t>
            </a:r>
            <a:r>
              <a:rPr lang="en-US" sz="2800" err="1">
                <a:solidFill>
                  <a:schemeClr val="bg1"/>
                </a:solidFill>
                <a:latin typeface="Untitled Sans" panose="020B0503030202060203" pitchFamily="34" charset="77"/>
              </a:rPr>
              <a:t>www.cdc.gov</a:t>
            </a:r>
            <a:r>
              <a:rPr lang="en-US" sz="2800">
                <a:solidFill>
                  <a:schemeClr val="bg1"/>
                </a:solidFill>
                <a:latin typeface="Untitled Sans" panose="020B0503030202060203" pitchFamily="34" charset="77"/>
              </a:rPr>
              <a:t>/injury/</a:t>
            </a:r>
            <a:r>
              <a:rPr lang="en-US" sz="2800" err="1">
                <a:solidFill>
                  <a:schemeClr val="bg1"/>
                </a:solidFill>
                <a:latin typeface="Untitled Sans" panose="020B0503030202060203" pitchFamily="34" charset="77"/>
              </a:rPr>
              <a:t>wisqars</a:t>
            </a:r>
            <a:r>
              <a:rPr lang="en-US" sz="2800">
                <a:solidFill>
                  <a:schemeClr val="bg1"/>
                </a:solidFill>
                <a:latin typeface="Untitled Sans" panose="020B0503030202060203" pitchFamily="34" charset="77"/>
              </a:rPr>
              <a:t>/</a:t>
            </a:r>
            <a:r>
              <a:rPr lang="en-US" sz="2800" err="1">
                <a:solidFill>
                  <a:schemeClr val="bg1"/>
                </a:solidFill>
                <a:latin typeface="Untitled Sans" panose="020B0503030202060203" pitchFamily="34" charset="77"/>
              </a:rPr>
              <a:t>index.html</a:t>
            </a:r>
            <a:endParaRPr lang="en-US" sz="2800">
              <a:solidFill>
                <a:schemeClr val="bg1"/>
              </a:solidFill>
              <a:latin typeface="Untitled Sans" panose="020B0503030202060203" pitchFamily="34" charset="77"/>
            </a:endParaRPr>
          </a:p>
          <a:p>
            <a:pPr lvl="0"/>
            <a:endParaRPr lang="en-US"/>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[your email address]</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g black dot ">
    <p:bg>
      <p:bgPr>
        <a:solidFill>
          <a:srgbClr val="4833FF"/>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F17A468-35F9-3E47-8540-9864F0E40516}"/>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97BE6B3-555D-0B4F-B04F-0F38B3C95AFD}"/>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5" name="Content Placeholder 2">
            <a:extLst>
              <a:ext uri="{FF2B5EF4-FFF2-40B4-BE49-F238E27FC236}">
                <a16:creationId xmlns:a16="http://schemas.microsoft.com/office/drawing/2014/main" id="{296DA286-1F2B-554E-90AA-A170D250EFA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98115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04328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383301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nSpc>
                <a:spcPct val="80000"/>
              </a:lnSpc>
              <a:spcBef>
                <a:spcPts val="0"/>
              </a:spcBef>
              <a:buSzTx/>
              <a:buNone/>
              <a:defRPr sz="5250" spc="-158"/>
            </a:lvl1pPr>
            <a:lvl2pPr marL="0" indent="0">
              <a:lnSpc>
                <a:spcPct val="80000"/>
              </a:lnSpc>
              <a:spcBef>
                <a:spcPts val="0"/>
              </a:spcBef>
              <a:buSzTx/>
              <a:buNone/>
              <a:defRPr sz="5250" spc="-158"/>
            </a:lvl2pPr>
            <a:lvl3pPr marL="0" indent="0">
              <a:lnSpc>
                <a:spcPct val="80000"/>
              </a:lnSpc>
              <a:spcBef>
                <a:spcPts val="0"/>
              </a:spcBef>
              <a:buSzTx/>
              <a:buNone/>
              <a:defRPr sz="5250" spc="-158"/>
            </a:lvl3pPr>
            <a:lvl4pPr marL="0" indent="0">
              <a:lnSpc>
                <a:spcPct val="80000"/>
              </a:lnSpc>
              <a:spcBef>
                <a:spcPts val="0"/>
              </a:spcBef>
              <a:buSzTx/>
              <a:buNone/>
              <a:defRPr sz="5250" spc="-158"/>
            </a:lvl4pPr>
            <a:lvl5pPr marL="0" indent="0">
              <a:lnSpc>
                <a:spcPct val="80000"/>
              </a:lnSpc>
              <a:spcBef>
                <a:spcPts val="0"/>
              </a:spcBef>
              <a:buSzTx/>
              <a:buNone/>
              <a:defRPr sz="5250" spc="-158"/>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6557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4/7/2026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survey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a:t>Section header (e.g., “Epidemiology,” “Safe Storage,” “Questions?” </a:t>
            </a:r>
            <a:r>
              <a:rPr lang="en-US" err="1"/>
              <a:t>etc</a:t>
            </a:r>
            <a:r>
              <a:rPr lang="en-US"/>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a:t>
            </a:r>
            <a:endParaRPr lang="en-US"/>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30"/>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 id="2147483683" r:id="rId23"/>
    <p:sldLayoutId id="2147483684" r:id="rId24"/>
    <p:sldLayoutId id="2147483685" r:id="rId25"/>
    <p:sldLayoutId id="2147483686" r:id="rId26"/>
    <p:sldLayoutId id="2147483687" r:id="rId27"/>
    <p:sldLayoutId id="2147483709" r:id="rId28"/>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31"/>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1"/>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1"/>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2DhBUigfwo" TargetMode="External"/><Relationship Id="rId2" Type="http://schemas.openxmlformats.org/officeDocument/2006/relationships/slideLayout" Target="../slideLayouts/slideLayout24.xml"/><Relationship Id="rId1" Type="http://schemas.openxmlformats.org/officeDocument/2006/relationships/video" Target="https://www.youtube.com/embed/32DhBUigfwo?feature=oembed"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oEagLhA-GI" TargetMode="External"/><Relationship Id="rId2" Type="http://schemas.openxmlformats.org/officeDocument/2006/relationships/slideLayout" Target="../slideLayouts/slideLayout24.xml"/><Relationship Id="rId1" Type="http://schemas.openxmlformats.org/officeDocument/2006/relationships/video" Target="https://www.youtube.com/embed/zoEagLhA-GI?feature=oembed"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o-QyFpd2Ays" TargetMode="External"/><Relationship Id="rId2" Type="http://schemas.openxmlformats.org/officeDocument/2006/relationships/slideLayout" Target="../slideLayouts/slideLayout24.xml"/><Relationship Id="rId1" Type="http://schemas.openxmlformats.org/officeDocument/2006/relationships/video" Target="https://www.youtube.com/embed/o-QyFpd2Ays?feature=oembed"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FFD22-7A18-A032-308C-D79A1A613671}"/>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Educators Toolkit: Case Study 2</a:t>
            </a:r>
          </a:p>
        </p:txBody>
      </p:sp>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2</a:t>
            </a:r>
            <a:endParaRPr lang="en-US" dirty="0"/>
          </a:p>
        </p:txBody>
      </p:sp>
      <p:pic>
        <p:nvPicPr>
          <p:cNvPr id="3" name="Online Media 2" descr="Case Study 2: Clip 2">
            <a:hlinkClick r:id="" action="ppaction://media"/>
            <a:extLst>
              <a:ext uri="{FF2B5EF4-FFF2-40B4-BE49-F238E27FC236}">
                <a16:creationId xmlns:a16="http://schemas.microsoft.com/office/drawing/2014/main" id="{21837084-9991-7A90-2867-7BAA85179F39}"/>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5884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what would you do to reduce </a:t>
            </a:r>
            <a:br>
              <a:rPr lang="en-US" sz="2800"/>
            </a:br>
            <a:r>
              <a:rPr lang="en-US" sz="2800"/>
              <a:t>the risk of firearm injury?</a:t>
            </a:r>
          </a:p>
        </p:txBody>
      </p:sp>
    </p:spTree>
    <p:extLst>
      <p:ext uri="{BB962C8B-B14F-4D97-AF65-F5344CB8AC3E}">
        <p14:creationId xmlns:p14="http://schemas.microsoft.com/office/powerpoint/2010/main" val="312984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3</a:t>
            </a:r>
            <a:endParaRPr lang="en-US" dirty="0"/>
          </a:p>
        </p:txBody>
      </p:sp>
      <p:pic>
        <p:nvPicPr>
          <p:cNvPr id="3" name="Online Media 2" descr="Case Study 2: Clip 3">
            <a:hlinkClick r:id="" action="ppaction://media"/>
            <a:extLst>
              <a:ext uri="{FF2B5EF4-FFF2-40B4-BE49-F238E27FC236}">
                <a16:creationId xmlns:a16="http://schemas.microsoft.com/office/drawing/2014/main" id="{DE98809B-1E38-C976-11DA-48E7AE9E11B7}"/>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10581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818811" y="2401269"/>
            <a:ext cx="6665888" cy="2342193"/>
          </a:xfrm>
        </p:spPr>
        <p:txBody>
          <a:bodyPr vert="horz" lIns="91440" tIns="45720" rIns="91440" bIns="45720" rtlCol="0" anchor="ctr">
            <a:noAutofit/>
          </a:bodyPr>
          <a:lstStyle/>
          <a:p>
            <a:r>
              <a:rPr lang="en-US" sz="2700">
                <a:latin typeface="Untitled Sans"/>
              </a:rPr>
              <a:t>In this case, Tonya was willing to follow Julian's recommendations. What might  </a:t>
            </a:r>
            <a:br>
              <a:rPr lang="en-US" sz="2700"/>
            </a:br>
            <a:r>
              <a:rPr lang="en-US" sz="2700">
                <a:latin typeface="Untitled Sans"/>
              </a:rPr>
              <a:t>you do if a patient weren’t </a:t>
            </a:r>
            <a:br>
              <a:rPr lang="en-US" sz="2700"/>
            </a:br>
            <a:r>
              <a:rPr lang="en-US" sz="2700">
                <a:latin typeface="Untitled Sans"/>
              </a:rPr>
              <a:t>as willing to collaborate?</a:t>
            </a:r>
            <a:endParaRPr lang="en-US"/>
          </a:p>
        </p:txBody>
      </p:sp>
    </p:spTree>
    <p:extLst>
      <p:ext uri="{BB962C8B-B14F-4D97-AF65-F5344CB8AC3E}">
        <p14:creationId xmlns:p14="http://schemas.microsoft.com/office/powerpoint/2010/main" val="152030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dirty="0">
                <a:latin typeface="Untitled Sans Medium"/>
              </a:rPr>
              <a:t>Clinical Case Study 2</a:t>
            </a:r>
            <a:endParaRPr lang="en-US" dirty="0">
              <a:latin typeface="Untitled Sans"/>
            </a:endParaRPr>
          </a:p>
        </p:txBody>
      </p:sp>
    </p:spTree>
    <p:extLst>
      <p:ext uri="{BB962C8B-B14F-4D97-AF65-F5344CB8AC3E}">
        <p14:creationId xmlns:p14="http://schemas.microsoft.com/office/powerpoint/2010/main" val="286143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789A-BBDC-8680-85B7-AD80374E2010}"/>
              </a:ext>
            </a:extLst>
          </p:cNvPr>
          <p:cNvSpPr>
            <a:spLocks noGrp="1"/>
          </p:cNvSpPr>
          <p:nvPr>
            <p:ph type="title"/>
          </p:nvPr>
        </p:nvSpPr>
        <p:spPr/>
        <p:txBody>
          <a:bodyPr/>
          <a:lstStyle/>
          <a:p>
            <a:r>
              <a:rPr lang="en-US" dirty="0"/>
              <a:t>Clinical Case Studies</a:t>
            </a:r>
          </a:p>
        </p:txBody>
      </p:sp>
      <p:sp>
        <p:nvSpPr>
          <p:cNvPr id="3" name="Content Placeholder 2">
            <a:extLst>
              <a:ext uri="{FF2B5EF4-FFF2-40B4-BE49-F238E27FC236}">
                <a16:creationId xmlns:a16="http://schemas.microsoft.com/office/drawing/2014/main" id="{F603C4FE-9E17-EE18-1AC5-2FB3434D865D}"/>
              </a:ext>
            </a:extLst>
          </p:cNvPr>
          <p:cNvSpPr>
            <a:spLocks noGrp="1"/>
          </p:cNvSpPr>
          <p:nvPr>
            <p:ph idx="1"/>
          </p:nvPr>
        </p:nvSpPr>
        <p:spPr/>
        <p:txBody>
          <a:bodyPr/>
          <a:lstStyle/>
          <a:p>
            <a:r>
              <a:rPr lang="en-US" sz="2000" kern="100" dirty="0">
                <a:effectLst/>
                <a:ea typeface="Calibri" panose="020F0502020204030204" pitchFamily="34" charset="0"/>
                <a:cs typeface="Times New Roman" panose="02020603050405020304" pitchFamily="18" charset="0"/>
              </a:rPr>
              <a:t>Now that you have learned about the 3A’s Framework for Firearm Injury Prevention Counseling, it’s time to put them into practice. </a:t>
            </a:r>
          </a:p>
          <a:p>
            <a:r>
              <a:rPr lang="en-US" sz="2000" kern="100" dirty="0">
                <a:effectLst/>
                <a:ea typeface="Calibri" panose="020F0502020204030204" pitchFamily="34" charset="0"/>
                <a:cs typeface="Times New Roman" panose="02020603050405020304" pitchFamily="18" charset="0"/>
              </a:rPr>
              <a:t>Here are three case scenario videos highlighting different clinical scenarios where firearms pose a risk. </a:t>
            </a:r>
          </a:p>
          <a:p>
            <a:r>
              <a:rPr lang="en-US" sz="2000" kern="100" dirty="0">
                <a:cs typeface="Times New Roman" panose="02020603050405020304" pitchFamily="18" charset="0"/>
              </a:rPr>
              <a:t>To play each video clip (e.g. </a:t>
            </a:r>
            <a:r>
              <a:rPr lang="en-US" sz="2000" kern="100">
                <a:cs typeface="Times New Roman" panose="02020603050405020304" pitchFamily="18" charset="0"/>
              </a:rPr>
              <a:t>Case Study 2: Clip 1), turn on slideshow mode and click on the link in the title to play the clip directly in YouTube or embed the video into your own slide sets.</a:t>
            </a:r>
          </a:p>
          <a:p>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here will be a series of questions for each case along with talking points to guide the discussion.</a:t>
            </a:r>
          </a:p>
          <a:p>
            <a:pPr marL="0" indent="0">
              <a:buNone/>
            </a:pPr>
            <a:endParaRPr lang="en-US" sz="2000" kern="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85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07588C-8AFA-4047-874F-DE421F2DF033}"/>
              </a:ext>
            </a:extLst>
          </p:cNvPr>
          <p:cNvSpPr>
            <a:spLocks noGrp="1"/>
          </p:cNvSpPr>
          <p:nvPr>
            <p:ph type="title" idx="4294967295"/>
          </p:nvPr>
        </p:nvSpPr>
        <p:spPr>
          <a:xfrm>
            <a:off x="2829225" y="3098800"/>
            <a:ext cx="572810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Untitled Sans" panose="020B0503030202060203" pitchFamily="34" charset="77"/>
                <a:ea typeface="+mn-ea"/>
                <a:cs typeface="+mn-cs"/>
              </a:rPr>
              <a:t>Case Study 2</a:t>
            </a:r>
          </a:p>
        </p:txBody>
      </p:sp>
      <p:sp>
        <p:nvSpPr>
          <p:cNvPr id="4" name="Line">
            <a:extLst>
              <a:ext uri="{FF2B5EF4-FFF2-40B4-BE49-F238E27FC236}">
                <a16:creationId xmlns:a16="http://schemas.microsoft.com/office/drawing/2014/main" id="{0506FDD7-82F9-694B-A611-F9AD1355A456}"/>
              </a:ext>
              <a:ext uri="{C183D7F6-B498-43B3-948B-1728B52AA6E4}">
                <adec:decorative xmlns:adec="http://schemas.microsoft.com/office/drawing/2017/decorative" val="1"/>
              </a:ext>
            </a:extLst>
          </p:cNvPr>
          <p:cNvSpPr/>
          <p:nvPr/>
        </p:nvSpPr>
        <p:spPr>
          <a:xfrm flipH="1">
            <a:off x="5205580" y="3759200"/>
            <a:ext cx="767035" cy="0"/>
          </a:xfrm>
          <a:custGeom>
            <a:avLst/>
            <a:gdLst>
              <a:gd name="connsiteX0" fmla="*/ 0 w 10000"/>
              <a:gd name="connsiteY0" fmla="*/ 0 h 10000"/>
              <a:gd name="connsiteX1" fmla="*/ 10000 w 10000"/>
              <a:gd name="connsiteY1" fmla="*/ 10000 h 10000"/>
              <a:gd name="connsiteX0" fmla="*/ 0 w 9096"/>
              <a:gd name="connsiteY0" fmla="*/ 12700 h 0"/>
              <a:gd name="connsiteX1" fmla="*/ 9096 w 9096"/>
              <a:gd name="connsiteY1" fmla="*/ 10000 h 0"/>
            </a:gdLst>
            <a:ahLst/>
            <a:cxnLst>
              <a:cxn ang="0">
                <a:pos x="connsiteX0" y="connsiteY0"/>
              </a:cxn>
              <a:cxn ang="0">
                <a:pos x="connsiteX1" y="connsiteY1"/>
              </a:cxn>
            </a:cxnLst>
            <a:rect l="l" t="t" r="r" b="b"/>
            <a:pathLst>
              <a:path w="9096">
                <a:moveTo>
                  <a:pt x="0" y="12700"/>
                </a:moveTo>
                <a:cubicBezTo>
                  <a:pt x="3333" y="16033"/>
                  <a:pt x="5763" y="6667"/>
                  <a:pt x="9096" y="10000"/>
                </a:cubicBezTo>
              </a:path>
            </a:pathLst>
          </a:custGeom>
          <a:ln w="50800">
            <a:solidFill>
              <a:srgbClr val="FF5D71"/>
            </a:solidFill>
            <a:miter lim="400000"/>
          </a:ln>
        </p:spPr>
        <p:txBody>
          <a:bodyPr lIns="0" tIns="0" rIns="0" bIns="0" anchor="ctr"/>
          <a:lstStyle/>
          <a:p>
            <a:pPr algn="ctr" defTabSz="825500">
              <a:lnSpc>
                <a:spcPct val="100000"/>
              </a:lnSpc>
              <a:defRPr sz="3200" spc="0">
                <a:latin typeface="Helvetica Neue"/>
                <a:ea typeface="Helvetica Neue"/>
                <a:cs typeface="Helvetica Neue"/>
                <a:sym typeface="Helvetica Neue"/>
              </a:defRPr>
            </a:pPr>
            <a:endParaRPr sz="2400"/>
          </a:p>
        </p:txBody>
      </p:sp>
    </p:spTree>
    <p:extLst>
      <p:ext uri="{BB962C8B-B14F-4D97-AF65-F5344CB8AC3E}">
        <p14:creationId xmlns:p14="http://schemas.microsoft.com/office/powerpoint/2010/main" val="42233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1</a:t>
            </a:r>
            <a:endParaRPr lang="en-US" dirty="0"/>
          </a:p>
        </p:txBody>
      </p:sp>
      <p:pic>
        <p:nvPicPr>
          <p:cNvPr id="3" name="Online Media 2" descr="Case Study 2: Clip 1">
            <a:hlinkClick r:id="" action="ppaction://media"/>
            <a:extLst>
              <a:ext uri="{FF2B5EF4-FFF2-40B4-BE49-F238E27FC236}">
                <a16:creationId xmlns:a16="http://schemas.microsoft.com/office/drawing/2014/main" id="{AD591E10-332D-71E4-8F40-4119C3AC63C8}"/>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24439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 What risk factors are present here? </a:t>
            </a:r>
          </a:p>
        </p:txBody>
      </p:sp>
    </p:spTree>
    <p:extLst>
      <p:ext uri="{BB962C8B-B14F-4D97-AF65-F5344CB8AC3E}">
        <p14:creationId xmlns:p14="http://schemas.microsoft.com/office/powerpoint/2010/main" val="200297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046514" y="2353767"/>
            <a:ext cx="8098972" cy="2351485"/>
          </a:xfrm>
        </p:spPr>
        <p:txBody>
          <a:bodyPr/>
          <a:lstStyle/>
          <a:p>
            <a:r>
              <a:rPr lang="en-US" sz="2800"/>
              <a:t>On a scale from </a:t>
            </a:r>
            <a:br>
              <a:rPr lang="en-US" sz="2800"/>
            </a:br>
            <a:r>
              <a:rPr lang="en-US" sz="2800"/>
              <a:t>no risk (0) to very high risk (10), </a:t>
            </a:r>
            <a:br>
              <a:rPr lang="en-US" sz="2800"/>
            </a:br>
            <a:r>
              <a:rPr lang="en-US" sz="2800"/>
              <a:t>how would you rate the level of risk</a:t>
            </a:r>
            <a:br>
              <a:rPr lang="en-US" sz="2800"/>
            </a:br>
            <a:r>
              <a:rPr lang="en-US" sz="2800"/>
              <a:t> in this case?</a:t>
            </a:r>
          </a:p>
        </p:txBody>
      </p:sp>
    </p:spTree>
    <p:extLst>
      <p:ext uri="{BB962C8B-B14F-4D97-AF65-F5344CB8AC3E}">
        <p14:creationId xmlns:p14="http://schemas.microsoft.com/office/powerpoint/2010/main" val="382051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What type(s) of harm would you be </a:t>
            </a:r>
            <a:br>
              <a:rPr lang="en-US" sz="2800"/>
            </a:br>
            <a:r>
              <a:rPr lang="en-US" sz="2800"/>
              <a:t>worried about in this case? </a:t>
            </a:r>
          </a:p>
        </p:txBody>
      </p:sp>
    </p:spTree>
    <p:extLst>
      <p:ext uri="{BB962C8B-B14F-4D97-AF65-F5344CB8AC3E}">
        <p14:creationId xmlns:p14="http://schemas.microsoft.com/office/powerpoint/2010/main" val="80708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would you recommend that </a:t>
            </a:r>
            <a:br>
              <a:rPr lang="en-US" sz="2800"/>
            </a:br>
            <a:r>
              <a:rPr lang="en-US" sz="2800"/>
              <a:t>Tonya get rid of the gun?</a:t>
            </a:r>
          </a:p>
        </p:txBody>
      </p:sp>
    </p:spTree>
    <p:extLst>
      <p:ext uri="{BB962C8B-B14F-4D97-AF65-F5344CB8AC3E}">
        <p14:creationId xmlns:p14="http://schemas.microsoft.com/office/powerpoint/2010/main" val="357410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450</Words>
  <Application>Microsoft Office PowerPoint</Application>
  <PresentationFormat>Widescreen</PresentationFormat>
  <Paragraphs>40</Paragraphs>
  <Slides>13</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Symbol</vt:lpstr>
      <vt:lpstr>Times New Roman</vt:lpstr>
      <vt:lpstr>Untitled Sans</vt:lpstr>
      <vt:lpstr>Untitled Sans Medium</vt:lpstr>
      <vt:lpstr>Untitled Serif Medium</vt:lpstr>
      <vt:lpstr>Office Theme</vt:lpstr>
      <vt:lpstr>Educators Toolkit: Case Study 2</vt:lpstr>
      <vt:lpstr>Clinical Case Study 2</vt:lpstr>
      <vt:lpstr>Clinical Case Studies</vt:lpstr>
      <vt:lpstr>Case Study 2</vt:lpstr>
      <vt:lpstr>Case Study 2: Clip 1</vt:lpstr>
      <vt:lpstr> What risk factors are present here? </vt:lpstr>
      <vt:lpstr>On a scale from  no risk (0) to very high risk (10),  how would you rate the level of risk  in this case?</vt:lpstr>
      <vt:lpstr>What type(s) of harm would you be  worried about in this case? </vt:lpstr>
      <vt:lpstr>If you were in Julian’s shoes,  would you recommend that  Tonya get rid of the gun?</vt:lpstr>
      <vt:lpstr>Case Study 2: Clip 2</vt:lpstr>
      <vt:lpstr>If you were in Julian’s shoes,  what would you do to reduce  the risk of firearm injury?</vt:lpstr>
      <vt:lpstr>Case Study 2: Clip 3</vt:lpstr>
      <vt:lpstr>In this case, Tonya was willing to follow Julian's recommendations. What might   you do if a patient weren’t  as willing to collaborate?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George Sandoval</cp:lastModifiedBy>
  <cp:revision>69</cp:revision>
  <cp:lastPrinted>2022-05-10T01:21:48Z</cp:lastPrinted>
  <dcterms:created xsi:type="dcterms:W3CDTF">2021-04-05T19:08:50Z</dcterms:created>
  <dcterms:modified xsi:type="dcterms:W3CDTF">2026-04-07T16:57:48Z</dcterms:modified>
</cp:coreProperties>
</file>