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297" r:id="rId2"/>
    <p:sldId id="273" r:id="rId3"/>
    <p:sldId id="1438" r:id="rId4"/>
    <p:sldId id="1418" r:id="rId5"/>
    <p:sldId id="1439" r:id="rId6"/>
    <p:sldId id="1408" r:id="rId7"/>
    <p:sldId id="1409" r:id="rId8"/>
    <p:sldId id="1410" r:id="rId9"/>
    <p:sldId id="1411" r:id="rId10"/>
    <p:sldId id="1440" r:id="rId11"/>
    <p:sldId id="1413" r:id="rId12"/>
    <p:sldId id="14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939D92-E0E8-CDED-EF65-5981D419176C}" name="Hilary Audrey Gonzales" initials="HG" userId="S::hagonzales@ucdavis.edu::3034101a-0480-4ea4-b537-9458fc23a730" providerId="AD"/>
  <p188:author id="{152730BF-A89B-87C2-D9F7-A68032664C50}" name="Apurva Bhatt" initials="AB" userId="S::apbhatt@ucdavis.edu::5d219987-f1b2-45e4-a9b9-b326e20fed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J Aubel" initials="AJA" lastIdx="1" clrIdx="0">
    <p:extLst>
      <p:ext uri="{19B8F6BF-5375-455C-9EA6-DF929625EA0E}">
        <p15:presenceInfo xmlns:p15="http://schemas.microsoft.com/office/powerpoint/2012/main" userId="S::ajaubel@ucdavis.edu::0a8af168-01f4-4f3d-90f5-070001a670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5B75"/>
    <a:srgbClr val="000000"/>
    <a:srgbClr val="B3FDFF"/>
    <a:srgbClr val="858B95"/>
    <a:srgbClr val="FFFF00"/>
    <a:srgbClr val="4833FF"/>
    <a:srgbClr val="EAEAED"/>
    <a:srgbClr val="8891EE"/>
    <a:srgbClr val="8E8E8E"/>
    <a:srgbClr val="49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AEB5B7-84E9-D384-B0DA-1EE8B5EB7BD9}" v="6" dt="2023-10-04T16:28:20.767"/>
    <p1510:client id="{7FD567DD-230B-4449-A84F-BB42963A6932}" v="1" dt="2023-10-02T23:49:21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1392"/>
  </p:normalViewPr>
  <p:slideViewPr>
    <p:cSldViewPr snapToGrid="0">
      <p:cViewPr varScale="1">
        <p:scale>
          <a:sx n="92" d="100"/>
          <a:sy n="92" d="100"/>
        </p:scale>
        <p:origin x="1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B258E4-6C13-FF4B-8D5B-22B8A41A3B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E9E7A-5F43-7046-825C-CE71E43841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34FD9-6F19-3747-8F1A-3C258C627631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BCAAB-B668-984C-951A-7940760F4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F46188-BB78-1A4D-B7A6-017D0E8519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3F8FE-D424-3E47-AB0C-6499FD95F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51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06EE0-8464-414E-9207-3090605B8753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58CF3-C551-4240-985D-CEF716ADB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64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Hilary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E2FE6-739A-B349-A7D6-927CCC88DF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3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US" dirty="0"/>
              <a:t>Domestic violence</a:t>
            </a:r>
          </a:p>
          <a:p>
            <a:pPr marL="171450" indent="-171450">
              <a:buFont typeface="Symbol"/>
              <a:buChar char="•"/>
            </a:pPr>
            <a:r>
              <a:rPr lang="en-US" dirty="0"/>
              <a:t>Abusive former partner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en-US" dirty="0"/>
              <a:t>Recent relationship loss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63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/>
              <a:t>Very high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US" dirty="0"/>
              <a:t>Homicide</a:t>
            </a:r>
          </a:p>
          <a:p>
            <a:pPr marL="171450" indent="-171450">
              <a:buFont typeface="Symbol"/>
              <a:buChar char="•"/>
            </a:pPr>
            <a:r>
              <a:rPr lang="en-US" dirty="0"/>
              <a:t>Mass shooting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en-US" dirty="0"/>
              <a:t>Intimate partner violence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Symbol"/>
              <a:buChar char="•"/>
            </a:pPr>
            <a:r>
              <a:rPr lang="en-US" dirty="0"/>
              <a:t>Give Deborah information about the domestic violence hotline, connect her to organizations that specialize in helping people escape violent or abusive environments</a:t>
            </a:r>
          </a:p>
          <a:p>
            <a:pPr marL="171450" indent="-171450">
              <a:buFont typeface="Symbol"/>
              <a:buChar char="•"/>
            </a:pPr>
            <a:r>
              <a:rPr lang="en-US" dirty="0"/>
              <a:t>Give Deborah information about how to file a domestic violence restraining order</a:t>
            </a:r>
            <a:endParaRPr lang="en-US" dirty="0">
              <a:ea typeface="Calibri"/>
              <a:cs typeface="Calibri"/>
            </a:endParaRPr>
          </a:p>
          <a:p>
            <a:pPr marL="171450" indent="-171450">
              <a:buFont typeface="Symbol"/>
              <a:buChar char="•"/>
            </a:pPr>
            <a:r>
              <a:rPr lang="en-US" dirty="0"/>
              <a:t>Call law enforcement to provide information about the threats and the level of dangerousness to file a civil protective order (extreme risk protection order)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57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/>
              <a:t>Yes, in more urgent situations such as Deborah’s in which there is “an immediate and present danger,” providers may be permitted to contact law enforcement.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858CF3-C551-4240-985D-CEF716ADB6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5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CDB4-D344-5341-A35D-3FA76494B07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94469"/>
            <a:ext cx="6248400" cy="18542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US"/>
              <a:t>Presentation 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30CF1-BDE5-6D44-8D2E-0956B5DC7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76384"/>
            <a:ext cx="6248400" cy="803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0" i="0">
                <a:latin typeface="Untitled Sans" panose="020B05030302020602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[Your title], </a:t>
            </a:r>
            <a:r>
              <a:rPr lang="en-US" err="1"/>
              <a:t>BulletPoints</a:t>
            </a:r>
            <a:r>
              <a:rPr lang="en-US"/>
              <a:t> Project</a:t>
            </a:r>
          </a:p>
        </p:txBody>
      </p:sp>
      <p:pic>
        <p:nvPicPr>
          <p:cNvPr id="9" name="vert-white.png" descr="vert-white.png">
            <a:extLst>
              <a:ext uri="{FF2B5EF4-FFF2-40B4-BE49-F238E27FC236}">
                <a16:creationId xmlns:a16="http://schemas.microsoft.com/office/drawing/2014/main" id="{B1CCBD50-BB82-B34F-9DF8-972F5CD6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257"/>
          <a:stretch>
            <a:fillRect/>
          </a:stretch>
        </p:blipFill>
        <p:spPr>
          <a:xfrm>
            <a:off x="321172" y="287140"/>
            <a:ext cx="73310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A4F3-C47E-914F-8F29-021C0CFAA898}"/>
              </a:ext>
            </a:extLst>
          </p:cNvPr>
          <p:cNvSpPr/>
          <p:nvPr userDrawn="1"/>
        </p:nvSpPr>
        <p:spPr>
          <a:xfrm>
            <a:off x="0" y="6227960"/>
            <a:ext cx="12192000" cy="630040"/>
          </a:xfrm>
          <a:prstGeom prst="rect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3F1925-884A-9E48-B4EE-2D1F87FDA311}"/>
              </a:ext>
            </a:extLst>
          </p:cNvPr>
          <p:cNvCxnSpPr/>
          <p:nvPr userDrawn="1"/>
        </p:nvCxnSpPr>
        <p:spPr>
          <a:xfrm>
            <a:off x="1678488" y="3248669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ircles.png" descr="circles.png">
            <a:extLst>
              <a:ext uri="{FF2B5EF4-FFF2-40B4-BE49-F238E27FC236}">
                <a16:creationId xmlns:a16="http://schemas.microsoft.com/office/drawing/2014/main" id="{AB85B479-2274-2C4E-A96F-2665EC86D6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912FB8-8262-734F-920E-55955B3AA9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870960"/>
            <a:ext cx="4308475" cy="6057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CC1A25-6685-9F44-BD11-22C7F76926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5280025"/>
            <a:ext cx="4572000" cy="94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r>
              <a:rPr lang="en-US"/>
              <a:t>Date</a:t>
            </a:r>
          </a:p>
          <a:p>
            <a:r>
              <a:rPr lang="en-US"/>
              <a:t>Presentation Location</a:t>
            </a:r>
          </a:p>
        </p:txBody>
      </p:sp>
    </p:spTree>
    <p:extLst>
      <p:ext uri="{BB962C8B-B14F-4D97-AF65-F5344CB8AC3E}">
        <p14:creationId xmlns:p14="http://schemas.microsoft.com/office/powerpoint/2010/main" val="3408778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figure/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CF6C4F-A896-7B45-8510-38937DA2F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Other Figure/Image Title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B25AC9-7169-D441-B65F-3FDD14F5B13B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15A686-FB0C-854F-B6CF-56B222ABE39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7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C08CFC-B435-664A-99EF-FE3AF956473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17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BAB865-ECB0-934D-9FF1-5917D212889E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05A437-395D-3E40-B3F9-563B7ED301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CE4E2C3-63CA-3443-A903-E440DAD5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FB46FEF-8743-274A-A9E1-83E1C1E1DCE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08F30B-6DEE-3340-9130-5A2BA7A45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811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1BAB865-ECB0-934D-9FF1-5917D212889E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05A437-395D-3E40-B3F9-563B7ED301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CE4E2C3-63CA-3443-A903-E440DAD5E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DEFE9D-F469-214D-96D0-8CF8453DAF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1E86C2F-720F-F24D-85E3-981B3020B9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012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255CAC-980D-A649-B331-F943CB9819F4}"/>
              </a:ext>
            </a:extLst>
          </p:cNvPr>
          <p:cNvSpPr txBox="1"/>
          <p:nvPr userDrawn="1"/>
        </p:nvSpPr>
        <p:spPr>
          <a:xfrm>
            <a:off x="2339788" y="66966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A3CAA20B-E8DA-164A-AB5B-F41D2A1ED3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8857"/>
          </a:blip>
          <a:stretch>
            <a:fillRect/>
          </a:stretch>
        </p:blipFill>
        <p:spPr>
          <a:xfrm>
            <a:off x="3383775" y="396699"/>
            <a:ext cx="5424449" cy="60646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407B7-AC3B-CB49-B1AD-606EFD856B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9342" y="3139807"/>
            <a:ext cx="8373317" cy="856724"/>
          </a:xfrm>
          <a:prstGeom prst="rect">
            <a:avLst/>
          </a:prstGeom>
        </p:spPr>
        <p:txBody>
          <a:bodyPr>
            <a:noAutofit/>
          </a:bodyPr>
          <a:lstStyle>
            <a:lvl2pPr marL="457200" indent="0" algn="ctr">
              <a:buNone/>
              <a:defRPr sz="5400"/>
            </a:lvl2pPr>
          </a:lstStyle>
          <a:p>
            <a:pPr lvl="1"/>
            <a:r>
              <a:rPr lang="en-US"/>
              <a:t>What can clinicians do?</a:t>
            </a:r>
          </a:p>
        </p:txBody>
      </p:sp>
    </p:spTree>
    <p:extLst>
      <p:ext uri="{BB962C8B-B14F-4D97-AF65-F5344CB8AC3E}">
        <p14:creationId xmlns:p14="http://schemas.microsoft.com/office/powerpoint/2010/main" val="1023782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 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Safe">
            <a:extLst>
              <a:ext uri="{FF2B5EF4-FFF2-40B4-BE49-F238E27FC236}">
                <a16:creationId xmlns:a16="http://schemas.microsoft.com/office/drawing/2014/main" id="{7BF0B8A0-D134-B54E-980D-79F71FA20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8990" y="1409788"/>
            <a:ext cx="5074019" cy="479389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A5787A-7890-2C42-A30C-A0017820ECB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spc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8BA1DBC-0621-3747-8D82-E429846FDDB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409788"/>
            <a:ext cx="10515599" cy="47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2pPr>
            <a:lvl3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3pPr>
            <a:lvl4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4pPr>
            <a:lvl5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729160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Chat">
            <a:extLst>
              <a:ext uri="{FF2B5EF4-FFF2-40B4-BE49-F238E27FC236}">
                <a16:creationId xmlns:a16="http://schemas.microsoft.com/office/drawing/2014/main" id="{1874FEB1-EF82-434A-97A4-C9860D395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75977" y="499730"/>
            <a:ext cx="8679918" cy="6995093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63206FA-84DF-484A-8152-9E23DF0425B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409788"/>
            <a:ext cx="10515599" cy="476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2pPr>
            <a:lvl3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3pPr>
            <a:lvl4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4pPr>
            <a:lvl5pPr>
              <a:defRPr sz="2800">
                <a:solidFill>
                  <a:schemeClr val="bg1"/>
                </a:solidFill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E6B0991-B0AC-5042-921E-16373CEEB81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28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A91A7B-DCA5-6746-8C23-4423B8444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8535" y="2688347"/>
            <a:ext cx="7534929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“If it’s not a health problem, then why are all those people dying from it?”</a:t>
            </a:r>
            <a:br>
              <a:rPr lang="en-US"/>
            </a:br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D799F5-D6ED-1744-9194-17A1A1484466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5733D84-6E3A-0D43-84BB-45D07D3CEE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280" y="121401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F1855BC-65EA-3E4C-8175-128B11D7E7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01279" y="5542179"/>
            <a:ext cx="4389437" cy="43656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Untitled Serif Medium" panose="02020603060303060403" pitchFamily="18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74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mor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1635EC-609E-0542-847C-3ACEF0C1E2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335" y="3131288"/>
            <a:ext cx="1397369" cy="978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61FC6-575C-4249-9EB0-019D326024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231" y="2108954"/>
            <a:ext cx="845578" cy="687737"/>
          </a:xfrm>
          <a:prstGeom prst="rect">
            <a:avLst/>
          </a:prstGeom>
        </p:spPr>
      </p:pic>
      <p:pic>
        <p:nvPicPr>
          <p:cNvPr id="11" name="Graphic 10" descr="Email with solid fill">
            <a:extLst>
              <a:ext uri="{FF2B5EF4-FFF2-40B4-BE49-F238E27FC236}">
                <a16:creationId xmlns:a16="http://schemas.microsoft.com/office/drawing/2014/main" id="{03F83964-18A3-9D4C-A487-3FC900BC36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898" y="4444043"/>
            <a:ext cx="801463" cy="801463"/>
          </a:xfrm>
          <a:prstGeom prst="rect">
            <a:avLst/>
          </a:prstGeom>
        </p:spPr>
      </p:pic>
      <p:pic>
        <p:nvPicPr>
          <p:cNvPr id="12" name="Picture 11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7DBB57F0-CFA2-B54F-8E58-7B426010CA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407" y="1615515"/>
            <a:ext cx="5698926" cy="37852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B2EC7-4AA4-0D4C-BFC9-3332E989C669}"/>
              </a:ext>
            </a:extLst>
          </p:cNvPr>
          <p:cNvSpPr txBox="1"/>
          <p:nvPr userDrawn="1"/>
        </p:nvSpPr>
        <p:spPr>
          <a:xfrm>
            <a:off x="1230809" y="2271492"/>
            <a:ext cx="47957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Untitled Sans" panose="020B0503030202060203" pitchFamily="34" charset="77"/>
              </a:rPr>
              <a:t>@</a:t>
            </a:r>
            <a:r>
              <a:rPr lang="en-US" sz="32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BulletPointsProj</a:t>
            </a:r>
            <a:endParaRPr lang="en-US" sz="32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32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10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r>
              <a:rPr lang="en-US" sz="32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</a:t>
            </a:r>
            <a:r>
              <a:rPr lang="en-US" sz="3200">
                <a:solidFill>
                  <a:schemeClr val="bg1"/>
                </a:solidFill>
                <a:latin typeface="Untitled Sans" panose="020B0503030202060203" pitchFamily="34" charset="77"/>
              </a:rPr>
              <a:t> Project</a:t>
            </a:r>
          </a:p>
          <a:p>
            <a:endParaRPr lang="en-US" sz="28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endParaRPr lang="en-US" sz="24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r>
              <a:rPr lang="en-US" sz="2100" err="1">
                <a:solidFill>
                  <a:schemeClr val="bg1"/>
                </a:solidFill>
                <a:latin typeface="Untitled Sans" panose="020B0503030202060203" pitchFamily="34" charset="77"/>
              </a:rPr>
              <a:t>hs-bulletpoints@ucdavis.edu</a:t>
            </a:r>
            <a:endParaRPr lang="en-US" sz="2100">
              <a:solidFill>
                <a:schemeClr val="bg1"/>
              </a:solidFill>
              <a:latin typeface="Untitled Sans" panose="020B0503030202060203" pitchFamily="34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6C877-E9DF-DE4B-BB2B-3A70F02037A8}"/>
              </a:ext>
            </a:extLst>
          </p:cNvPr>
          <p:cNvSpPr txBox="1"/>
          <p:nvPr userDrawn="1"/>
        </p:nvSpPr>
        <p:spPr>
          <a:xfrm>
            <a:off x="6542497" y="5400748"/>
            <a:ext cx="546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BulletPointsProject.org</a:t>
            </a:r>
            <a:endParaRPr lang="en-US" sz="2400">
              <a:solidFill>
                <a:schemeClr val="bg1"/>
              </a:solidFill>
              <a:latin typeface="Untitled Sans" panose="020B0503030202060203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A35AC-1AC5-9C40-8AEC-431FFBF8EF86}"/>
              </a:ext>
            </a:extLst>
          </p:cNvPr>
          <p:cNvSpPr txBox="1"/>
          <p:nvPr userDrawn="1"/>
        </p:nvSpPr>
        <p:spPr>
          <a:xfrm>
            <a:off x="838200" y="386311"/>
            <a:ext cx="7502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6085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-cours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Post-course survey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[insert Qualtrics link]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EB4EFAE-5870-F647-BF7A-3DB2616D0981}"/>
              </a:ext>
            </a:extLst>
          </p:cNvPr>
          <p:cNvSpPr/>
          <p:nvPr userDrawn="1"/>
        </p:nvSpPr>
        <p:spPr>
          <a:xfrm>
            <a:off x="7214006" y="1509711"/>
            <a:ext cx="3759971" cy="3838574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800" b="1">
                <a:latin typeface="Untitled Sans" panose="020B0503030202060203" pitchFamily="34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57692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18E99-E0B3-DF48-A59B-630EEDBA0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679DA-098C-A849-8FC5-46AAA50146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8075"/>
            <a:ext cx="10515600" cy="4698888"/>
          </a:xfrm>
          <a:prstGeom prst="rect">
            <a:avLst/>
          </a:prstGeom>
        </p:spPr>
        <p:txBody>
          <a:bodyPr/>
          <a:lstStyle>
            <a:lvl1pPr marL="457200" indent="-457200">
              <a:buSzPct val="80000"/>
              <a:buFontTx/>
              <a:buBlip>
                <a:blip r:embed="rId2"/>
              </a:buBlip>
              <a:defRPr b="0" i="0"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lvl="0"/>
            <a:r>
              <a:rPr lang="en-US"/>
              <a:t>This bullet looks ok </a:t>
            </a:r>
          </a:p>
          <a:p>
            <a:pPr lvl="1"/>
            <a:r>
              <a:rPr lang="en-US"/>
              <a:t>This one indents really far. Can you fix this?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2C9BBF-5933-744E-B62E-1B1D2416609D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066E51-3914-EE40-8A7A-CC6D8D870A6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54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CED3C2-0BD8-E040-93DB-DD00590B93DA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0EBEF12-3993-154E-89C1-0CB670F792B7}"/>
              </a:ext>
            </a:extLst>
          </p:cNvPr>
          <p:cNvSpPr txBox="1"/>
          <p:nvPr userDrawn="1"/>
        </p:nvSpPr>
        <p:spPr>
          <a:xfrm>
            <a:off x="850603" y="337912"/>
            <a:ext cx="10737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ntitled Sans" panose="020B0503030202060203" pitchFamily="34" charset="77"/>
              </a:rPr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CBE5-89B1-B649-AD74-40BA961AA1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13" y="1382713"/>
            <a:ext cx="10610850" cy="46370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>
                <a:solidFill>
                  <a:schemeClr val="bg1"/>
                </a:solidFill>
                <a:latin typeface="Untitled Sans" panose="020B0503030202060203" pitchFamily="34" charset="77"/>
              </a:rPr>
              <a:t>[Insert citations here, for example:]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Wintemute GJ, Betz ME, Ranney ML. Yes, you can: physicians, patients, and firearms. Ann Intern Med 2016;165(3):205–13. </a:t>
            </a:r>
            <a:endParaRPr lang="en-US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WISQARS (Web-based Injury Statistics Query and Reporting System). Injury Center. CDC [Internet]. Available from: https://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www.cdc.gov</a:t>
            </a: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/injury/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wisqars</a:t>
            </a:r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/</a:t>
            </a:r>
            <a:r>
              <a:rPr lang="en-US" sz="2800" err="1">
                <a:solidFill>
                  <a:schemeClr val="bg1"/>
                </a:solidFill>
                <a:latin typeface="Untitled Sans" panose="020B0503030202060203" pitchFamily="34" charset="77"/>
              </a:rPr>
              <a:t>index.html</a:t>
            </a:r>
            <a:endParaRPr lang="en-US" sz="2800">
              <a:solidFill>
                <a:schemeClr val="bg1"/>
              </a:solidFill>
              <a:latin typeface="Untitled Sans" panose="020B0503030202060203" pitchFamily="34" charset="77"/>
            </a:endParaRP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48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Thank you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[your email address]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4635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ert-white.png" descr="vert-white.png">
            <a:extLst>
              <a:ext uri="{FF2B5EF4-FFF2-40B4-BE49-F238E27FC236}">
                <a16:creationId xmlns:a16="http://schemas.microsoft.com/office/drawing/2014/main" id="{B1CCBD50-BB82-B34F-9DF8-972F5CD6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6257"/>
          <a:stretch>
            <a:fillRect/>
          </a:stretch>
        </p:blipFill>
        <p:spPr>
          <a:xfrm>
            <a:off x="321172" y="287140"/>
            <a:ext cx="733106" cy="685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847A4F3-C47E-914F-8F29-021C0CFAA898}"/>
              </a:ext>
            </a:extLst>
          </p:cNvPr>
          <p:cNvSpPr/>
          <p:nvPr userDrawn="1"/>
        </p:nvSpPr>
        <p:spPr>
          <a:xfrm>
            <a:off x="0" y="6227960"/>
            <a:ext cx="12192000" cy="630040"/>
          </a:xfrm>
          <a:prstGeom prst="rect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3F1925-884A-9E48-B4EE-2D1F87FDA311}"/>
              </a:ext>
            </a:extLst>
          </p:cNvPr>
          <p:cNvCxnSpPr>
            <a:cxnSpLocks/>
          </p:cNvCxnSpPr>
          <p:nvPr userDrawn="1"/>
        </p:nvCxnSpPr>
        <p:spPr>
          <a:xfrm>
            <a:off x="1678488" y="4024523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72B49A3-A212-0144-A19C-15A55C29C589}"/>
              </a:ext>
            </a:extLst>
          </p:cNvPr>
          <p:cNvSpPr txBox="1"/>
          <p:nvPr userDrawn="1"/>
        </p:nvSpPr>
        <p:spPr>
          <a:xfrm>
            <a:off x="1523999" y="1439200"/>
            <a:ext cx="62484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  <a:t>The </a:t>
            </a:r>
            <a:b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</a:br>
            <a:r>
              <a:rPr lang="en-US" sz="5400" err="1">
                <a:solidFill>
                  <a:schemeClr val="bg1"/>
                </a:solidFill>
                <a:latin typeface="Untitled Sans" panose="020B0503030202060203" pitchFamily="34" charset="77"/>
              </a:rPr>
              <a:t>BulletPoints</a:t>
            </a:r>
            <a:r>
              <a:rPr lang="en-US" sz="5400">
                <a:solidFill>
                  <a:schemeClr val="bg1"/>
                </a:solidFill>
                <a:latin typeface="Untitled Sans" panose="020B0503030202060203" pitchFamily="34" charset="77"/>
              </a:rPr>
              <a:t>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BC3CB-92B7-6F46-8B1C-C29B37C9675A}"/>
              </a:ext>
            </a:extLst>
          </p:cNvPr>
          <p:cNvSpPr txBox="1"/>
          <p:nvPr userDrawn="1"/>
        </p:nvSpPr>
        <p:spPr>
          <a:xfrm>
            <a:off x="1607605" y="4334154"/>
            <a:ext cx="532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Untitled Sans" panose="020B0503030202060203" pitchFamily="34" charset="77"/>
              </a:rPr>
              <a:t>Clinical tools for preventing </a:t>
            </a:r>
          </a:p>
          <a:p>
            <a:r>
              <a:rPr lang="en-US" sz="2400">
                <a:solidFill>
                  <a:schemeClr val="bg1"/>
                </a:solidFill>
                <a:latin typeface="Untitled Sans" panose="020B0503030202060203" pitchFamily="34" charset="77"/>
              </a:rPr>
              <a:t>firearm injury</a:t>
            </a:r>
            <a:r>
              <a:rPr lang="en-US" sz="2400">
                <a:solidFill>
                  <a:srgbClr val="F85B75"/>
                </a:solidFill>
                <a:latin typeface="Untitled Sans" panose="020B0503030202060203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4571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black dot ">
    <p:bg>
      <p:bgPr>
        <a:solidFill>
          <a:srgbClr val="48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F17A468-35F9-3E47-8540-9864F0E40516}"/>
              </a:ext>
            </a:extLst>
          </p:cNvPr>
          <p:cNvSpPr>
            <a:spLocks noChangeAspect="1"/>
          </p:cNvSpPr>
          <p:nvPr userDrawn="1"/>
        </p:nvSpPr>
        <p:spPr>
          <a:xfrm>
            <a:off x="2939412" y="274320"/>
            <a:ext cx="6313177" cy="63093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97BE6B3-555D-0B4F-B04F-0F38B3C95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2885" y="2401269"/>
            <a:ext cx="9026228" cy="2351485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Firearm death rates in the US are uniquely high relative to comparable countries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6DA286-1F2B-554E-90AA-A170D250EFA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15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354-2E7A-4F65-8045-16172123D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740-7511-4742-B24C-51F65100F1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43289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833015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5250" spc="-15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5578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4354-2E7A-4F65-8045-16172123D1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10/10/23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EA740-7511-4742-B24C-51F65100F1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-course 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6072" y="1110141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Pre-course survey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6824903" y="2326310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6072" y="2634139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[insert survey link]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0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ircles.png" descr="circles.png">
            <a:extLst>
              <a:ext uri="{FF2B5EF4-FFF2-40B4-BE49-F238E27FC236}">
                <a16:creationId xmlns:a16="http://schemas.microsoft.com/office/drawing/2014/main" id="{E79B004C-BB45-E640-81D2-F67B887E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27C9E69-7B68-4440-9C61-F49A7D81D79E}"/>
              </a:ext>
            </a:extLst>
          </p:cNvPr>
          <p:cNvSpPr/>
          <p:nvPr userDrawn="1"/>
        </p:nvSpPr>
        <p:spPr>
          <a:xfrm>
            <a:off x="1115531" y="1509711"/>
            <a:ext cx="3759971" cy="3838574"/>
          </a:xfrm>
          <a:prstGeom prst="ellipse">
            <a:avLst/>
          </a:prstGeom>
          <a:solidFill>
            <a:srgbClr val="48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800" b="1">
                <a:latin typeface="Untitled Sans" panose="020B0503030202060203" pitchFamily="34" charset="7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032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A91A7B-DCA5-6746-8C23-4423B8444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5250" y="3028267"/>
            <a:ext cx="4381500" cy="2054095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US"/>
              <a:t>Section header (e.g., “Epidemiology,” “Safe Storage,” “Questions?” </a:t>
            </a:r>
            <a:r>
              <a:rPr lang="en-US" err="1"/>
              <a:t>etc</a:t>
            </a:r>
            <a:r>
              <a:rPr lang="en-US"/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EFEA9F-5FA8-F14E-B766-9DDD031B058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798593"/>
            <a:ext cx="0" cy="306654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2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noun_California_468254.png" descr="noun_California_468254.png">
            <a:extLst>
              <a:ext uri="{FF2B5EF4-FFF2-40B4-BE49-F238E27FC236}">
                <a16:creationId xmlns:a16="http://schemas.microsoft.com/office/drawing/2014/main" id="{EF41FD8D-645C-9B44-9B3C-1E2F11267E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4000"/>
          </a:blip>
          <a:stretch>
            <a:fillRect/>
          </a:stretch>
        </p:blipFill>
        <p:spPr>
          <a:xfrm>
            <a:off x="7272670" y="901199"/>
            <a:ext cx="4542782" cy="5275764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33B1177-5DE8-014E-89E9-9E2D23648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C0AC1A-7655-9E43-8AF4-AC4F78EEC1CE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914B0BE-7761-164B-96CB-A675D15F1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55A47AB-DE8A-4147-BDC4-2C5B5403718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pc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 (e.g., California Policy”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1" name="Picture 20" descr="A picture containing night, dark, black, white&#10;&#10;Description automatically generated">
            <a:extLst>
              <a:ext uri="{FF2B5EF4-FFF2-40B4-BE49-F238E27FC236}">
                <a16:creationId xmlns:a16="http://schemas.microsoft.com/office/drawing/2014/main" id="{4FCD1C7F-7BEF-B749-93FB-5ACF4D8CCE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38" y="1247439"/>
            <a:ext cx="3764750" cy="4363121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0D78E55-F1C4-D349-9092-3BECF866AC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2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2219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977031" y="2338388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646217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5995986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horz-black.png" descr="horz-black.png">
            <a:extLst>
              <a:ext uri="{FF2B5EF4-FFF2-40B4-BE49-F238E27FC236}">
                <a16:creationId xmlns:a16="http://schemas.microsoft.com/office/drawing/2014/main" id="{3D72A063-D167-5E42-AEAF-022AD82B37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99704" y="6280208"/>
            <a:ext cx="1344168" cy="36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circles.png" descr="circles.png">
            <a:extLst>
              <a:ext uri="{FF2B5EF4-FFF2-40B4-BE49-F238E27FC236}">
                <a16:creationId xmlns:a16="http://schemas.microsoft.com/office/drawing/2014/main" id="{DB609520-AFD4-F645-985A-472BCAAEA7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312"/>
          </a:blip>
          <a:stretch>
            <a:fillRect/>
          </a:stretch>
        </p:blipFill>
        <p:spPr>
          <a:xfrm>
            <a:off x="248128" y="6235016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D82D71-B3B6-6F4C-8B44-68B2AA269D8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5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94C177C-2074-0146-9900-8B7DE8A3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072" y="1110141"/>
            <a:ext cx="5022273" cy="121617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F2F48E-6DC1-5D4A-ADB0-29E5315AD31B}"/>
              </a:ext>
            </a:extLst>
          </p:cNvPr>
          <p:cNvCxnSpPr>
            <a:cxnSpLocks/>
          </p:cNvCxnSpPr>
          <p:nvPr userDrawn="1"/>
        </p:nvCxnSpPr>
        <p:spPr>
          <a:xfrm>
            <a:off x="6824903" y="2326310"/>
            <a:ext cx="245755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2CA2D51-0649-0145-9122-E8AB31CFC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86072" y="2634139"/>
            <a:ext cx="5022273" cy="353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Untitled Sans" panose="020B0503030202060203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b="0" i="0">
                <a:latin typeface="Untitled Sans" panose="020B0503030202060203" pitchFamily="34" charset="77"/>
              </a:rPr>
              <a:t>Enter text here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FC5CE0-C468-984F-9F45-DB8C830EB212}"/>
              </a:ext>
            </a:extLst>
          </p:cNvPr>
          <p:cNvSpPr/>
          <p:nvPr userDrawn="1"/>
        </p:nvSpPr>
        <p:spPr>
          <a:xfrm>
            <a:off x="0" y="0"/>
            <a:ext cx="6196013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ircles.png" descr="circles.png">
            <a:extLst>
              <a:ext uri="{FF2B5EF4-FFF2-40B4-BE49-F238E27FC236}">
                <a16:creationId xmlns:a16="http://schemas.microsoft.com/office/drawing/2014/main" id="{E79B004C-BB45-E640-81D2-F67B887EC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312"/>
          </a:blip>
          <a:stretch>
            <a:fillRect/>
          </a:stretch>
        </p:blipFill>
        <p:spPr>
          <a:xfrm>
            <a:off x="8363419" y="6227960"/>
            <a:ext cx="3606446" cy="635062"/>
          </a:xfrm>
          <a:prstGeom prst="rect">
            <a:avLst/>
          </a:prstGeom>
          <a:ln w="12700">
            <a:miter lim="400000"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C648D86-0703-074A-A675-CDDA34FBE85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5733232" cy="3660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 “Data from CDC WISQARS”]</a:t>
            </a:r>
          </a:p>
        </p:txBody>
      </p:sp>
    </p:spTree>
    <p:extLst>
      <p:ext uri="{BB962C8B-B14F-4D97-AF65-F5344CB8AC3E}">
        <p14:creationId xmlns:p14="http://schemas.microsoft.com/office/powerpoint/2010/main" val="427159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Chart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1EC897-2A5F-5142-89D3-4452ECB80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911"/>
            <a:ext cx="10515600" cy="8014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Figure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90D312-50CA-2E40-9E0C-842E88E46784}"/>
              </a:ext>
            </a:extLst>
          </p:cNvPr>
          <p:cNvCxnSpPr/>
          <p:nvPr userDrawn="1"/>
        </p:nvCxnSpPr>
        <p:spPr>
          <a:xfrm>
            <a:off x="977031" y="1139374"/>
            <a:ext cx="501041" cy="0"/>
          </a:xfrm>
          <a:prstGeom prst="line">
            <a:avLst/>
          </a:prstGeom>
          <a:ln w="15875">
            <a:solidFill>
              <a:srgbClr val="F85B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0545E70-9B92-E34C-AC73-B6B01EF318C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2754" y="6410302"/>
            <a:ext cx="8945042" cy="38390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bg2">
                    <a:lumMod val="75000"/>
                  </a:schemeClr>
                </a:solidFill>
                <a:latin typeface="Untitled Sans" panose="020B0503030202060203" pitchFamily="34" charset="77"/>
              </a:defRPr>
            </a:lvl1pPr>
            <a:lvl2pPr>
              <a:defRPr b="0" i="0">
                <a:latin typeface="Untitled Sans" panose="020B0503030202060203" pitchFamily="34" charset="77"/>
              </a:defRPr>
            </a:lvl2pPr>
            <a:lvl3pPr>
              <a:defRPr b="0" i="0">
                <a:latin typeface="Untitled Sans" panose="020B0503030202060203" pitchFamily="34" charset="77"/>
              </a:defRPr>
            </a:lvl3pPr>
            <a:lvl4pPr>
              <a:defRPr b="0" i="0">
                <a:latin typeface="Untitled Sans" panose="020B0503030202060203" pitchFamily="34" charset="77"/>
              </a:defRPr>
            </a:lvl4pPr>
            <a:lvl5pPr>
              <a:defRPr b="0" i="0">
                <a:latin typeface="Untitled Sans" panose="020B0503030202060203" pitchFamily="34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</a:t>
            </a:r>
            <a:r>
              <a:rPr lang="en-US" err="1"/>
              <a:t>eg</a:t>
            </a:r>
            <a:r>
              <a:rPr lang="en-US"/>
              <a:t>:</a:t>
            </a:r>
            <a:r>
              <a:rPr lang="en-US" sz="1600">
                <a:solidFill>
                  <a:schemeClr val="bg1">
                    <a:lumMod val="75000"/>
                  </a:schemeClr>
                </a:solidFill>
              </a:rPr>
              <a:t> “Data from CDC WISQARS” or “Wintemute 2017; Pallin et al. 2019”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3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2629B-4ECA-0749-B7B2-85B1127E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65337-AEA9-614D-B6F4-F50DAA504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horz-white.pdf" descr="horz-white.pdf">
            <a:extLst>
              <a:ext uri="{FF2B5EF4-FFF2-40B4-BE49-F238E27FC236}">
                <a16:creationId xmlns:a16="http://schemas.microsoft.com/office/drawing/2014/main" id="{F1EB2321-0877-F64E-8935-222E599AC140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617200" y="6307631"/>
            <a:ext cx="1315720" cy="3681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31123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51" r:id="rId4"/>
    <p:sldLayoutId id="2147483652" r:id="rId5"/>
    <p:sldLayoutId id="2147483653" r:id="rId6"/>
    <p:sldLayoutId id="2147483680" r:id="rId7"/>
    <p:sldLayoutId id="2147483661" r:id="rId8"/>
    <p:sldLayoutId id="2147483674" r:id="rId9"/>
    <p:sldLayoutId id="2147483681" r:id="rId10"/>
    <p:sldLayoutId id="2147483671" r:id="rId11"/>
    <p:sldLayoutId id="2147483672" r:id="rId12"/>
    <p:sldLayoutId id="2147483673" r:id="rId13"/>
    <p:sldLayoutId id="2147483670" r:id="rId14"/>
    <p:sldLayoutId id="2147483669" r:id="rId15"/>
    <p:sldLayoutId id="2147483668" r:id="rId16"/>
    <p:sldLayoutId id="2147483667" r:id="rId17"/>
    <p:sldLayoutId id="2147483666" r:id="rId18"/>
    <p:sldLayoutId id="2147483664" r:id="rId19"/>
    <p:sldLayoutId id="2147483659" r:id="rId20"/>
    <p:sldLayoutId id="2147483663" r:id="rId21"/>
    <p:sldLayoutId id="214748366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70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Untitled Sans" panose="020B0503030202060203" pitchFamily="34" charset="77"/>
          <a:ea typeface="+mj-ea"/>
          <a:cs typeface="+mj-cs"/>
        </a:defRPr>
      </a:lvl1pPr>
    </p:titleStyle>
    <p:bodyStyle>
      <a:lvl1pPr marL="45720" indent="-4572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31"/>
        </a:buBlip>
        <a:defRPr sz="2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24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20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1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31"/>
        </a:buBlip>
        <a:defRPr sz="1800" b="0" i="0" kern="1200" baseline="0">
          <a:solidFill>
            <a:schemeClr val="bg1"/>
          </a:solidFill>
          <a:latin typeface="Untitled Sans" panose="020B050303020206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EmmuvEHu2B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youtu.be/5kUO5Y5Qwu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outu.be/kCVe-eKCNL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01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BD37-6E5A-10C4-46B7-42CF6155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Case Study 3: Clip 2</a:t>
            </a:r>
            <a:endParaRPr lang="en-US" dirty="0"/>
          </a:p>
        </p:txBody>
      </p:sp>
      <p:pic>
        <p:nvPicPr>
          <p:cNvPr id="4" name="Picture 3" descr="A person looking at another pers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C16FE3A-D2CF-8265-D1B0-774AB54AA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54" y="1493981"/>
            <a:ext cx="8452428" cy="478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0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Is Marion legally allowed to tell </a:t>
            </a:r>
            <a:br>
              <a:rPr lang="en-US" sz="2800"/>
            </a:br>
            <a:r>
              <a:rPr lang="en-US" sz="2800"/>
              <a:t>law enforcement about the threats </a:t>
            </a:r>
            <a:br>
              <a:rPr lang="en-US" sz="2800"/>
            </a:br>
            <a:r>
              <a:rPr lang="en-US" sz="2800"/>
              <a:t>made by Deborah’s partner? </a:t>
            </a:r>
          </a:p>
        </p:txBody>
      </p:sp>
    </p:spTree>
    <p:extLst>
      <p:ext uri="{BB962C8B-B14F-4D97-AF65-F5344CB8AC3E}">
        <p14:creationId xmlns:p14="http://schemas.microsoft.com/office/powerpoint/2010/main" val="204147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BD37-6E5A-10C4-46B7-42CF6155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Case Study 3: Clip 3</a:t>
            </a:r>
            <a:endParaRPr lang="en-US" dirty="0"/>
          </a:p>
        </p:txBody>
      </p:sp>
      <p:pic>
        <p:nvPicPr>
          <p:cNvPr id="5" name="Picture 4" descr="A person looking at something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36A8D58-BEB9-0351-190E-2B87EBF47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78" y="1456025"/>
            <a:ext cx="8352800" cy="46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47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31DA-5685-1D49-BD9D-A02DB39FE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4529"/>
            <a:ext cx="9807146" cy="1854200"/>
          </a:xfrm>
        </p:spPr>
        <p:txBody>
          <a:bodyPr>
            <a:normAutofit/>
          </a:bodyPr>
          <a:lstStyle/>
          <a:p>
            <a:r>
              <a:rPr lang="en-US" sz="4900" dirty="0">
                <a:latin typeface="Untitled Sans Medium"/>
              </a:rPr>
              <a:t>Clinical Case Study 3</a:t>
            </a:r>
            <a:endParaRPr lang="en-US" dirty="0">
              <a:latin typeface="Untitled Sans"/>
            </a:endParaRPr>
          </a:p>
        </p:txBody>
      </p:sp>
    </p:spTree>
    <p:extLst>
      <p:ext uri="{BB962C8B-B14F-4D97-AF65-F5344CB8AC3E}">
        <p14:creationId xmlns:p14="http://schemas.microsoft.com/office/powerpoint/2010/main" val="2861437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5789A-BBDC-8680-85B7-AD80374E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C4FE-9E17-EE18-1AC5-2FB3434D8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Now that you have learned about the 3A’s Framework for Firearm Injury Prevention Counseling, it’s time to put them into practice. </a:t>
            </a:r>
          </a:p>
          <a:p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 are three case scenario videos highlighting different clinical scenarios where firearms pose a risk. </a:t>
            </a:r>
          </a:p>
          <a:p>
            <a:r>
              <a:rPr lang="en-US" sz="2000" kern="100" dirty="0">
                <a:cs typeface="Times New Roman" panose="02020603050405020304" pitchFamily="18" charset="0"/>
              </a:rPr>
              <a:t>To play each video clip (e.g. </a:t>
            </a:r>
            <a:r>
              <a:rPr lang="en-US" sz="2000" kern="100">
                <a:cs typeface="Times New Roman" panose="02020603050405020304" pitchFamily="18" charset="0"/>
              </a:rPr>
              <a:t>Case Study 3: Clip 1), turn on slideshow mode and click on the link in the title to play the clip directly in YouTube or embed the video into your own slide sets.</a:t>
            </a:r>
          </a:p>
          <a:p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here will be a series of questions for each case along with talking points to guide the discussion.</a:t>
            </a:r>
          </a:p>
          <a:p>
            <a:pPr marL="0" indent="0"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07588C-8AFA-4047-874F-DE421F2DF033}"/>
              </a:ext>
            </a:extLst>
          </p:cNvPr>
          <p:cNvSpPr/>
          <p:nvPr/>
        </p:nvSpPr>
        <p:spPr>
          <a:xfrm>
            <a:off x="2829225" y="3098800"/>
            <a:ext cx="5728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Untitled Sans" panose="020B0503030202060203" pitchFamily="34" charset="77"/>
              </a:rPr>
              <a:t>Case Study 3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0506FDD7-82F9-694B-A611-F9AD1355A456}"/>
              </a:ext>
            </a:extLst>
          </p:cNvPr>
          <p:cNvSpPr/>
          <p:nvPr/>
        </p:nvSpPr>
        <p:spPr>
          <a:xfrm flipH="1">
            <a:off x="5205580" y="3759200"/>
            <a:ext cx="767035" cy="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9096"/>
              <a:gd name="connsiteY0" fmla="*/ 12700 h 0"/>
              <a:gd name="connsiteX1" fmla="*/ 9096 w 9096"/>
              <a:gd name="connsiteY1" fmla="*/ 1000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96">
                <a:moveTo>
                  <a:pt x="0" y="12700"/>
                </a:moveTo>
                <a:cubicBezTo>
                  <a:pt x="3333" y="16033"/>
                  <a:pt x="5763" y="6667"/>
                  <a:pt x="9096" y="10000"/>
                </a:cubicBezTo>
              </a:path>
            </a:pathLst>
          </a:custGeom>
          <a:ln w="50800">
            <a:solidFill>
              <a:srgbClr val="FF5D71"/>
            </a:solidFill>
            <a:miter lim="400000"/>
          </a:ln>
        </p:spPr>
        <p:txBody>
          <a:bodyPr lIns="0" tIns="0" rIns="0" bIns="0" anchor="ctr"/>
          <a:lstStyle/>
          <a:p>
            <a:pPr algn="ctr" defTabSz="825500">
              <a:lnSpc>
                <a:spcPct val="100000"/>
              </a:lnSpc>
              <a:defRPr sz="3200" spc="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52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BD37-6E5A-10C4-46B7-42CF6155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Case Study 3: Clip 1</a:t>
            </a:r>
            <a:endParaRPr lang="en-US" dirty="0"/>
          </a:p>
        </p:txBody>
      </p:sp>
      <p:pic>
        <p:nvPicPr>
          <p:cNvPr id="6" name="Picture 5" descr="A person sitting in a chair and talking to another pers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15A6D74F-2365-A8EC-1FA2-558DE2752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705" y="1524000"/>
            <a:ext cx="7772400" cy="430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81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 What risk factors are present here? </a:t>
            </a:r>
          </a:p>
        </p:txBody>
      </p:sp>
    </p:spTree>
    <p:extLst>
      <p:ext uri="{BB962C8B-B14F-4D97-AF65-F5344CB8AC3E}">
        <p14:creationId xmlns:p14="http://schemas.microsoft.com/office/powerpoint/2010/main" val="33185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6514" y="2353767"/>
            <a:ext cx="8098972" cy="2351485"/>
          </a:xfrm>
        </p:spPr>
        <p:txBody>
          <a:bodyPr/>
          <a:lstStyle/>
          <a:p>
            <a:r>
              <a:rPr lang="en-US" sz="2800"/>
              <a:t>On a scale from </a:t>
            </a:r>
            <a:br>
              <a:rPr lang="en-US" sz="2800"/>
            </a:br>
            <a:r>
              <a:rPr lang="en-US" sz="2800"/>
              <a:t>no risk (0) to very high risk (10), </a:t>
            </a:r>
            <a:br>
              <a:rPr lang="en-US" sz="2800"/>
            </a:br>
            <a:r>
              <a:rPr lang="en-US" sz="2800"/>
              <a:t>how would you rate the level of risk</a:t>
            </a:r>
            <a:br>
              <a:rPr lang="en-US" sz="2800"/>
            </a:br>
            <a:r>
              <a:rPr lang="en-US" sz="2800"/>
              <a:t> in this case?</a:t>
            </a:r>
          </a:p>
        </p:txBody>
      </p:sp>
    </p:spTree>
    <p:extLst>
      <p:ext uri="{BB962C8B-B14F-4D97-AF65-F5344CB8AC3E}">
        <p14:creationId xmlns:p14="http://schemas.microsoft.com/office/powerpoint/2010/main" val="2966854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What type(s) of harm would you be </a:t>
            </a:r>
            <a:br>
              <a:rPr lang="en-US" sz="2800"/>
            </a:br>
            <a:r>
              <a:rPr lang="en-US" sz="2800"/>
              <a:t>worried about in this case? </a:t>
            </a:r>
          </a:p>
        </p:txBody>
      </p:sp>
    </p:spTree>
    <p:extLst>
      <p:ext uri="{BB962C8B-B14F-4D97-AF65-F5344CB8AC3E}">
        <p14:creationId xmlns:p14="http://schemas.microsoft.com/office/powerpoint/2010/main" val="1067050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1D825-8D1E-9A4B-B9A0-CA88BA68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If you were in Marion’s shoes, </a:t>
            </a:r>
            <a:br>
              <a:rPr lang="en-US" sz="2800"/>
            </a:br>
            <a:r>
              <a:rPr lang="en-US" sz="2800"/>
              <a:t>what would you do to reduce the </a:t>
            </a:r>
            <a:br>
              <a:rPr lang="en-US" sz="2800"/>
            </a:br>
            <a:r>
              <a:rPr lang="en-US" sz="2800"/>
              <a:t>risk of firearm injury? </a:t>
            </a:r>
          </a:p>
        </p:txBody>
      </p:sp>
    </p:spTree>
    <p:extLst>
      <p:ext uri="{BB962C8B-B14F-4D97-AF65-F5344CB8AC3E}">
        <p14:creationId xmlns:p14="http://schemas.microsoft.com/office/powerpoint/2010/main" val="227892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7E43E4B-A18D-B744-BBA0-01E63E07D6DD}" vid="{791BFDB4-8312-EB4D-9ADC-136947FA29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343</Words>
  <Application>Microsoft Macintosh PowerPoint</Application>
  <PresentationFormat>Widescreen</PresentationFormat>
  <Paragraphs>34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Helvetica Neue</vt:lpstr>
      <vt:lpstr>Symbol</vt:lpstr>
      <vt:lpstr>Untitled Sans</vt:lpstr>
      <vt:lpstr>Untitled Sans Medium</vt:lpstr>
      <vt:lpstr>Untitled Serif Medium</vt:lpstr>
      <vt:lpstr>Office Theme</vt:lpstr>
      <vt:lpstr>PowerPoint Presentation</vt:lpstr>
      <vt:lpstr>Clinical Case Study 3</vt:lpstr>
      <vt:lpstr>Clinical Case Studies</vt:lpstr>
      <vt:lpstr>PowerPoint Presentation</vt:lpstr>
      <vt:lpstr>Case Study 3: Clip 1</vt:lpstr>
      <vt:lpstr> What risk factors are present here? </vt:lpstr>
      <vt:lpstr>On a scale from  no risk (0) to very high risk (10),  how would you rate the level of risk  in this case?</vt:lpstr>
      <vt:lpstr>What type(s) of harm would you be  worried about in this case? </vt:lpstr>
      <vt:lpstr>If you were in Marion’s shoes,  what would you do to reduce the  risk of firearm injury? </vt:lpstr>
      <vt:lpstr>Case Study 3: Clip 2</vt:lpstr>
      <vt:lpstr>Is Marion legally allowed to tell  law enforcement about the threats  made by Deborah’s partner? </vt:lpstr>
      <vt:lpstr>Case Study 3: Clip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clinicians need to know</dc:title>
  <dc:creator>Amanda J Aubel</dc:creator>
  <cp:lastModifiedBy>Hilary Audrey Gonzales</cp:lastModifiedBy>
  <cp:revision>67</cp:revision>
  <cp:lastPrinted>2022-05-10T01:21:48Z</cp:lastPrinted>
  <dcterms:created xsi:type="dcterms:W3CDTF">2021-04-05T19:08:50Z</dcterms:created>
  <dcterms:modified xsi:type="dcterms:W3CDTF">2023-10-10T18:06:03Z</dcterms:modified>
</cp:coreProperties>
</file>