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297" r:id="rId2"/>
    <p:sldId id="1293" r:id="rId3"/>
    <p:sldId id="1328" r:id="rId4"/>
    <p:sldId id="1452" r:id="rId5"/>
    <p:sldId id="1359" r:id="rId6"/>
    <p:sldId id="1382" r:id="rId7"/>
    <p:sldId id="1433" r:id="rId8"/>
    <p:sldId id="1455" r:id="rId9"/>
    <p:sldId id="1342" r:id="rId10"/>
    <p:sldId id="1445" r:id="rId11"/>
    <p:sldId id="1446" r:id="rId12"/>
    <p:sldId id="1456" r:id="rId13"/>
    <p:sldId id="1370" r:id="rId14"/>
    <p:sldId id="1454" r:id="rId15"/>
    <p:sldId id="1363" r:id="rId16"/>
    <p:sldId id="1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939D92-E0E8-CDED-EF65-5981D419176C}" name="Hilary Audrey Gonzales" initials="HG" userId="S::hagonzales@ucdavis.edu::3034101a-0480-4ea4-b537-9458fc23a730" providerId="AD"/>
  <p188:author id="{152730BF-A89B-87C2-D9F7-A68032664C50}" name="Apurva Bhatt" initials="AB" userId="S::apbhatt@ucdavis.edu::5d219987-f1b2-45e4-a9b9-b326e20fed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 Aubel" initials="AJA" lastIdx="1" clrIdx="0">
    <p:extLst>
      <p:ext uri="{19B8F6BF-5375-455C-9EA6-DF929625EA0E}">
        <p15:presenceInfo xmlns:p15="http://schemas.microsoft.com/office/powerpoint/2012/main" userId="S::ajaubel@ucdavis.edu::0a8af168-01f4-4f3d-90f5-070001a670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B75"/>
    <a:srgbClr val="000000"/>
    <a:srgbClr val="B3FDFF"/>
    <a:srgbClr val="858B95"/>
    <a:srgbClr val="FFFF00"/>
    <a:srgbClr val="4833FF"/>
    <a:srgbClr val="EAEAED"/>
    <a:srgbClr val="8891EE"/>
    <a:srgbClr val="8E8E8E"/>
    <a:srgbClr val="49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B9D59-03C3-6542-8FC6-0D439B64165B}" v="109" dt="2023-10-02T18:51:48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B258E4-6C13-FF4B-8D5B-22B8A41A3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9E7A-5F43-7046-825C-CE71E4384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4FD9-6F19-3747-8F1A-3C258C627631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CAAB-B668-984C-951A-7940760F4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46188-BB78-1A4D-B7A6-017D0E851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F8FE-D424-3E47-AB0C-6499FD95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6EE0-8464-414E-9207-3090605B8753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8CF3-C551-4240-985D-CEF716AD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in links?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8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7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7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CDBF-6750-4C46-B87A-5EA719B4F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4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CDBF-6750-4C46-B87A-5EA719B4F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4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CDBF-6750-4C46-B87A-5EA719B4F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9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7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CDB4-D344-5341-A35D-3FA76494B0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94469"/>
            <a:ext cx="6248400" cy="18542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0CF1-BDE5-6D44-8D2E-0956B5DC7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76384"/>
            <a:ext cx="6248400" cy="803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latin typeface="Untitled Sans" panose="020B050303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[Your title], </a:t>
            </a:r>
            <a:r>
              <a:rPr lang="en-US" err="1"/>
              <a:t>BulletPoints</a:t>
            </a:r>
            <a:r>
              <a:rPr lang="en-US"/>
              <a:t> Project</a:t>
            </a:r>
          </a:p>
        </p:txBody>
      </p:sp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/>
          <p:nvPr userDrawn="1"/>
        </p:nvCxnSpPr>
        <p:spPr>
          <a:xfrm>
            <a:off x="1678488" y="3248669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ircles.png" descr="circles.png">
            <a:extLst>
              <a:ext uri="{FF2B5EF4-FFF2-40B4-BE49-F238E27FC236}">
                <a16:creationId xmlns:a16="http://schemas.microsoft.com/office/drawing/2014/main" id="{AB85B479-2274-2C4E-A96F-2665EC86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12FB8-8262-734F-920E-55955B3AA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870960"/>
            <a:ext cx="4308475" cy="60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C1A25-6685-9F44-BD11-22C7F7692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280025"/>
            <a:ext cx="4572000" cy="94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/>
              <a:t>Date</a:t>
            </a:r>
          </a:p>
          <a:p>
            <a:r>
              <a:rPr lang="en-US"/>
              <a:t>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34087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figure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CF6C4F-A896-7B45-8510-38937DA2F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Other Figure/Image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B25AC9-7169-D441-B65F-3FDD14F5B13B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15A686-FB0C-854F-B6CF-56B222ABE3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08CFC-B435-664A-99EF-FE3AF95647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B46FEF-8743-274A-A9E1-83E1C1E1DC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08F30B-6DEE-3340-9130-5A2BA7A4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81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DEFE9D-F469-214D-96D0-8CF8453DAF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1E86C2F-720F-F24D-85E3-981B3020B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1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3CAA20B-E8DA-164A-AB5B-F41D2A1ED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857"/>
          </a:blip>
          <a:stretch>
            <a:fillRect/>
          </a:stretch>
        </p:blipFill>
        <p:spPr>
          <a:xfrm>
            <a:off x="3383775" y="396699"/>
            <a:ext cx="5424449" cy="6064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07B7-AC3B-CB49-B1AD-606EFD856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9342" y="3139807"/>
            <a:ext cx="8373317" cy="856724"/>
          </a:xfrm>
          <a:prstGeom prst="rect">
            <a:avLst/>
          </a:prstGeom>
        </p:spPr>
        <p:txBody>
          <a:bodyPr>
            <a:noAutofit/>
          </a:bodyPr>
          <a:lstStyle>
            <a:lvl2pPr marL="457200" indent="0" algn="ctr">
              <a:buNone/>
              <a:defRPr sz="5400"/>
            </a:lvl2pPr>
          </a:lstStyle>
          <a:p>
            <a:pPr lvl="1"/>
            <a:r>
              <a:rPr lang="en-US"/>
              <a:t>What can clinicians do?</a:t>
            </a:r>
          </a:p>
        </p:txBody>
      </p:sp>
    </p:spTree>
    <p:extLst>
      <p:ext uri="{BB962C8B-B14F-4D97-AF65-F5344CB8AC3E}">
        <p14:creationId xmlns:p14="http://schemas.microsoft.com/office/powerpoint/2010/main" val="102378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afe">
            <a:extLst>
              <a:ext uri="{FF2B5EF4-FFF2-40B4-BE49-F238E27FC236}">
                <a16:creationId xmlns:a16="http://schemas.microsoft.com/office/drawing/2014/main" id="{7BF0B8A0-D134-B54E-980D-79F71FA20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990" y="1409788"/>
            <a:ext cx="5074019" cy="4793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5787A-7890-2C42-A30C-A0017820EC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BA1DBC-0621-3747-8D82-E429846FDD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2916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1874FEB1-EF82-434A-97A4-C9860D39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977" y="499730"/>
            <a:ext cx="8679918" cy="699509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3206FA-84DF-484A-8152-9E23DF0425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6B0991-B0AC-5042-921E-16373CEEB81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8535" y="2688347"/>
            <a:ext cx="7534929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“If it’s not a health problem, then why are all those people dying from it?”</a:t>
            </a:r>
            <a:br>
              <a:rPr lang="en-US"/>
            </a:b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D799F5-D6ED-1744-9194-17A1A14844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5733D84-6E3A-0D43-84BB-45D07D3CE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F1855BC-65EA-3E4C-8175-128B11D7E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1279" y="554217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7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1635EC-609E-0542-847C-3ACEF0C1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" y="3131288"/>
            <a:ext cx="1397369" cy="978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61FC6-575C-4249-9EB0-019D32602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1" y="2108954"/>
            <a:ext cx="845578" cy="687737"/>
          </a:xfrm>
          <a:prstGeom prst="rect">
            <a:avLst/>
          </a:prstGeom>
        </p:spPr>
      </p:pic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03F83964-18A3-9D4C-A487-3FC900BC3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98" y="4444043"/>
            <a:ext cx="801463" cy="801463"/>
          </a:xfrm>
          <a:prstGeom prst="rect">
            <a:avLst/>
          </a:prstGeom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BB57F0-CFA2-B54F-8E58-7B426010CA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07" y="1615515"/>
            <a:ext cx="5698926" cy="3785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B2EC7-4AA4-0D4C-BFC9-3332E989C669}"/>
              </a:ext>
            </a:extLst>
          </p:cNvPr>
          <p:cNvSpPr txBox="1"/>
          <p:nvPr userDrawn="1"/>
        </p:nvSpPr>
        <p:spPr>
          <a:xfrm>
            <a:off x="1230809" y="2271492"/>
            <a:ext cx="47957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@BulletPointsProj</a:t>
            </a:r>
          </a:p>
          <a:p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10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BulletPoints Project</a:t>
            </a:r>
          </a:p>
          <a:p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2100">
                <a:solidFill>
                  <a:schemeClr val="bg1"/>
                </a:solidFill>
                <a:latin typeface="Untitled Sans" panose="020B0503030202060203" pitchFamily="34" charset="77"/>
              </a:rPr>
              <a:t>hs-bulletpoints@ucdavis.edu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6C877-E9DF-DE4B-BB2B-3A70F02037A8}"/>
              </a:ext>
            </a:extLst>
          </p:cNvPr>
          <p:cNvSpPr txBox="1"/>
          <p:nvPr userDrawn="1"/>
        </p:nvSpPr>
        <p:spPr>
          <a:xfrm>
            <a:off x="6542497" y="5400748"/>
            <a:ext cx="546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BulletPointsProject.org</a:t>
            </a:r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A35AC-1AC5-9C40-8AEC-431FFBF8EF86}"/>
              </a:ext>
            </a:extLst>
          </p:cNvPr>
          <p:cNvSpPr txBox="1"/>
          <p:nvPr userDrawn="1"/>
        </p:nvSpPr>
        <p:spPr>
          <a:xfrm>
            <a:off x="838200" y="386311"/>
            <a:ext cx="750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08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Post-course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Qualtrics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B4EFAE-5870-F647-BF7A-3DB2616D0981}"/>
              </a:ext>
            </a:extLst>
          </p:cNvPr>
          <p:cNvSpPr/>
          <p:nvPr userDrawn="1"/>
        </p:nvSpPr>
        <p:spPr>
          <a:xfrm>
            <a:off x="7214006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76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79DA-098C-A849-8FC5-46AAA50146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8075"/>
            <a:ext cx="10515600" cy="4698888"/>
          </a:xfrm>
          <a:prstGeom prst="rect">
            <a:avLst/>
          </a:prstGeom>
        </p:spPr>
        <p:txBody>
          <a:bodyPr/>
          <a:lstStyle>
            <a:lvl1pPr marL="457200" indent="-457200">
              <a:buSzPct val="80000"/>
              <a:buFontTx/>
              <a:buBlip>
                <a:blip r:embed="rId2"/>
              </a:buBlip>
              <a:defRPr b="0" i="0"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This bullet looks ok </a:t>
            </a:r>
          </a:p>
          <a:p>
            <a:pPr lvl="1"/>
            <a:r>
              <a:rPr lang="en-US"/>
              <a:t>This one indents really far. Can you fix this?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066E51-3914-EE40-8A7A-CC6D8D870A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CED3C2-0BD8-E040-93DB-DD00590B93DA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EBEF12-3993-154E-89C1-0CB670F792B7}"/>
              </a:ext>
            </a:extLst>
          </p:cNvPr>
          <p:cNvSpPr txBox="1"/>
          <p:nvPr userDrawn="1"/>
        </p:nvSpPr>
        <p:spPr>
          <a:xfrm>
            <a:off x="850603" y="337912"/>
            <a:ext cx="1073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CBE5-89B1-B649-AD74-40BA961AA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1382713"/>
            <a:ext cx="10610850" cy="46370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Untitled Sans" panose="020B0503030202060203" pitchFamily="34" charset="77"/>
              </a:rPr>
              <a:t>[Insert citations here, for example:]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Wintemute GJ, Betz ME, Ranney ML. Yes, you can: physicians, patients, and firearms. Ann Intern Med 2016;165(3):205–13. </a:t>
            </a:r>
            <a:endParaRPr lang="en-US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WISQARS (Web-based Injury Statistics Query and Reporting System). Injury Center. CDC [Internet]. Available from: https://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www.cdc.gov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/injury/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wisqars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index.html</a:t>
            </a:r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[your email address]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635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>
            <a:cxnSpLocks/>
          </p:cNvCxnSpPr>
          <p:nvPr userDrawn="1"/>
        </p:nvCxnSpPr>
        <p:spPr>
          <a:xfrm>
            <a:off x="1678488" y="4024523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2B49A3-A212-0144-A19C-15A55C29C589}"/>
              </a:ext>
            </a:extLst>
          </p:cNvPr>
          <p:cNvSpPr txBox="1"/>
          <p:nvPr userDrawn="1"/>
        </p:nvSpPr>
        <p:spPr>
          <a:xfrm>
            <a:off x="1523999" y="1439200"/>
            <a:ext cx="6248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The </a:t>
            </a:r>
            <a:b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</a:br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BulletPoints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BC3CB-92B7-6F46-8B1C-C29B37C9675A}"/>
              </a:ext>
            </a:extLst>
          </p:cNvPr>
          <p:cNvSpPr txBox="1"/>
          <p:nvPr userDrawn="1"/>
        </p:nvSpPr>
        <p:spPr>
          <a:xfrm>
            <a:off x="1607605" y="4334154"/>
            <a:ext cx="532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Clinical tools for preventing </a:t>
            </a:r>
          </a:p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firearm injury</a:t>
            </a:r>
            <a:r>
              <a:rPr lang="en-US" sz="2400">
                <a:solidFill>
                  <a:srgbClr val="F85B75"/>
                </a:solidFill>
                <a:latin typeface="Untitled Sans" panose="020B050303020206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57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3289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83301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578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Pre-course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survey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7C9E69-7B68-4440-9C61-F49A7D81D79E}"/>
              </a:ext>
            </a:extLst>
          </p:cNvPr>
          <p:cNvSpPr/>
          <p:nvPr userDrawn="1"/>
        </p:nvSpPr>
        <p:spPr>
          <a:xfrm>
            <a:off x="1115531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03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5250" y="3028267"/>
            <a:ext cx="4381500" cy="2054095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Section header (e.g., “Epidemiology,” “Safe Storage,” “Questions?” </a:t>
            </a:r>
            <a:r>
              <a:rPr lang="en-US" err="1"/>
              <a:t>etc</a:t>
            </a:r>
            <a:r>
              <a:rPr lang="en-US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FEA9F-5FA8-F14E-B766-9DDD031B058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un_California_468254.png" descr="noun_California_468254.png">
            <a:extLst>
              <a:ext uri="{FF2B5EF4-FFF2-40B4-BE49-F238E27FC236}">
                <a16:creationId xmlns:a16="http://schemas.microsoft.com/office/drawing/2014/main" id="{EF41FD8D-645C-9B44-9B3C-1E2F11267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7272670" y="901199"/>
            <a:ext cx="4542782" cy="52757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3B1177-5DE8-014E-89E9-9E2D23648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C0AC1A-7655-9E43-8AF4-AC4F78EEC1CE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14B0BE-7761-164B-96CB-A675D15F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5A47AB-DE8A-4147-BDC4-2C5B5403718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 (e.g., California Policy”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Picture 20" descr="A picture containing night, dark, black, white&#10;&#10;Description automatically generated">
            <a:extLst>
              <a:ext uri="{FF2B5EF4-FFF2-40B4-BE49-F238E27FC236}">
                <a16:creationId xmlns:a16="http://schemas.microsoft.com/office/drawing/2014/main" id="{4FCD1C7F-7BEF-B749-93FB-5ACF4D8CCE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38" y="1247439"/>
            <a:ext cx="3764750" cy="4363121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D78E55-F1C4-D349-9092-3BECF866AC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82D71-B3B6-6F4C-8B44-68B2AA269D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648D86-0703-074A-A675-CDDA34FBE85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5733232" cy="3660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 “Data from CDC WISQARS”]</a:t>
            </a:r>
          </a:p>
        </p:txBody>
      </p:sp>
    </p:spTree>
    <p:extLst>
      <p:ext uri="{BB962C8B-B14F-4D97-AF65-F5344CB8AC3E}">
        <p14:creationId xmlns:p14="http://schemas.microsoft.com/office/powerpoint/2010/main" val="42715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EC897-2A5F-5142-89D3-4452ECB80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Figure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90D312-50CA-2E40-9E0C-842E88E46784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45E70-9B92-E34C-AC73-B6B01EF318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2629B-4ECA-0749-B7B2-85B1127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5337-AEA9-614D-B6F4-F50DAA50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horz-white.pdf" descr="horz-white.pdf">
            <a:extLst>
              <a:ext uri="{FF2B5EF4-FFF2-40B4-BE49-F238E27FC236}">
                <a16:creationId xmlns:a16="http://schemas.microsoft.com/office/drawing/2014/main" id="{F1EB2321-0877-F64E-8935-222E599AC14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617200" y="6307631"/>
            <a:ext cx="1315720" cy="368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11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80" r:id="rId7"/>
    <p:sldLayoutId id="2147483661" r:id="rId8"/>
    <p:sldLayoutId id="2147483674" r:id="rId9"/>
    <p:sldLayoutId id="2147483681" r:id="rId10"/>
    <p:sldLayoutId id="2147483671" r:id="rId11"/>
    <p:sldLayoutId id="2147483672" r:id="rId12"/>
    <p:sldLayoutId id="2147483673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4" r:id="rId19"/>
    <p:sldLayoutId id="2147483659" r:id="rId20"/>
    <p:sldLayoutId id="2147483663" r:id="rId21"/>
    <p:sldLayoutId id="2147483662" r:id="rId22"/>
    <p:sldLayoutId id="2147483684" r:id="rId23"/>
    <p:sldLayoutId id="2147483685" r:id="rId24"/>
    <p:sldLayoutId id="2147483686" r:id="rId25"/>
    <p:sldLayoutId id="2147483687" r:id="rId26"/>
    <p:sldLayoutId id="214748370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Untitled Sans" panose="020B0503030202060203" pitchFamily="34" charset="77"/>
          <a:ea typeface="+mj-ea"/>
          <a:cs typeface="+mj-cs"/>
        </a:defRPr>
      </a:lvl1pPr>
    </p:titleStyle>
    <p:bodyStyle>
      <a:lvl1pPr marL="45720" indent="-4572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0"/>
        </a:buBlip>
        <a:defRPr sz="2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0"/>
        </a:buBlip>
        <a:defRPr sz="24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0"/>
        </a:buBlip>
        <a:defRPr sz="20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0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0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lletpointsproject.org/resource/safe-firearm-storage-slide-s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lletpointsproject.org/resource/firearm-injury-prevention-interventions-slide-set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lletpointsproject.org/intervention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bulletpointsproject.org/how-to-counsel/#ac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lletpointsproject.org/how-to-counsel/#assess" TargetMode="External"/><Relationship Id="rId5" Type="http://schemas.openxmlformats.org/officeDocument/2006/relationships/hyperlink" Target="https://www.bulletpointsproject.org/how-to-counsel/#approach" TargetMode="External"/><Relationship Id="rId4" Type="http://schemas.openxmlformats.org/officeDocument/2006/relationships/hyperlink" Target="https://www.bulletpointsproject.org/how-to-counsel/" TargetMode="External"/><Relationship Id="rId9" Type="http://schemas.openxmlformats.org/officeDocument/2006/relationships/hyperlink" Target="https://www.bulletpointsproject.org/clinical-scenario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1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85E65-8722-D949-9883-69AF1EE2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86D19-0A47-4448-839C-8169CAC7A5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2753" y="6176963"/>
            <a:ext cx="10269780" cy="617242"/>
          </a:xfrm>
        </p:spPr>
        <p:txBody>
          <a:bodyPr/>
          <a:lstStyle/>
          <a:p>
            <a:r>
              <a:rPr lang="en-US" sz="1200"/>
              <a:t>Chesney et al. 2014; Swanson et al. 2015; </a:t>
            </a:r>
            <a:r>
              <a:rPr lang="en-US" sz="1200" err="1"/>
              <a:t>Branas</a:t>
            </a:r>
            <a:r>
              <a:rPr lang="en-US" sz="1200"/>
              <a:t> et al. 2016; Wintemute et al. 2018; </a:t>
            </a:r>
            <a:r>
              <a:rPr lang="en-US" sz="1200" err="1"/>
              <a:t>McKetin</a:t>
            </a:r>
            <a:r>
              <a:rPr lang="en-US" sz="1200"/>
              <a:t> et al. 2014; McGinty et al. 2016; </a:t>
            </a:r>
            <a:r>
              <a:rPr lang="en-US" sz="1200" err="1"/>
              <a:t>Hawton</a:t>
            </a:r>
            <a:r>
              <a:rPr lang="en-US" sz="1200"/>
              <a:t> et al. 2006; Wintemute et al. 1998; Rowhani-Rahbar et al. 2015; Cunningham et al. 2015; </a:t>
            </a:r>
            <a:r>
              <a:rPr lang="en-US" sz="1200" err="1"/>
              <a:t>Zeoli</a:t>
            </a:r>
            <a:r>
              <a:rPr lang="en-US" sz="1200"/>
              <a:t> et al. 2016; Bailey et al. 1997; Rosen et al. 2019; </a:t>
            </a:r>
            <a:r>
              <a:rPr lang="en-US" sz="1200" err="1"/>
              <a:t>Liljegren</a:t>
            </a:r>
            <a:r>
              <a:rPr lang="en-US" sz="1200"/>
              <a:t> et al. 2015; Campbell et al. 2003; Grossman et al. 2005; </a:t>
            </a:r>
            <a:r>
              <a:rPr lang="en-US" sz="1200" err="1"/>
              <a:t>Monuteaux</a:t>
            </a:r>
            <a:r>
              <a:rPr lang="en-US" sz="1200"/>
              <a:t> et al. 2019. </a:t>
            </a:r>
          </a:p>
          <a:p>
            <a:endParaRPr lang="en-US" sz="1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4E07A-73D5-3B44-8829-968826CC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5"/>
            <a:ext cx="11353800" cy="4698888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3200"/>
              <a:t>Individual risk factors</a:t>
            </a:r>
          </a:p>
          <a:p>
            <a:pPr lvl="1"/>
            <a:r>
              <a:rPr lang="en-US"/>
              <a:t>Certain psychiatric disorders like depression, bipolar disorder, or schizophrenia</a:t>
            </a:r>
          </a:p>
          <a:p>
            <a:pPr lvl="1"/>
            <a:r>
              <a:rPr lang="en-US"/>
              <a:t>Substance misuse, especially alcohol and stimulants</a:t>
            </a:r>
          </a:p>
          <a:p>
            <a:pPr lvl="1"/>
            <a:r>
              <a:rPr lang="en-US"/>
              <a:t>History of suicide attempts </a:t>
            </a:r>
          </a:p>
          <a:p>
            <a:pPr lvl="1"/>
            <a:r>
              <a:rPr lang="en-US"/>
              <a:t>History of violence</a:t>
            </a:r>
          </a:p>
          <a:p>
            <a:pPr lvl="1"/>
            <a:r>
              <a:rPr lang="en-US"/>
              <a:t>Intimate partner violence or domestic abuse</a:t>
            </a:r>
          </a:p>
          <a:p>
            <a:pPr lvl="1"/>
            <a:r>
              <a:rPr lang="en-US"/>
              <a:t>Dementia or other cognitive impairment</a:t>
            </a:r>
          </a:p>
          <a:p>
            <a:pPr lvl="1"/>
            <a:r>
              <a:rPr lang="en-US"/>
              <a:t>Recent relationship or job loss</a:t>
            </a:r>
          </a:p>
          <a:p>
            <a:pPr lvl="1"/>
            <a:r>
              <a:rPr lang="en-US"/>
              <a:t>Storing guns in a way that they are easily accessible to at-risk people</a:t>
            </a:r>
          </a:p>
        </p:txBody>
      </p:sp>
    </p:spTree>
    <p:extLst>
      <p:ext uri="{BB962C8B-B14F-4D97-AF65-F5344CB8AC3E}">
        <p14:creationId xmlns:p14="http://schemas.microsoft.com/office/powerpoint/2010/main" val="3316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8336-1431-F142-96EF-E826C029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Youth and Firearms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3D0F-CBE6-5D48-9CBA-C4C2B5A7D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Children in the home are at elevated risk of unintentional injury</a:t>
            </a:r>
          </a:p>
          <a:p>
            <a:endParaRPr lang="en-US" sz="2400"/>
          </a:p>
          <a:p>
            <a:r>
              <a:rPr lang="en-US" b="1"/>
              <a:t>You should always ask about firearm access and storage when there are children in the home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4F665-4616-F04C-8057-DB08C8CB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pic>
        <p:nvPicPr>
          <p:cNvPr id="17" name="Picture 16" descr="A screenshot of a phone app&#10;&#10;Description automatically generated">
            <a:extLst>
              <a:ext uri="{FF2B5EF4-FFF2-40B4-BE49-F238E27FC236}">
                <a16:creationId xmlns:a16="http://schemas.microsoft.com/office/drawing/2014/main" id="{A53713DC-5A92-BB44-DEC8-ABF3ED79D5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56954" y="1303730"/>
            <a:ext cx="3187535" cy="4829308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7CFE66C7-2D2D-03E7-4333-0ACD83BE90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4562368" y="1303730"/>
            <a:ext cx="3067264" cy="4829308"/>
          </a:xfrm>
          <a:prstGeom prst="rect">
            <a:avLst/>
          </a:prstGeom>
        </p:spPr>
      </p:pic>
      <p:pic>
        <p:nvPicPr>
          <p:cNvPr id="21" name="Picture 20" descr="A screenshot of a phone&#10;&#10;Description automatically generated">
            <a:extLst>
              <a:ext uri="{FF2B5EF4-FFF2-40B4-BE49-F238E27FC236}">
                <a16:creationId xmlns:a16="http://schemas.microsoft.com/office/drawing/2014/main" id="{EE4C057A-EBAD-A2DC-53E8-4E41B778CE4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7511" y="1303730"/>
            <a:ext cx="3118731" cy="48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FD1F-968D-404A-B406-6F242CB0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3CDD-E817-024C-82CE-52695CC2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rgbClr val="F85B75"/>
                </a:solidFill>
              </a:rPr>
              <a:t>Safe Storage </a:t>
            </a:r>
          </a:p>
          <a:p>
            <a:r>
              <a:rPr lang="en-US" sz="2400" b="1">
                <a:solidFill>
                  <a:srgbClr val="F85B75"/>
                </a:solidFill>
              </a:rPr>
              <a:t>Temporary Transfer of Firearms</a:t>
            </a:r>
            <a:endParaRPr lang="en-US" sz="2400">
              <a:solidFill>
                <a:srgbClr val="F85B75"/>
              </a:solidFill>
            </a:endParaRPr>
          </a:p>
          <a:p>
            <a:r>
              <a:rPr lang="en-US" sz="2400" b="1">
                <a:solidFill>
                  <a:srgbClr val="F85B75"/>
                </a:solidFill>
              </a:rPr>
              <a:t>Mental Health Holds</a:t>
            </a:r>
            <a:endParaRPr lang="en-US" sz="2400">
              <a:solidFill>
                <a:srgbClr val="F85B75"/>
              </a:solidFill>
            </a:endParaRPr>
          </a:p>
          <a:p>
            <a:r>
              <a:rPr lang="en-US" sz="2400" b="1">
                <a:solidFill>
                  <a:srgbClr val="F85B75"/>
                </a:solidFill>
              </a:rPr>
              <a:t>Civil Protective Orders</a:t>
            </a:r>
            <a:endParaRPr lang="en-US">
              <a:solidFill>
                <a:srgbClr val="F85B75"/>
              </a:solidFill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FD1F-968D-404A-B406-6F242CB0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3CDD-E817-024C-82CE-52695CC2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Refer to Educators Toolkit slide sets:</a:t>
            </a:r>
          </a:p>
          <a:p>
            <a:pPr lvl="1"/>
            <a:r>
              <a:rPr lang="en-US" dirty="0">
                <a:hlinkClick r:id="rId3"/>
              </a:rPr>
              <a:t>Safe Firearm Storage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Firearm Injury Prevention Intervention Options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87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275-9A15-1F41-9C5B-F61A4298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Learn more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530402B-BC46-F84D-AFF7-79A43CA04769}"/>
              </a:ext>
            </a:extLst>
          </p:cNvPr>
          <p:cNvSpPr txBox="1">
            <a:spLocks/>
          </p:cNvSpPr>
          <p:nvPr/>
        </p:nvSpPr>
        <p:spPr>
          <a:xfrm>
            <a:off x="952500" y="1382713"/>
            <a:ext cx="10858500" cy="529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kern="1200" baseline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</a:rPr>
              <a:t>How to counsel:</a:t>
            </a:r>
          </a:p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  <a:hlinkClick r:id="rId4"/>
              </a:rPr>
              <a:t>https://www.bulletpointsproject.org/how-to-counsel/</a:t>
            </a:r>
            <a:endParaRPr lang="en-US" sz="20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</a:rPr>
              <a:t>	Approach - 	</a:t>
            </a:r>
            <a:r>
              <a:rPr lang="en-US" sz="2000">
                <a:solidFill>
                  <a:schemeClr val="bg1"/>
                </a:solidFill>
                <a:latin typeface="Untitled Sans"/>
                <a:hlinkClick r:id="rId5"/>
              </a:rPr>
              <a:t>https://www.bulletpointsproject.org/how-to-counsel/#approach</a:t>
            </a:r>
            <a:r>
              <a:rPr lang="en-US" sz="2000">
                <a:solidFill>
                  <a:schemeClr val="bg1"/>
                </a:solidFill>
                <a:latin typeface="Untitled Sans"/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</a:rPr>
              <a:t>	Assess -		</a:t>
            </a:r>
            <a:r>
              <a:rPr lang="en-US" sz="2000">
                <a:solidFill>
                  <a:schemeClr val="bg1"/>
                </a:solidFill>
                <a:latin typeface="Untitled Sans"/>
                <a:hlinkClick r:id="rId6"/>
              </a:rPr>
              <a:t>https://www.bulletpointsproject.org/how-to-counsel/#assess</a:t>
            </a:r>
            <a:r>
              <a:rPr lang="en-US" sz="2000">
                <a:solidFill>
                  <a:schemeClr val="bg1"/>
                </a:solidFill>
                <a:latin typeface="Untitled Sans"/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</a:rPr>
              <a:t>	Act - 		</a:t>
            </a:r>
            <a:r>
              <a:rPr lang="en-US" sz="2000">
                <a:solidFill>
                  <a:schemeClr val="bg1"/>
                </a:solidFill>
                <a:latin typeface="Untitled Sans"/>
                <a:hlinkClick r:id="rId7"/>
              </a:rPr>
              <a:t>https://www.bulletpointsproject.org/how-to-counsel/#act</a:t>
            </a:r>
            <a:r>
              <a:rPr lang="en-US" sz="2000">
                <a:solidFill>
                  <a:schemeClr val="bg1"/>
                </a:solidFill>
                <a:latin typeface="Untitled Sans"/>
              </a:rPr>
              <a:t> </a:t>
            </a:r>
          </a:p>
          <a:p>
            <a:pPr>
              <a:lnSpc>
                <a:spcPct val="100000"/>
              </a:lnSpc>
              <a:defRPr/>
            </a:pPr>
            <a:endParaRPr lang="en-US" sz="20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</a:rPr>
              <a:t>Firearm injury prevention intervention options: </a:t>
            </a:r>
          </a:p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  <a:hlinkClick r:id="rId8"/>
              </a:rPr>
              <a:t>https://www.bulletpointsproject.org/interventions/</a:t>
            </a:r>
            <a:endParaRPr lang="en-US" sz="20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endParaRPr lang="en-US" sz="20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</a:rPr>
              <a:t>Firearm-related harm due to – suicide, unintentional injury, intimate partner violence, mass shootings, dementia, community violence, and recurrent injury: </a:t>
            </a:r>
          </a:p>
          <a:p>
            <a:pPr>
              <a:lnSpc>
                <a:spcPct val="100000"/>
              </a:lnSpc>
              <a:defRPr/>
            </a:pPr>
            <a:r>
              <a:rPr lang="en-US" sz="2000">
                <a:solidFill>
                  <a:schemeClr val="bg1"/>
                </a:solidFill>
                <a:latin typeface="Untitled Sans"/>
                <a:hlinkClick r:id="rId9"/>
              </a:rPr>
              <a:t>https://www.bulletpointsproject.org/clinical-scenarios/</a:t>
            </a:r>
            <a:r>
              <a:rPr lang="en-US" sz="2000">
                <a:solidFill>
                  <a:schemeClr val="bg1"/>
                </a:solidFill>
                <a:latin typeface="Untitled Sans"/>
              </a:rPr>
              <a:t> </a:t>
            </a:r>
          </a:p>
          <a:p>
            <a:pPr>
              <a:lnSpc>
                <a:spcPct val="100000"/>
              </a:lnSpc>
              <a:defRPr/>
            </a:pPr>
            <a:endParaRPr lang="en-US" sz="2000">
              <a:solidFill>
                <a:schemeClr val="bg1"/>
              </a:solidFill>
              <a:latin typeface="Untitled Sans"/>
            </a:endParaRPr>
          </a:p>
        </p:txBody>
      </p:sp>
    </p:spTree>
    <p:extLst>
      <p:ext uri="{BB962C8B-B14F-4D97-AF65-F5344CB8AC3E}">
        <p14:creationId xmlns:p14="http://schemas.microsoft.com/office/powerpoint/2010/main" val="57887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275-9A15-1F41-9C5B-F61A4298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530402B-BC46-F84D-AFF7-79A43CA04769}"/>
              </a:ext>
            </a:extLst>
          </p:cNvPr>
          <p:cNvSpPr txBox="1">
            <a:spLocks/>
          </p:cNvSpPr>
          <p:nvPr/>
        </p:nvSpPr>
        <p:spPr>
          <a:xfrm>
            <a:off x="664022" y="1179058"/>
            <a:ext cx="11136086" cy="5297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kern="1200" baseline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en-US" sz="10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Bailey, J.E.,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Kellermann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A.L.,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Somes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G.W., et al. (1997). Risk Factors for Violent Death of Women in the Home. Archives of Internal Medicine. 157(7):777-782.</a:t>
            </a:r>
          </a:p>
          <a:p>
            <a:pPr>
              <a:lnSpc>
                <a:spcPct val="100000"/>
              </a:lnSpc>
              <a:defRPr/>
            </a:pPr>
            <a:r>
              <a:rPr lang="en-US" sz="1000" err="1">
                <a:solidFill>
                  <a:schemeClr val="bg1"/>
                </a:solidFill>
                <a:latin typeface="Untitled Sans"/>
              </a:rPr>
              <a:t>Branas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C.C., Han, S., &amp; Wiebe, D.J. (2016). Alcohol Use and Firearm Violence. Epidemiologic Reviews. 38(1):32-45.</a:t>
            </a: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Chesney, E., Goodwin, G.M., &amp; Fazel, S. (2014). Risks of all-cause and suicide mortality in mental disorders: a meta-review. World Psychiatry. 13(2):153-160.</a:t>
            </a:r>
            <a:endParaRPr lang="en-US" sz="12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Campbell</a:t>
            </a:r>
            <a:r>
              <a:rPr lang="en-US" sz="1000">
                <a:solidFill>
                  <a:schemeClr val="bg1"/>
                </a:solidFill>
                <a:latin typeface="Untitled Sans"/>
                <a:ea typeface="Calibri" panose="020F0502020204030204" pitchFamily="34" charset="0"/>
                <a:cs typeface="Times New Roman"/>
              </a:rPr>
              <a:t>, J. C., Webster, D., </a:t>
            </a:r>
            <a:r>
              <a:rPr lang="en-US" sz="1000" err="1">
                <a:solidFill>
                  <a:schemeClr val="bg1"/>
                </a:solidFill>
                <a:latin typeface="Untitled Sans"/>
                <a:ea typeface="Calibri" panose="020F0502020204030204" pitchFamily="34" charset="0"/>
                <a:cs typeface="Times New Roman"/>
              </a:rPr>
              <a:t>Koziol</a:t>
            </a:r>
            <a:r>
              <a:rPr lang="en-US" sz="1000">
                <a:solidFill>
                  <a:schemeClr val="bg1"/>
                </a:solidFill>
                <a:latin typeface="Untitled Sans"/>
                <a:ea typeface="Calibri" panose="020F0502020204030204" pitchFamily="34" charset="0"/>
                <a:cs typeface="Times New Roman"/>
              </a:rPr>
              <a:t>-McLain, J., et al. (2003). Risk factors for femicide in abusive relationships: results from a multisite case control study. American Journal of Public Health. 93(7):1089-1097.</a:t>
            </a: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Cunningham, R. M., Carter, P. M., Ranney, M., et al. (2015). Violent Reinjury and Mortality Among Youth Seeking Emergency Department Care for Assault-Related Injury: A 2-Year Prospective Cohort Study. JAMA Pediatrics. 169(1):163-170.</a:t>
            </a:r>
            <a:endParaRPr lang="en-US" sz="1000">
              <a:solidFill>
                <a:schemeClr val="bg1"/>
              </a:solidFill>
              <a:latin typeface="Untitled San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Grossman, D. C., Mueller, B. A., 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Riedy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C., et al. (2005). Gun storage practices and risk of youth suicide and unintentional firearm injuries. JAMA. 293(6):707-714. </a:t>
            </a:r>
          </a:p>
          <a:p>
            <a:pPr>
              <a:lnSpc>
                <a:spcPct val="100000"/>
              </a:lnSpc>
              <a:defRPr/>
            </a:pPr>
            <a:r>
              <a:rPr lang="en-US" sz="1000" err="1">
                <a:solidFill>
                  <a:schemeClr val="bg1"/>
                </a:solidFill>
                <a:latin typeface="Untitled Sans"/>
              </a:rPr>
              <a:t>Hawton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K.,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Harriss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L., &amp;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Zahl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D. (2006). Deaths from all causes in a long-term follow-up study of 11,583 deliberate self-harm patients. Psychological Medicine. 36(3):397-405.</a:t>
            </a:r>
          </a:p>
          <a:p>
            <a:pPr>
              <a:lnSpc>
                <a:spcPct val="100000"/>
              </a:lnSpc>
              <a:defRPr/>
            </a:pPr>
            <a:r>
              <a:rPr lang="en-US" sz="1000" err="1">
                <a:solidFill>
                  <a:schemeClr val="bg1"/>
                </a:solidFill>
                <a:latin typeface="Untitled Sans"/>
              </a:rPr>
              <a:t>Liljegren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M.,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Naasan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G.,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Temlett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J., et al. (2015). Criminal behavior in frontotemporal dementia and Alzheimer disease. JAMA Neurology. 72(3):295-300. </a:t>
            </a: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McGinty, E. E., Choksy, S., &amp; Wintemute, G. J. (2016).  The Relationship Between Controlled Substances and Violence. Epidemiologic Reviews. 38(1):5-3.</a:t>
            </a:r>
            <a:endParaRPr lang="en-US" sz="1000">
              <a:solidFill>
                <a:schemeClr val="bg1"/>
              </a:solidFill>
              <a:latin typeface="Untitled San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en-US" sz="1000" err="1">
                <a:solidFill>
                  <a:schemeClr val="bg1"/>
                </a:solidFill>
                <a:latin typeface="Untitled Sans"/>
              </a:rPr>
              <a:t>McKetin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R.,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Lubman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D.I.,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Najman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J.M., et al. (2014). Does methamphetamine use increase violent 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behaviour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? Evidence from a prospective longitudinal study. Addiction. 109(5):798-806.</a:t>
            </a:r>
          </a:p>
          <a:p>
            <a:pPr>
              <a:lnSpc>
                <a:spcPct val="100000"/>
              </a:lnSpc>
              <a:defRPr/>
            </a:pPr>
            <a:r>
              <a:rPr lang="en-US" sz="1000" err="1">
                <a:solidFill>
                  <a:schemeClr val="bg1"/>
                </a:solidFill>
                <a:latin typeface="Untitled Sans"/>
              </a:rPr>
              <a:t>Monuteaux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M. C., Azrael, D., &amp; Miller, M. (2019). Association of Increased Safe Household Firearm Storage With Firearm Suicide and Unintentional Death Among US Youths. JAMA Pediatrics. 173(7):657-662.</a:t>
            </a: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Rosen, T., 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Makaroun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L.K., Conwell, Y., et al. (2019). Violence In Older Adults: Scope, Impact, Challenges, And Strategies For Prevention. Health Affairs. 38(10):1630-1637.</a:t>
            </a: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Rowhani-Rahbar, A., 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Zatzick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D., Wang, J., et al. (2015). Firearm-related hospitalization and risk for subsequent violent injury, death, or crime perpetration: a cohort study. Annals of Internal Medicine. 162(7):492-500.</a:t>
            </a: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Swanson, J.W., McGinty, E.E., Fazel, S., et al. (2015). Mental illness and reduction of gun violence and suicide: bringing epidemiologic research to policy. Annals of Epidemiology. 25(5):366-376.</a:t>
            </a: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Wintemute, G. J., Drake, C. M., Beaumont, J. J., et al. (1998). Prior misdemeanor convictions as a risk factor for later violent and firearm-related criminal activity among authorized purchasers of handguns. JAMA. 280(24):2083-2087.</a:t>
            </a:r>
          </a:p>
          <a:p>
            <a:pPr>
              <a:lnSpc>
                <a:spcPct val="10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titled Sans"/>
              </a:rPr>
              <a:t>Wintemute, G.J., Wright, M.A., Castillo-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Carniglia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A., et al. (2018). Firearms, alcohol and crime: convictions for driving under the influence (DUI) and other alcohol-related crimes and risk for future criminal activity among 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authorised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 purchasers of handguns. Injury Prevention. 24(1):68–72. </a:t>
            </a:r>
          </a:p>
          <a:p>
            <a:pPr>
              <a:lnSpc>
                <a:spcPct val="100000"/>
              </a:lnSpc>
              <a:defRPr/>
            </a:pPr>
            <a:r>
              <a:rPr lang="en-US" sz="1000" err="1">
                <a:solidFill>
                  <a:schemeClr val="bg1"/>
                </a:solidFill>
                <a:latin typeface="Untitled Sans"/>
              </a:rPr>
              <a:t>Zeoli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A. M., Malinski, R., &amp; </a:t>
            </a:r>
            <a:r>
              <a:rPr lang="en-US" sz="1000" err="1">
                <a:solidFill>
                  <a:schemeClr val="bg1"/>
                </a:solidFill>
                <a:latin typeface="Untitled Sans"/>
              </a:rPr>
              <a:t>Turchan</a:t>
            </a:r>
            <a:r>
              <a:rPr lang="en-US" sz="1000">
                <a:solidFill>
                  <a:schemeClr val="bg1"/>
                </a:solidFill>
                <a:latin typeface="Untitled Sans"/>
              </a:rPr>
              <a:t>, B. (2016). Risks and Targeted Interventions: Firearms in Intimate Partner Violence. Epidemiologic Reviews. 38(1):125-139.</a:t>
            </a:r>
          </a:p>
          <a:p>
            <a:pPr>
              <a:lnSpc>
                <a:spcPct val="100000"/>
              </a:lnSpc>
              <a:defRPr/>
            </a:pPr>
            <a:endParaRPr lang="en-US" sz="10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endParaRPr lang="en-US" sz="10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endParaRPr lang="en-US" sz="100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31DA-5685-1D49-BD9D-A02DB39F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4529"/>
            <a:ext cx="9807146" cy="1854200"/>
          </a:xfrm>
        </p:spPr>
        <p:txBody>
          <a:bodyPr>
            <a:normAutofit fontScale="90000"/>
          </a:bodyPr>
          <a:lstStyle/>
          <a:p>
            <a:r>
              <a:rPr lang="en-US" sz="4900" noProof="0">
                <a:latin typeface="Untitled Sans Medium" panose="020B0503030202060203" pitchFamily="34" charset="77"/>
              </a:rPr>
              <a:t>The 3A’s Framework for</a:t>
            </a:r>
            <a:br>
              <a:rPr lang="en-US" sz="4900" noProof="0">
                <a:latin typeface="Untitled Sans Medium" panose="020B0503030202060203" pitchFamily="34" charset="77"/>
              </a:rPr>
            </a:br>
            <a:r>
              <a:rPr lang="en-US" sz="4900" noProof="0">
                <a:latin typeface="Untitled Sans Medium" panose="020B0503030202060203" pitchFamily="34" charset="77"/>
              </a:rPr>
              <a:t>Firearm Injury Prevention Counseling</a:t>
            </a:r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DBDEC9-FAB0-6943-86BF-FFE83FEA3DAF}"/>
              </a:ext>
            </a:extLst>
          </p:cNvPr>
          <p:cNvSpPr txBox="1">
            <a:spLocks/>
          </p:cNvSpPr>
          <p:nvPr/>
        </p:nvSpPr>
        <p:spPr>
          <a:xfrm>
            <a:off x="6766615" y="3707488"/>
            <a:ext cx="4308475" cy="60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613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D659-31D6-7246-A3D3-243F3AEE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Clinician’s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E689-8B41-734E-BC3E-766DD385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85B75"/>
                </a:solidFill>
                <a:cs typeface="Arial Narrow" panose="020B0604020202020204" pitchFamily="34" charset="0"/>
              </a:rPr>
              <a:t>Assess risk </a:t>
            </a:r>
            <a:r>
              <a:rPr lang="en-US" dirty="0">
                <a:cs typeface="Arial Narrow" panose="020B0604020202020204" pitchFamily="34" charset="0"/>
              </a:rPr>
              <a:t>and, when it’s clinically relevant, </a:t>
            </a:r>
            <a:r>
              <a:rPr lang="en-US" dirty="0">
                <a:solidFill>
                  <a:srgbClr val="F85B75"/>
                </a:solidFill>
                <a:cs typeface="Arial Narrow" panose="020B0604020202020204" pitchFamily="34" charset="0"/>
              </a:rPr>
              <a:t>talk with patients </a:t>
            </a:r>
            <a:r>
              <a:rPr lang="en-US" dirty="0">
                <a:cs typeface="Arial Narrow" panose="020B0604020202020204" pitchFamily="34" charset="0"/>
              </a:rPr>
              <a:t>about risk and firearms, and </a:t>
            </a:r>
            <a:r>
              <a:rPr lang="en-US" dirty="0">
                <a:solidFill>
                  <a:srgbClr val="F85B75"/>
                </a:solidFill>
                <a:cs typeface="Arial Narrow" panose="020B0604020202020204" pitchFamily="34" charset="0"/>
              </a:rPr>
              <a:t>take action </a:t>
            </a:r>
            <a:r>
              <a:rPr lang="en-US" dirty="0">
                <a:cs typeface="Arial Narrow" panose="020B0604020202020204" pitchFamily="34" charset="0"/>
              </a:rPr>
              <a:t>to reduce risk.</a:t>
            </a:r>
          </a:p>
          <a:p>
            <a:r>
              <a:rPr lang="en-US" sz="2800" dirty="0">
                <a:solidFill>
                  <a:schemeClr val="bg1"/>
                </a:solidFill>
                <a:latin typeface="Untitled Sans" panose="020B0503030202060203" pitchFamily="34" charset="77"/>
              </a:rPr>
              <a:t>There are no state or federal statutes that prohibit clinicians from talking with patients about access to firearms. </a:t>
            </a:r>
          </a:p>
          <a:p>
            <a:pPr marL="0" indent="0">
              <a:buNone/>
            </a:pPr>
            <a:endParaRPr lang="en-US" dirty="0">
              <a:solidFill>
                <a:srgbClr val="F85B7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98E9C6A-E837-823F-C765-CE0D4368F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The 3A’s Framework</a:t>
            </a:r>
          </a:p>
        </p:txBody>
      </p:sp>
      <p:pic>
        <p:nvPicPr>
          <p:cNvPr id="5" name="Content Placeholder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C827FD6-82DD-894E-808C-378057629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6475"/>
            <a:ext cx="10515600" cy="3969637"/>
          </a:xfrm>
          <a:noFill/>
        </p:spPr>
      </p:pic>
    </p:spTree>
    <p:extLst>
      <p:ext uri="{BB962C8B-B14F-4D97-AF65-F5344CB8AC3E}">
        <p14:creationId xmlns:p14="http://schemas.microsoft.com/office/powerpoint/2010/main" val="40237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4F665-4616-F04C-8057-DB08C8CB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pic>
        <p:nvPicPr>
          <p:cNvPr id="17" name="Picture 16" descr="A screenshot of a phone app&#10;&#10;Description automatically generated">
            <a:extLst>
              <a:ext uri="{FF2B5EF4-FFF2-40B4-BE49-F238E27FC236}">
                <a16:creationId xmlns:a16="http://schemas.microsoft.com/office/drawing/2014/main" id="{A53713DC-5A92-BB44-DEC8-ABF3ED79D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54" y="1303730"/>
            <a:ext cx="3187535" cy="4829308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7CFE66C7-2D2D-03E7-4333-0ACD83BE90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4562368" y="1303730"/>
            <a:ext cx="3067264" cy="4829308"/>
          </a:xfrm>
          <a:prstGeom prst="rect">
            <a:avLst/>
          </a:prstGeom>
        </p:spPr>
      </p:pic>
      <p:pic>
        <p:nvPicPr>
          <p:cNvPr id="21" name="Picture 20" descr="A screenshot of a phone&#10;&#10;Description automatically generated">
            <a:extLst>
              <a:ext uri="{FF2B5EF4-FFF2-40B4-BE49-F238E27FC236}">
                <a16:creationId xmlns:a16="http://schemas.microsoft.com/office/drawing/2014/main" id="{EE4C057A-EBAD-A2DC-53E8-4E41B778CE4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8047511" y="1303730"/>
            <a:ext cx="3118731" cy="48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8FD4-1E42-C04A-838D-B8AD2670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B0FF3-13BE-0F44-BD08-8BB81EF9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>
                <a:solidFill>
                  <a:srgbClr val="F85B75"/>
                </a:solidFill>
              </a:rPr>
              <a:t>Be Informed</a:t>
            </a:r>
          </a:p>
          <a:p>
            <a:pPr lvl="1"/>
            <a:r>
              <a:rPr lang="en-US"/>
              <a:t>Know why people own firearms and the basics of firearms, safe storage, and local policies</a:t>
            </a:r>
          </a:p>
          <a:p>
            <a:r>
              <a:rPr lang="en-US" sz="2400" b="1">
                <a:solidFill>
                  <a:srgbClr val="F85B75"/>
                </a:solidFill>
              </a:rPr>
              <a:t>Be Respectful</a:t>
            </a:r>
          </a:p>
          <a:p>
            <a:pPr lvl="1"/>
            <a:r>
              <a:rPr lang="en-US"/>
              <a:t>Respect a patient’s decision to own firearms and recognize that ownership may be an important part of a patient’s identity</a:t>
            </a:r>
          </a:p>
          <a:p>
            <a:r>
              <a:rPr lang="en-US" sz="2400" b="1">
                <a:solidFill>
                  <a:srgbClr val="F85B75"/>
                </a:solidFill>
              </a:rPr>
              <a:t>Focus on Harm Reduction</a:t>
            </a:r>
          </a:p>
          <a:p>
            <a:pPr lvl="1"/>
            <a:r>
              <a:rPr lang="en-US"/>
              <a:t>As a clinician, your role is to keep patients as safe and healthy as possible</a:t>
            </a:r>
          </a:p>
          <a:p>
            <a:pPr lvl="1"/>
            <a:r>
              <a:rPr lang="en-US"/>
              <a:t>Reducing some risk is better than not reducing any risk</a:t>
            </a:r>
          </a:p>
          <a:p>
            <a:r>
              <a:rPr lang="en-US" sz="2400" b="1">
                <a:solidFill>
                  <a:srgbClr val="F85B75"/>
                </a:solidFill>
              </a:rPr>
              <a:t>Be Individualized</a:t>
            </a:r>
          </a:p>
          <a:p>
            <a:pPr lvl="1"/>
            <a:r>
              <a:rPr lang="en-US"/>
              <a:t>Find an individualized solution that works for your patient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844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38A00E6D-6282-3846-A486-6EE81441F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9843" y="172107"/>
            <a:ext cx="8672314" cy="6988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E68A1-4F3E-6A43-A6C0-D36F1244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Informed: Language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533A-DDDA-C64C-978F-F312BDAE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“Secure storage” or “safe storage” when talking about storage (rather than “gun safety”) </a:t>
            </a:r>
          </a:p>
          <a:p>
            <a:r>
              <a:rPr lang="en-US"/>
              <a:t>“Reducing access” when talking about making guns inaccessible to  those who should not have access</a:t>
            </a:r>
          </a:p>
          <a:p>
            <a:r>
              <a:rPr lang="en-US"/>
              <a:t>“Temporary” and “voluntary” when talking about options for getting guns out of home “during times of crisis or risk” </a:t>
            </a:r>
          </a:p>
          <a:p>
            <a:r>
              <a:rPr lang="en-US"/>
              <a:t>When possible, “voluntary and collaborative”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4F665-4616-F04C-8057-DB08C8CB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pic>
        <p:nvPicPr>
          <p:cNvPr id="17" name="Picture 16" descr="A screenshot of a phone app&#10;&#10;Description automatically generated">
            <a:extLst>
              <a:ext uri="{FF2B5EF4-FFF2-40B4-BE49-F238E27FC236}">
                <a16:creationId xmlns:a16="http://schemas.microsoft.com/office/drawing/2014/main" id="{A53713DC-5A92-BB44-DEC8-ABF3ED79D5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56954" y="1303730"/>
            <a:ext cx="3187535" cy="4829308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7CFE66C7-2D2D-03E7-4333-0ACD83BE90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2368" y="1303730"/>
            <a:ext cx="3067264" cy="4829308"/>
          </a:xfrm>
          <a:prstGeom prst="rect">
            <a:avLst/>
          </a:prstGeom>
        </p:spPr>
      </p:pic>
      <p:pic>
        <p:nvPicPr>
          <p:cNvPr id="21" name="Picture 20" descr="A screenshot of a phone&#10;&#10;Description automatically generated">
            <a:extLst>
              <a:ext uri="{FF2B5EF4-FFF2-40B4-BE49-F238E27FC236}">
                <a16:creationId xmlns:a16="http://schemas.microsoft.com/office/drawing/2014/main" id="{EE4C057A-EBAD-A2DC-53E8-4E41B778CE4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8047511" y="1303730"/>
            <a:ext cx="3118731" cy="48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8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8336-1431-F142-96EF-E826C029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3D0F-CBE6-5D48-9CBA-C4C2B5A7D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b="1">
                <a:solidFill>
                  <a:srgbClr val="F85B75"/>
                </a:solidFill>
                <a:latin typeface="Untitled Sans"/>
              </a:rPr>
              <a:t>Risk Factors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Untitled Sans"/>
              </a:rPr>
              <a:t>Several factors increase the risk of suicide or interpersonal violence to patients or others</a:t>
            </a:r>
          </a:p>
          <a:p>
            <a:r>
              <a:rPr lang="en-US" sz="2400" b="1">
                <a:solidFill>
                  <a:srgbClr val="F85B75"/>
                </a:solidFill>
                <a:latin typeface="Untitled Sans"/>
              </a:rPr>
              <a:t>Ideation or Threats</a:t>
            </a:r>
          </a:p>
          <a:p>
            <a:pPr lvl="1"/>
            <a:r>
              <a:rPr lang="en-US">
                <a:latin typeface="Untitled Sans"/>
              </a:rPr>
              <a:t>Certain situations are always considered higher-risk, if a patient</a:t>
            </a:r>
          </a:p>
          <a:p>
            <a:pPr lvl="2"/>
            <a:r>
              <a:rPr lang="en-US">
                <a:latin typeface="Untitled Sans"/>
              </a:rPr>
              <a:t>has thoughts about harming themselves or someone else, or </a:t>
            </a:r>
          </a:p>
          <a:p>
            <a:pPr lvl="2"/>
            <a:r>
              <a:rPr lang="en-US">
                <a:latin typeface="Untitled Sans"/>
              </a:rPr>
              <a:t>has made threats to hurt themselves or someone else </a:t>
            </a:r>
          </a:p>
          <a:p>
            <a:r>
              <a:rPr lang="en-US" sz="2400" b="1">
                <a:solidFill>
                  <a:srgbClr val="F85B75"/>
                </a:solidFill>
                <a:latin typeface="Untitled Sans"/>
              </a:rPr>
              <a:t> Access to Guns</a:t>
            </a:r>
          </a:p>
          <a:p>
            <a:pPr lvl="1"/>
            <a:r>
              <a:rPr lang="en-US">
                <a:latin typeface="Untitled Sans"/>
              </a:rPr>
              <a:t>If ideation, threats, or other risk factors are present, it’s relevant to ask about access to firearms</a:t>
            </a:r>
          </a:p>
          <a:p>
            <a:r>
              <a:rPr lang="en-US" sz="2400" b="1">
                <a:solidFill>
                  <a:srgbClr val="F85B75"/>
                </a:solidFill>
                <a:latin typeface="Untitled Sans"/>
              </a:rPr>
              <a:t>Willingness to Collaborate</a:t>
            </a:r>
          </a:p>
          <a:p>
            <a:pPr lvl="1"/>
            <a:r>
              <a:rPr lang="en-US">
                <a:latin typeface="Untitled Sans"/>
              </a:rPr>
              <a:t>If a patient is at risk and has access to firearms, assess their ability and willingness to collaborate</a:t>
            </a:r>
            <a:endParaRPr lang="en-US" sz="2400" b="1">
              <a:solidFill>
                <a:srgbClr val="F85B75"/>
              </a:solidFill>
              <a:latin typeface="Untitled Sans"/>
            </a:endParaRP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02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E43E4B-A18D-B744-BBA0-01E63E07D6DD}" vid="{791BFDB4-8312-EB4D-9ADC-136947FA2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1391</Words>
  <Application>Microsoft Macintosh PowerPoint</Application>
  <PresentationFormat>Widescreen</PresentationFormat>
  <Paragraphs>108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Untitled Sans</vt:lpstr>
      <vt:lpstr>Untitled Sans Medium</vt:lpstr>
      <vt:lpstr>Untitled Serif Medium</vt:lpstr>
      <vt:lpstr>Office Theme</vt:lpstr>
      <vt:lpstr>PowerPoint Presentation</vt:lpstr>
      <vt:lpstr>The 3A’s Framework for Firearm Injury Prevention Counseling</vt:lpstr>
      <vt:lpstr>The Clinician’s Role</vt:lpstr>
      <vt:lpstr>The 3A’s Framework</vt:lpstr>
      <vt:lpstr>Approach</vt:lpstr>
      <vt:lpstr>Approach</vt:lpstr>
      <vt:lpstr>Be Informed: Language Matters</vt:lpstr>
      <vt:lpstr>Approach</vt:lpstr>
      <vt:lpstr>Assess</vt:lpstr>
      <vt:lpstr>Risk Factors</vt:lpstr>
      <vt:lpstr>Youth and Firearms</vt:lpstr>
      <vt:lpstr>Approach</vt:lpstr>
      <vt:lpstr>Act</vt:lpstr>
      <vt:lpstr>Act</vt:lpstr>
      <vt:lpstr>Learn more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3A’s Framework for Firearm Injury Prevention</dc:title>
  <dc:creator>Hilary Audrey Gonzales</dc:creator>
  <cp:lastModifiedBy>Hilary Audrey Gonzales</cp:lastModifiedBy>
  <cp:revision>9</cp:revision>
  <dcterms:created xsi:type="dcterms:W3CDTF">2023-05-24T22:23:09Z</dcterms:created>
  <dcterms:modified xsi:type="dcterms:W3CDTF">2023-10-10T23:08:59Z</dcterms:modified>
</cp:coreProperties>
</file>