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1297" r:id="rId2"/>
    <p:sldId id="1293" r:id="rId3"/>
    <p:sldId id="265" r:id="rId4"/>
    <p:sldId id="1287" r:id="rId5"/>
    <p:sldId id="1288" r:id="rId6"/>
    <p:sldId id="1289" r:id="rId7"/>
    <p:sldId id="277" r:id="rId8"/>
    <p:sldId id="276" r:id="rId9"/>
    <p:sldId id="278" r:id="rId10"/>
    <p:sldId id="1243" r:id="rId11"/>
    <p:sldId id="1331" r:id="rId12"/>
    <p:sldId id="281" r:id="rId13"/>
    <p:sldId id="1300" r:id="rId14"/>
    <p:sldId id="1363" r:id="rId15"/>
    <p:sldId id="1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CFB14C-CF1F-FF82-B32C-A520D87888FC}" name="Vicka Chaplin" initials="VC" userId="S::vchaplin@ucdavis.edu::2726ad14-6256-496d-af6f-82fad2678a72" providerId="AD"/>
  <p188:author id="{1FD79774-849B-C956-3683-BA31514C16C2}" name="Hilary Gonzales" initials="HG" userId="5a39a0f5bbbe043d" providerId="Windows Live"/>
  <p188:author id="{0D5BBDC3-29B6-C162-AFBC-CD49D3451076}" name="Angela M Bayer" initials="AMB" userId="S::ambayer@ucdavis.edu::ea9cb633-de4c-4415-bbb6-ec9c0b2008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J Aubel" initials="AJA" lastIdx="1" clrIdx="0">
    <p:extLst>
      <p:ext uri="{19B8F6BF-5375-455C-9EA6-DF929625EA0E}">
        <p15:presenceInfo xmlns:p15="http://schemas.microsoft.com/office/powerpoint/2012/main" userId="S::ajaubel@ucdavis.edu::0a8af168-01f4-4f3d-90f5-070001a67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5B75"/>
    <a:srgbClr val="EAEAED"/>
    <a:srgbClr val="000000"/>
    <a:srgbClr val="B3FDFF"/>
    <a:srgbClr val="4833FF"/>
    <a:srgbClr val="858B95"/>
    <a:srgbClr val="FFFF00"/>
    <a:srgbClr val="8891EE"/>
    <a:srgbClr val="8E8E8E"/>
    <a:srgbClr val="49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7C95A-EB76-0D43-96E9-52AB2A741430}" v="6" dt="2023-09-29T21:19:25.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p:restoredTop sz="86391"/>
  </p:normalViewPr>
  <p:slideViewPr>
    <p:cSldViewPr snapToGrid="0" snapToObjects="1">
      <p:cViewPr varScale="1">
        <p:scale>
          <a:sx n="93" d="100"/>
          <a:sy n="93" d="100"/>
        </p:scale>
        <p:origin x="232" y="320"/>
      </p:cViewPr>
      <p:guideLst/>
    </p:cSldViewPr>
  </p:slideViewPr>
  <p:outlineViewPr>
    <p:cViewPr>
      <p:scale>
        <a:sx n="33" d="100"/>
        <a:sy n="33" d="100"/>
      </p:scale>
      <p:origin x="0" y="-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M Bayer" userId="ea9cb633-de4c-4415-bbb6-ec9c0b2008bf" providerId="ADAL" clId="{AB37C95A-EB76-0D43-96E9-52AB2A741430}"/>
    <pc:docChg chg="modSld">
      <pc:chgData name="Angela M Bayer" userId="ea9cb633-de4c-4415-bbb6-ec9c0b2008bf" providerId="ADAL" clId="{AB37C95A-EB76-0D43-96E9-52AB2A741430}" dt="2023-09-29T21:19:14.086" v="0" actId="790"/>
      <pc:docMkLst>
        <pc:docMk/>
      </pc:docMkLst>
      <pc:sldChg chg="modSp">
        <pc:chgData name="Angela M Bayer" userId="ea9cb633-de4c-4415-bbb6-ec9c0b2008bf" providerId="ADAL" clId="{AB37C95A-EB76-0D43-96E9-52AB2A741430}" dt="2023-09-29T21:19:14.086" v="0" actId="790"/>
        <pc:sldMkLst>
          <pc:docMk/>
          <pc:sldMk cId="2478333312" sldId="265"/>
        </pc:sldMkLst>
        <pc:spChg chg="mod">
          <ac:chgData name="Angela M Bayer" userId="ea9cb633-de4c-4415-bbb6-ec9c0b2008bf" providerId="ADAL" clId="{AB37C95A-EB76-0D43-96E9-52AB2A741430}" dt="2023-09-29T21:19:14.086" v="0" actId="790"/>
          <ac:spMkLst>
            <pc:docMk/>
            <pc:sldMk cId="2478333312" sldId="265"/>
            <ac:spMk id="2" creationId="{1F16AE82-6145-F94C-80B8-4B6A8CAFB203}"/>
          </ac:spMkLst>
        </pc:spChg>
      </pc:sldChg>
      <pc:sldChg chg="modSp">
        <pc:chgData name="Angela M Bayer" userId="ea9cb633-de4c-4415-bbb6-ec9c0b2008bf" providerId="ADAL" clId="{AB37C95A-EB76-0D43-96E9-52AB2A741430}" dt="2023-09-29T21:19:14.086" v="0" actId="790"/>
        <pc:sldMkLst>
          <pc:docMk/>
          <pc:sldMk cId="583738158" sldId="276"/>
        </pc:sldMkLst>
        <pc:spChg chg="mod">
          <ac:chgData name="Angela M Bayer" userId="ea9cb633-de4c-4415-bbb6-ec9c0b2008bf" providerId="ADAL" clId="{AB37C95A-EB76-0D43-96E9-52AB2A741430}" dt="2023-09-29T21:19:14.086" v="0" actId="790"/>
          <ac:spMkLst>
            <pc:docMk/>
            <pc:sldMk cId="583738158" sldId="276"/>
            <ac:spMk id="3" creationId="{40F4835A-844F-074E-B59F-E4AB4035D0CE}"/>
          </ac:spMkLst>
        </pc:spChg>
        <pc:spChg chg="mod">
          <ac:chgData name="Angela M Bayer" userId="ea9cb633-de4c-4415-bbb6-ec9c0b2008bf" providerId="ADAL" clId="{AB37C95A-EB76-0D43-96E9-52AB2A741430}" dt="2023-09-29T21:19:14.086" v="0" actId="790"/>
          <ac:spMkLst>
            <pc:docMk/>
            <pc:sldMk cId="583738158" sldId="276"/>
            <ac:spMk id="5" creationId="{AD3B06AE-94D3-E948-9ACD-B253C3B3F1D6}"/>
          </ac:spMkLst>
        </pc:spChg>
      </pc:sldChg>
      <pc:sldChg chg="modSp">
        <pc:chgData name="Angela M Bayer" userId="ea9cb633-de4c-4415-bbb6-ec9c0b2008bf" providerId="ADAL" clId="{AB37C95A-EB76-0D43-96E9-52AB2A741430}" dt="2023-09-29T21:19:14.086" v="0" actId="790"/>
        <pc:sldMkLst>
          <pc:docMk/>
          <pc:sldMk cId="521090967" sldId="277"/>
        </pc:sldMkLst>
        <pc:spChg chg="mod">
          <ac:chgData name="Angela M Bayer" userId="ea9cb633-de4c-4415-bbb6-ec9c0b2008bf" providerId="ADAL" clId="{AB37C95A-EB76-0D43-96E9-52AB2A741430}" dt="2023-09-29T21:19:14.086" v="0" actId="790"/>
          <ac:spMkLst>
            <pc:docMk/>
            <pc:sldMk cId="521090967" sldId="277"/>
            <ac:spMk id="3" creationId="{40F4835A-844F-074E-B59F-E4AB4035D0CE}"/>
          </ac:spMkLst>
        </pc:spChg>
        <pc:spChg chg="mod">
          <ac:chgData name="Angela M Bayer" userId="ea9cb633-de4c-4415-bbb6-ec9c0b2008bf" providerId="ADAL" clId="{AB37C95A-EB76-0D43-96E9-52AB2A741430}" dt="2023-09-29T21:19:14.086" v="0" actId="790"/>
          <ac:spMkLst>
            <pc:docMk/>
            <pc:sldMk cId="521090967" sldId="277"/>
            <ac:spMk id="5" creationId="{AD3B06AE-94D3-E948-9ACD-B253C3B3F1D6}"/>
          </ac:spMkLst>
        </pc:spChg>
      </pc:sldChg>
      <pc:sldChg chg="modSp">
        <pc:chgData name="Angela M Bayer" userId="ea9cb633-de4c-4415-bbb6-ec9c0b2008bf" providerId="ADAL" clId="{AB37C95A-EB76-0D43-96E9-52AB2A741430}" dt="2023-09-29T21:19:14.086" v="0" actId="790"/>
        <pc:sldMkLst>
          <pc:docMk/>
          <pc:sldMk cId="2991482020" sldId="278"/>
        </pc:sldMkLst>
        <pc:spChg chg="mod">
          <ac:chgData name="Angela M Bayer" userId="ea9cb633-de4c-4415-bbb6-ec9c0b2008bf" providerId="ADAL" clId="{AB37C95A-EB76-0D43-96E9-52AB2A741430}" dt="2023-09-29T21:19:14.086" v="0" actId="790"/>
          <ac:spMkLst>
            <pc:docMk/>
            <pc:sldMk cId="2991482020" sldId="278"/>
            <ac:spMk id="3" creationId="{40F4835A-844F-074E-B59F-E4AB4035D0CE}"/>
          </ac:spMkLst>
        </pc:spChg>
        <pc:spChg chg="mod">
          <ac:chgData name="Angela M Bayer" userId="ea9cb633-de4c-4415-bbb6-ec9c0b2008bf" providerId="ADAL" clId="{AB37C95A-EB76-0D43-96E9-52AB2A741430}" dt="2023-09-29T21:19:14.086" v="0" actId="790"/>
          <ac:spMkLst>
            <pc:docMk/>
            <pc:sldMk cId="2991482020" sldId="278"/>
            <ac:spMk id="5" creationId="{AD3B06AE-94D3-E948-9ACD-B253C3B3F1D6}"/>
          </ac:spMkLst>
        </pc:spChg>
      </pc:sldChg>
      <pc:sldChg chg="modSp">
        <pc:chgData name="Angela M Bayer" userId="ea9cb633-de4c-4415-bbb6-ec9c0b2008bf" providerId="ADAL" clId="{AB37C95A-EB76-0D43-96E9-52AB2A741430}" dt="2023-09-29T21:19:14.086" v="0" actId="790"/>
        <pc:sldMkLst>
          <pc:docMk/>
          <pc:sldMk cId="1523327488" sldId="281"/>
        </pc:sldMkLst>
        <pc:spChg chg="mod">
          <ac:chgData name="Angela M Bayer" userId="ea9cb633-de4c-4415-bbb6-ec9c0b2008bf" providerId="ADAL" clId="{AB37C95A-EB76-0D43-96E9-52AB2A741430}" dt="2023-09-29T21:19:14.086" v="0" actId="790"/>
          <ac:spMkLst>
            <pc:docMk/>
            <pc:sldMk cId="1523327488" sldId="281"/>
            <ac:spMk id="3" creationId="{40F4835A-844F-074E-B59F-E4AB4035D0CE}"/>
          </ac:spMkLst>
        </pc:spChg>
        <pc:spChg chg="mod">
          <ac:chgData name="Angela M Bayer" userId="ea9cb633-de4c-4415-bbb6-ec9c0b2008bf" providerId="ADAL" clId="{AB37C95A-EB76-0D43-96E9-52AB2A741430}" dt="2023-09-29T21:19:14.086" v="0" actId="790"/>
          <ac:spMkLst>
            <pc:docMk/>
            <pc:sldMk cId="1523327488" sldId="281"/>
            <ac:spMk id="5" creationId="{AD3B06AE-94D3-E948-9ACD-B253C3B3F1D6}"/>
          </ac:spMkLst>
        </pc:spChg>
      </pc:sldChg>
      <pc:sldChg chg="modSp">
        <pc:chgData name="Angela M Bayer" userId="ea9cb633-de4c-4415-bbb6-ec9c0b2008bf" providerId="ADAL" clId="{AB37C95A-EB76-0D43-96E9-52AB2A741430}" dt="2023-09-29T21:19:14.086" v="0" actId="790"/>
        <pc:sldMkLst>
          <pc:docMk/>
          <pc:sldMk cId="3820909439" sldId="1243"/>
        </pc:sldMkLst>
        <pc:spChg chg="mod">
          <ac:chgData name="Angela M Bayer" userId="ea9cb633-de4c-4415-bbb6-ec9c0b2008bf" providerId="ADAL" clId="{AB37C95A-EB76-0D43-96E9-52AB2A741430}" dt="2023-09-29T21:19:14.086" v="0" actId="790"/>
          <ac:spMkLst>
            <pc:docMk/>
            <pc:sldMk cId="3820909439" sldId="1243"/>
            <ac:spMk id="2" creationId="{C8071B45-A24A-B84E-AE23-317E72C64A8E}"/>
          </ac:spMkLst>
        </pc:spChg>
        <pc:spChg chg="mod">
          <ac:chgData name="Angela M Bayer" userId="ea9cb633-de4c-4415-bbb6-ec9c0b2008bf" providerId="ADAL" clId="{AB37C95A-EB76-0D43-96E9-52AB2A741430}" dt="2023-09-29T21:19:14.086" v="0" actId="790"/>
          <ac:spMkLst>
            <pc:docMk/>
            <pc:sldMk cId="3820909439" sldId="1243"/>
            <ac:spMk id="6" creationId="{DAD71897-D296-2C4D-BBB3-D9EFD04A0BEC}"/>
          </ac:spMkLst>
        </pc:spChg>
      </pc:sldChg>
      <pc:sldChg chg="modSp">
        <pc:chgData name="Angela M Bayer" userId="ea9cb633-de4c-4415-bbb6-ec9c0b2008bf" providerId="ADAL" clId="{AB37C95A-EB76-0D43-96E9-52AB2A741430}" dt="2023-09-29T21:19:14.086" v="0" actId="790"/>
        <pc:sldMkLst>
          <pc:docMk/>
          <pc:sldMk cId="3516744415" sldId="1257"/>
        </pc:sldMkLst>
        <pc:spChg chg="mod">
          <ac:chgData name="Angela M Bayer" userId="ea9cb633-de4c-4415-bbb6-ec9c0b2008bf" providerId="ADAL" clId="{AB37C95A-EB76-0D43-96E9-52AB2A741430}" dt="2023-09-29T21:19:14.086" v="0" actId="790"/>
          <ac:spMkLst>
            <pc:docMk/>
            <pc:sldMk cId="3516744415" sldId="1257"/>
            <ac:spMk id="2" creationId="{CE760275-9A15-1F41-9C5B-F61A42982DC4}"/>
          </ac:spMkLst>
        </pc:spChg>
      </pc:sldChg>
      <pc:sldChg chg="modSp">
        <pc:chgData name="Angela M Bayer" userId="ea9cb633-de4c-4415-bbb6-ec9c0b2008bf" providerId="ADAL" clId="{AB37C95A-EB76-0D43-96E9-52AB2A741430}" dt="2023-09-29T21:19:14.086" v="0" actId="790"/>
        <pc:sldMkLst>
          <pc:docMk/>
          <pc:sldMk cId="3566360322" sldId="1287"/>
        </pc:sldMkLst>
        <pc:spChg chg="mod">
          <ac:chgData name="Angela M Bayer" userId="ea9cb633-de4c-4415-bbb6-ec9c0b2008bf" providerId="ADAL" clId="{AB37C95A-EB76-0D43-96E9-52AB2A741430}" dt="2023-09-29T21:19:14.086" v="0" actId="790"/>
          <ac:spMkLst>
            <pc:docMk/>
            <pc:sldMk cId="3566360322" sldId="1287"/>
            <ac:spMk id="3" creationId="{40F4835A-844F-074E-B59F-E4AB4035D0CE}"/>
          </ac:spMkLst>
        </pc:spChg>
        <pc:spChg chg="mod">
          <ac:chgData name="Angela M Bayer" userId="ea9cb633-de4c-4415-bbb6-ec9c0b2008bf" providerId="ADAL" clId="{AB37C95A-EB76-0D43-96E9-52AB2A741430}" dt="2023-09-29T21:19:14.086" v="0" actId="790"/>
          <ac:spMkLst>
            <pc:docMk/>
            <pc:sldMk cId="3566360322" sldId="1287"/>
            <ac:spMk id="5" creationId="{AD3B06AE-94D3-E948-9ACD-B253C3B3F1D6}"/>
          </ac:spMkLst>
        </pc:spChg>
      </pc:sldChg>
      <pc:sldChg chg="modSp">
        <pc:chgData name="Angela M Bayer" userId="ea9cb633-de4c-4415-bbb6-ec9c0b2008bf" providerId="ADAL" clId="{AB37C95A-EB76-0D43-96E9-52AB2A741430}" dt="2023-09-29T21:19:14.086" v="0" actId="790"/>
        <pc:sldMkLst>
          <pc:docMk/>
          <pc:sldMk cId="4240219586" sldId="1288"/>
        </pc:sldMkLst>
        <pc:spChg chg="mod">
          <ac:chgData name="Angela M Bayer" userId="ea9cb633-de4c-4415-bbb6-ec9c0b2008bf" providerId="ADAL" clId="{AB37C95A-EB76-0D43-96E9-52AB2A741430}" dt="2023-09-29T21:19:14.086" v="0" actId="790"/>
          <ac:spMkLst>
            <pc:docMk/>
            <pc:sldMk cId="4240219586" sldId="1288"/>
            <ac:spMk id="2" creationId="{A6C3D287-23AD-E948-84E7-CA8B7F87E353}"/>
          </ac:spMkLst>
        </pc:spChg>
        <pc:spChg chg="mod">
          <ac:chgData name="Angela M Bayer" userId="ea9cb633-de4c-4415-bbb6-ec9c0b2008bf" providerId="ADAL" clId="{AB37C95A-EB76-0D43-96E9-52AB2A741430}" dt="2023-09-29T21:19:14.086" v="0" actId="790"/>
          <ac:spMkLst>
            <pc:docMk/>
            <pc:sldMk cId="4240219586" sldId="1288"/>
            <ac:spMk id="7" creationId="{5BD006E8-F9D5-8647-BBB6-417ABDE3F3B4}"/>
          </ac:spMkLst>
        </pc:spChg>
      </pc:sldChg>
      <pc:sldChg chg="modSp">
        <pc:chgData name="Angela M Bayer" userId="ea9cb633-de4c-4415-bbb6-ec9c0b2008bf" providerId="ADAL" clId="{AB37C95A-EB76-0D43-96E9-52AB2A741430}" dt="2023-09-29T21:19:14.086" v="0" actId="790"/>
        <pc:sldMkLst>
          <pc:docMk/>
          <pc:sldMk cId="3795757862" sldId="1289"/>
        </pc:sldMkLst>
        <pc:spChg chg="mod">
          <ac:chgData name="Angela M Bayer" userId="ea9cb633-de4c-4415-bbb6-ec9c0b2008bf" providerId="ADAL" clId="{AB37C95A-EB76-0D43-96E9-52AB2A741430}" dt="2023-09-29T21:19:14.086" v="0" actId="790"/>
          <ac:spMkLst>
            <pc:docMk/>
            <pc:sldMk cId="3795757862" sldId="1289"/>
            <ac:spMk id="3" creationId="{40F4835A-844F-074E-B59F-E4AB4035D0CE}"/>
          </ac:spMkLst>
        </pc:spChg>
        <pc:spChg chg="mod">
          <ac:chgData name="Angela M Bayer" userId="ea9cb633-de4c-4415-bbb6-ec9c0b2008bf" providerId="ADAL" clId="{AB37C95A-EB76-0D43-96E9-52AB2A741430}" dt="2023-09-29T21:19:14.086" v="0" actId="790"/>
          <ac:spMkLst>
            <pc:docMk/>
            <pc:sldMk cId="3795757862" sldId="1289"/>
            <ac:spMk id="5" creationId="{AD3B06AE-94D3-E948-9ACD-B253C3B3F1D6}"/>
          </ac:spMkLst>
        </pc:spChg>
      </pc:sldChg>
      <pc:sldChg chg="modSp">
        <pc:chgData name="Angela M Bayer" userId="ea9cb633-de4c-4415-bbb6-ec9c0b2008bf" providerId="ADAL" clId="{AB37C95A-EB76-0D43-96E9-52AB2A741430}" dt="2023-09-29T21:19:14.086" v="0" actId="790"/>
        <pc:sldMkLst>
          <pc:docMk/>
          <pc:sldMk cId="326133185" sldId="1293"/>
        </pc:sldMkLst>
        <pc:spChg chg="mod">
          <ac:chgData name="Angela M Bayer" userId="ea9cb633-de4c-4415-bbb6-ec9c0b2008bf" providerId="ADAL" clId="{AB37C95A-EB76-0D43-96E9-52AB2A741430}" dt="2023-09-29T21:19:14.086" v="0" actId="790"/>
          <ac:spMkLst>
            <pc:docMk/>
            <pc:sldMk cId="326133185" sldId="1293"/>
            <ac:spMk id="2" creationId="{549931DA-5685-1D49-BD9D-A02DB39FE32C}"/>
          </ac:spMkLst>
        </pc:spChg>
      </pc:sldChg>
      <pc:sldChg chg="modSp">
        <pc:chgData name="Angela M Bayer" userId="ea9cb633-de4c-4415-bbb6-ec9c0b2008bf" providerId="ADAL" clId="{AB37C95A-EB76-0D43-96E9-52AB2A741430}" dt="2023-09-29T21:19:14.086" v="0" actId="790"/>
        <pc:sldMkLst>
          <pc:docMk/>
          <pc:sldMk cId="78196869" sldId="1300"/>
        </pc:sldMkLst>
        <pc:spChg chg="mod">
          <ac:chgData name="Angela M Bayer" userId="ea9cb633-de4c-4415-bbb6-ec9c0b2008bf" providerId="ADAL" clId="{AB37C95A-EB76-0D43-96E9-52AB2A741430}" dt="2023-09-29T21:19:14.086" v="0" actId="790"/>
          <ac:spMkLst>
            <pc:docMk/>
            <pc:sldMk cId="78196869" sldId="1300"/>
            <ac:spMk id="2" creationId="{C0803761-277A-B449-BA0A-7B5D40EAB41E}"/>
          </ac:spMkLst>
        </pc:spChg>
        <pc:spChg chg="mod">
          <ac:chgData name="Angela M Bayer" userId="ea9cb633-de4c-4415-bbb6-ec9c0b2008bf" providerId="ADAL" clId="{AB37C95A-EB76-0D43-96E9-52AB2A741430}" dt="2023-09-29T21:19:14.086" v="0" actId="790"/>
          <ac:spMkLst>
            <pc:docMk/>
            <pc:sldMk cId="78196869" sldId="1300"/>
            <ac:spMk id="7" creationId="{8E13BBE5-078A-3541-96C3-1897DED58A30}"/>
          </ac:spMkLst>
        </pc:spChg>
      </pc:sldChg>
      <pc:sldChg chg="modSp">
        <pc:chgData name="Angela M Bayer" userId="ea9cb633-de4c-4415-bbb6-ec9c0b2008bf" providerId="ADAL" clId="{AB37C95A-EB76-0D43-96E9-52AB2A741430}" dt="2023-09-29T21:19:14.086" v="0" actId="790"/>
        <pc:sldMkLst>
          <pc:docMk/>
          <pc:sldMk cId="3088670529" sldId="1331"/>
        </pc:sldMkLst>
        <pc:spChg chg="mod">
          <ac:chgData name="Angela M Bayer" userId="ea9cb633-de4c-4415-bbb6-ec9c0b2008bf" providerId="ADAL" clId="{AB37C95A-EB76-0D43-96E9-52AB2A741430}" dt="2023-09-29T21:19:14.086" v="0" actId="790"/>
          <ac:spMkLst>
            <pc:docMk/>
            <pc:sldMk cId="3088670529" sldId="1331"/>
            <ac:spMk id="2" creationId="{E5EFB38C-411D-9044-8211-435C7A99F22D}"/>
          </ac:spMkLst>
        </pc:spChg>
        <pc:spChg chg="mod">
          <ac:chgData name="Angela M Bayer" userId="ea9cb633-de4c-4415-bbb6-ec9c0b2008bf" providerId="ADAL" clId="{AB37C95A-EB76-0D43-96E9-52AB2A741430}" dt="2023-09-29T21:19:14.086" v="0" actId="790"/>
          <ac:spMkLst>
            <pc:docMk/>
            <pc:sldMk cId="3088670529" sldId="1331"/>
            <ac:spMk id="3" creationId="{EFA47D91-2825-104C-B7F5-84BD61628DE1}"/>
          </ac:spMkLst>
        </pc:spChg>
      </pc:sldChg>
      <pc:sldChg chg="modSp">
        <pc:chgData name="Angela M Bayer" userId="ea9cb633-de4c-4415-bbb6-ec9c0b2008bf" providerId="ADAL" clId="{AB37C95A-EB76-0D43-96E9-52AB2A741430}" dt="2023-09-29T21:19:14.086" v="0" actId="790"/>
        <pc:sldMkLst>
          <pc:docMk/>
          <pc:sldMk cId="1032663683" sldId="1362"/>
        </pc:sldMkLst>
        <pc:spChg chg="mod">
          <ac:chgData name="Angela M Bayer" userId="ea9cb633-de4c-4415-bbb6-ec9c0b2008bf" providerId="ADAL" clId="{AB37C95A-EB76-0D43-96E9-52AB2A741430}" dt="2023-09-29T21:19:14.086" v="0" actId="790"/>
          <ac:spMkLst>
            <pc:docMk/>
            <pc:sldMk cId="1032663683" sldId="1362"/>
            <ac:spMk id="2" creationId="{E3B34292-E19B-354C-9E2D-2B4F44FCB64C}"/>
          </ac:spMkLst>
        </pc:spChg>
      </pc:sldChg>
      <pc:sldChg chg="modSp">
        <pc:chgData name="Angela M Bayer" userId="ea9cb633-de4c-4415-bbb6-ec9c0b2008bf" providerId="ADAL" clId="{AB37C95A-EB76-0D43-96E9-52AB2A741430}" dt="2023-09-29T21:19:14.086" v="0" actId="790"/>
        <pc:sldMkLst>
          <pc:docMk/>
          <pc:sldMk cId="578877987" sldId="1363"/>
        </pc:sldMkLst>
        <pc:spChg chg="mod">
          <ac:chgData name="Angela M Bayer" userId="ea9cb633-de4c-4415-bbb6-ec9c0b2008bf" providerId="ADAL" clId="{AB37C95A-EB76-0D43-96E9-52AB2A741430}" dt="2023-09-29T21:19:14.086" v="0" actId="790"/>
          <ac:spMkLst>
            <pc:docMk/>
            <pc:sldMk cId="578877987" sldId="1363"/>
            <ac:spMk id="2" creationId="{CE760275-9A15-1F41-9C5B-F61A42982DC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66583696846359E-2"/>
          <c:y val="3.7585028649306955E-2"/>
          <c:w val="0.8989722843153195"/>
          <c:h val="0.58821016505819723"/>
        </c:manualLayout>
      </c:layout>
      <c:barChart>
        <c:barDir val="col"/>
        <c:grouping val="stacked"/>
        <c:varyColors val="0"/>
        <c:ser>
          <c:idx val="0"/>
          <c:order val="0"/>
          <c:tx>
            <c:strRef>
              <c:f>Sheet1!$B$1</c:f>
              <c:strCache>
                <c:ptCount val="1"/>
                <c:pt idx="0">
                  <c:v>Homicide</c:v>
                </c:pt>
              </c:strCache>
            </c:strRef>
          </c:tx>
          <c:spPr>
            <a:solidFill>
              <a:srgbClr val="4833FF"/>
            </a:solidFill>
            <a:ln>
              <a:noFill/>
            </a:ln>
            <a:effectLst/>
          </c:spPr>
          <c:invertIfNegative val="0"/>
          <c:cat>
            <c:strRef>
              <c:f>Sheet1!$A$2:$A$24</c:f>
              <c:strCache>
                <c:ptCount val="23"/>
                <c:pt idx="0">
                  <c:v>United States</c:v>
                </c:pt>
                <c:pt idx="1">
                  <c:v>Finland</c:v>
                </c:pt>
                <c:pt idx="2">
                  <c:v>Austria</c:v>
                </c:pt>
                <c:pt idx="3">
                  <c:v>France</c:v>
                </c:pt>
                <c:pt idx="4">
                  <c:v>Canada</c:v>
                </c:pt>
                <c:pt idx="5">
                  <c:v>Belgium</c:v>
                </c:pt>
                <c:pt idx="6">
                  <c:v>Czech Republic</c:v>
                </c:pt>
                <c:pt idx="7">
                  <c:v>Norway</c:v>
                </c:pt>
                <c:pt idx="8">
                  <c:v>Portugal</c:v>
                </c:pt>
                <c:pt idx="9">
                  <c:v>Slovakia</c:v>
                </c:pt>
                <c:pt idx="10">
                  <c:v>Denmark</c:v>
                </c:pt>
                <c:pt idx="11">
                  <c:v>Sweden</c:v>
                </c:pt>
                <c:pt idx="12">
                  <c:v>Italy</c:v>
                </c:pt>
                <c:pt idx="13">
                  <c:v>New Zealand</c:v>
                </c:pt>
                <c:pt idx="14">
                  <c:v>Germany</c:v>
                </c:pt>
                <c:pt idx="15">
                  <c:v>Australia</c:v>
                </c:pt>
                <c:pt idx="16">
                  <c:v>Ireland</c:v>
                </c:pt>
                <c:pt idx="17">
                  <c:v>Hungary</c:v>
                </c:pt>
                <c:pt idx="18">
                  <c:v>Spain</c:v>
                </c:pt>
                <c:pt idx="19">
                  <c:v>Netherlands</c:v>
                </c:pt>
                <c:pt idx="20">
                  <c:v>United Kingdom</c:v>
                </c:pt>
                <c:pt idx="21">
                  <c:v>Japan</c:v>
                </c:pt>
                <c:pt idx="22">
                  <c:v>Republic of Korea</c:v>
                </c:pt>
              </c:strCache>
            </c:strRef>
          </c:cat>
          <c:val>
            <c:numRef>
              <c:f>Sheet1!$B$2:$B$24</c:f>
              <c:numCache>
                <c:formatCode>General</c:formatCode>
                <c:ptCount val="23"/>
                <c:pt idx="0">
                  <c:v>3.6</c:v>
                </c:pt>
                <c:pt idx="1">
                  <c:v>0.3</c:v>
                </c:pt>
                <c:pt idx="2">
                  <c:v>0.2</c:v>
                </c:pt>
                <c:pt idx="3">
                  <c:v>0.2</c:v>
                </c:pt>
                <c:pt idx="4">
                  <c:v>0.5</c:v>
                </c:pt>
                <c:pt idx="5">
                  <c:v>0.3</c:v>
                </c:pt>
                <c:pt idx="6">
                  <c:v>0.1</c:v>
                </c:pt>
                <c:pt idx="7">
                  <c:v>0</c:v>
                </c:pt>
                <c:pt idx="8">
                  <c:v>0.5</c:v>
                </c:pt>
                <c:pt idx="9">
                  <c:v>0.2</c:v>
                </c:pt>
                <c:pt idx="10">
                  <c:v>0.2</c:v>
                </c:pt>
                <c:pt idx="11">
                  <c:v>0.2</c:v>
                </c:pt>
                <c:pt idx="12">
                  <c:v>0.3</c:v>
                </c:pt>
                <c:pt idx="13">
                  <c:v>0.2</c:v>
                </c:pt>
                <c:pt idx="14">
                  <c:v>0.1</c:v>
                </c:pt>
                <c:pt idx="15">
                  <c:v>0.2</c:v>
                </c:pt>
                <c:pt idx="16">
                  <c:v>0.4</c:v>
                </c:pt>
                <c:pt idx="17">
                  <c:v>0.1</c:v>
                </c:pt>
                <c:pt idx="18">
                  <c:v>0.1</c:v>
                </c:pt>
                <c:pt idx="19">
                  <c:v>0.2</c:v>
                </c:pt>
                <c:pt idx="20">
                  <c:v>0</c:v>
                </c:pt>
                <c:pt idx="21">
                  <c:v>0</c:v>
                </c:pt>
                <c:pt idx="22">
                  <c:v>0</c:v>
                </c:pt>
              </c:numCache>
            </c:numRef>
          </c:val>
          <c:extLst>
            <c:ext xmlns:c16="http://schemas.microsoft.com/office/drawing/2014/chart" uri="{C3380CC4-5D6E-409C-BE32-E72D297353CC}">
              <c16:uniqueId val="{00000000-5E1C-3C4F-B3C8-13D04F9E14B8}"/>
            </c:ext>
          </c:extLst>
        </c:ser>
        <c:ser>
          <c:idx val="1"/>
          <c:order val="1"/>
          <c:tx>
            <c:strRef>
              <c:f>Sheet1!$C$1</c:f>
              <c:strCache>
                <c:ptCount val="1"/>
                <c:pt idx="0">
                  <c:v>Suicide</c:v>
                </c:pt>
              </c:strCache>
            </c:strRef>
          </c:tx>
          <c:spPr>
            <a:solidFill>
              <a:srgbClr val="F85B75"/>
            </a:solidFill>
            <a:ln>
              <a:noFill/>
            </a:ln>
            <a:effectLst/>
          </c:spPr>
          <c:invertIfNegative val="0"/>
          <c:cat>
            <c:strRef>
              <c:f>Sheet1!$A$2:$A$24</c:f>
              <c:strCache>
                <c:ptCount val="23"/>
                <c:pt idx="0">
                  <c:v>United States</c:v>
                </c:pt>
                <c:pt idx="1">
                  <c:v>Finland</c:v>
                </c:pt>
                <c:pt idx="2">
                  <c:v>Austria</c:v>
                </c:pt>
                <c:pt idx="3">
                  <c:v>France</c:v>
                </c:pt>
                <c:pt idx="4">
                  <c:v>Canada</c:v>
                </c:pt>
                <c:pt idx="5">
                  <c:v>Belgium</c:v>
                </c:pt>
                <c:pt idx="6">
                  <c:v>Czech Republic</c:v>
                </c:pt>
                <c:pt idx="7">
                  <c:v>Norway</c:v>
                </c:pt>
                <c:pt idx="8">
                  <c:v>Portugal</c:v>
                </c:pt>
                <c:pt idx="9">
                  <c:v>Slovakia</c:v>
                </c:pt>
                <c:pt idx="10">
                  <c:v>Denmark</c:v>
                </c:pt>
                <c:pt idx="11">
                  <c:v>Sweden</c:v>
                </c:pt>
                <c:pt idx="12">
                  <c:v>Italy</c:v>
                </c:pt>
                <c:pt idx="13">
                  <c:v>New Zealand</c:v>
                </c:pt>
                <c:pt idx="14">
                  <c:v>Germany</c:v>
                </c:pt>
                <c:pt idx="15">
                  <c:v>Australia</c:v>
                </c:pt>
                <c:pt idx="16">
                  <c:v>Ireland</c:v>
                </c:pt>
                <c:pt idx="17">
                  <c:v>Hungary</c:v>
                </c:pt>
                <c:pt idx="18">
                  <c:v>Spain</c:v>
                </c:pt>
                <c:pt idx="19">
                  <c:v>Netherlands</c:v>
                </c:pt>
                <c:pt idx="20">
                  <c:v>United Kingdom</c:v>
                </c:pt>
                <c:pt idx="21">
                  <c:v>Japan</c:v>
                </c:pt>
                <c:pt idx="22">
                  <c:v>Republic of Korea</c:v>
                </c:pt>
              </c:strCache>
            </c:strRef>
          </c:cat>
          <c:val>
            <c:numRef>
              <c:f>Sheet1!$C$2:$C$24</c:f>
              <c:numCache>
                <c:formatCode>General</c:formatCode>
                <c:ptCount val="23"/>
                <c:pt idx="0">
                  <c:v>6.3</c:v>
                </c:pt>
                <c:pt idx="1">
                  <c:v>3.3</c:v>
                </c:pt>
                <c:pt idx="2">
                  <c:v>2.7</c:v>
                </c:pt>
                <c:pt idx="3">
                  <c:v>2.2000000000000002</c:v>
                </c:pt>
                <c:pt idx="4">
                  <c:v>1.7</c:v>
                </c:pt>
                <c:pt idx="5">
                  <c:v>1.3</c:v>
                </c:pt>
                <c:pt idx="6">
                  <c:v>1.4</c:v>
                </c:pt>
                <c:pt idx="7">
                  <c:v>1.7</c:v>
                </c:pt>
                <c:pt idx="8">
                  <c:v>1.1000000000000001</c:v>
                </c:pt>
                <c:pt idx="9">
                  <c:v>0.9</c:v>
                </c:pt>
                <c:pt idx="10">
                  <c:v>1.3</c:v>
                </c:pt>
                <c:pt idx="11">
                  <c:v>1.2</c:v>
                </c:pt>
                <c:pt idx="12">
                  <c:v>0.9</c:v>
                </c:pt>
                <c:pt idx="13">
                  <c:v>1</c:v>
                </c:pt>
                <c:pt idx="14">
                  <c:v>0.9</c:v>
                </c:pt>
                <c:pt idx="15">
                  <c:v>0.8</c:v>
                </c:pt>
                <c:pt idx="16">
                  <c:v>0.5</c:v>
                </c:pt>
                <c:pt idx="17">
                  <c:v>0.8</c:v>
                </c:pt>
                <c:pt idx="18">
                  <c:v>0.4</c:v>
                </c:pt>
                <c:pt idx="19">
                  <c:v>0.2</c:v>
                </c:pt>
                <c:pt idx="20">
                  <c:v>0.2</c:v>
                </c:pt>
                <c:pt idx="21">
                  <c:v>0</c:v>
                </c:pt>
                <c:pt idx="22">
                  <c:v>0</c:v>
                </c:pt>
              </c:numCache>
            </c:numRef>
          </c:val>
          <c:extLst>
            <c:ext xmlns:c16="http://schemas.microsoft.com/office/drawing/2014/chart" uri="{C3380CC4-5D6E-409C-BE32-E72D297353CC}">
              <c16:uniqueId val="{00000001-5E1C-3C4F-B3C8-13D04F9E14B8}"/>
            </c:ext>
          </c:extLst>
        </c:ser>
        <c:dLbls>
          <c:showLegendKey val="0"/>
          <c:showVal val="0"/>
          <c:showCatName val="0"/>
          <c:showSerName val="0"/>
          <c:showPercent val="0"/>
          <c:showBubbleSize val="0"/>
        </c:dLbls>
        <c:gapWidth val="150"/>
        <c:overlap val="100"/>
        <c:axId val="1054813056"/>
        <c:axId val="1054690704"/>
      </c:barChart>
      <c:catAx>
        <c:axId val="105481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Untitled Sans" panose="020B0503030202060203" pitchFamily="34" charset="77"/>
                <a:ea typeface="+mn-ea"/>
                <a:cs typeface="+mn-cs"/>
              </a:defRPr>
            </a:pPr>
            <a:endParaRPr lang="en-US"/>
          </a:p>
        </c:txPr>
        <c:crossAx val="1054690704"/>
        <c:crosses val="autoZero"/>
        <c:auto val="1"/>
        <c:lblAlgn val="ctr"/>
        <c:lblOffset val="100"/>
        <c:noMultiLvlLbl val="0"/>
      </c:catAx>
      <c:valAx>
        <c:axId val="1054690704"/>
        <c:scaling>
          <c:orientation val="minMax"/>
          <c:max val="10"/>
        </c:scaling>
        <c:delete val="0"/>
        <c:axPos val="l"/>
        <c:majorGridlines>
          <c:spPr>
            <a:ln w="9525" cap="flat" cmpd="sng" algn="ctr">
              <a:solidFill>
                <a:schemeClr val="bg1">
                  <a:alpha val="20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r>
                  <a:rPr lang="en-US" sz="1600" dirty="0"/>
                  <a:t>Deaths per</a:t>
                </a:r>
                <a:r>
                  <a:rPr lang="en-US" sz="1600" baseline="0" dirty="0"/>
                  <a:t> 100,000 people</a:t>
                </a:r>
                <a:endParaRPr lang="en-US" sz="1600" dirty="0"/>
              </a:p>
            </c:rich>
          </c:tx>
          <c:layout>
            <c:manualLayout>
              <c:xMode val="edge"/>
              <c:yMode val="edge"/>
              <c:x val="4.5070210604754388E-3"/>
              <c:y val="2.683108626037792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Untitled Sans" panose="020B0503030202060203" pitchFamily="34" charset="77"/>
                <a:ea typeface="+mn-ea"/>
                <a:cs typeface="+mn-cs"/>
              </a:defRPr>
            </a:pPr>
            <a:endParaRPr lang="en-US"/>
          </a:p>
        </c:txPr>
        <c:crossAx val="1054813056"/>
        <c:crosses val="autoZero"/>
        <c:crossBetween val="between"/>
        <c:majorUnit val="2"/>
      </c:valAx>
      <c:spPr>
        <a:noFill/>
        <a:ln>
          <a:noFill/>
        </a:ln>
        <a:effectLst/>
      </c:spPr>
    </c:plotArea>
    <c:legend>
      <c:legendPos val="r"/>
      <c:layout>
        <c:manualLayout>
          <c:xMode val="edge"/>
          <c:yMode val="edge"/>
          <c:x val="0.8511398371599096"/>
          <c:y val="0.14839890098095851"/>
          <c:w val="0.11618426015164351"/>
          <c:h val="0.1278660685386006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Untitled Sans" panose="020B050303020206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latin typeface="Untitled Sans" panose="020B0503030202060203" pitchFamily="34" charset="77"/>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00477606463838"/>
          <c:y val="2.956177475008992E-2"/>
          <c:w val="0.87520367251209019"/>
          <c:h val="0.72565669394842369"/>
        </c:manualLayout>
      </c:layout>
      <c:lineChart>
        <c:grouping val="standard"/>
        <c:varyColors val="0"/>
        <c:ser>
          <c:idx val="0"/>
          <c:order val="0"/>
          <c:tx>
            <c:strRef>
              <c:f>Sheet1!$B$1</c:f>
              <c:strCache>
                <c:ptCount val="1"/>
                <c:pt idx="0">
                  <c:v>Suicide</c:v>
                </c:pt>
              </c:strCache>
            </c:strRef>
          </c:tx>
          <c:spPr>
            <a:ln w="63500" cap="flat">
              <a:solidFill>
                <a:srgbClr val="4933FE"/>
              </a:solidFill>
              <a:prstDash val="solid"/>
              <a:round/>
            </a:ln>
            <a:effectLst/>
          </c:spPr>
          <c:marker>
            <c:symbol val="none"/>
          </c:marker>
          <c:cat>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cat>
          <c:val>
            <c:numRef>
              <c:f>Sheet1!$B$2:$B$23</c:f>
              <c:numCache>
                <c:formatCode>General</c:formatCode>
                <c:ptCount val="22"/>
                <c:pt idx="0">
                  <c:v>0</c:v>
                </c:pt>
                <c:pt idx="1">
                  <c:v>0</c:v>
                </c:pt>
                <c:pt idx="2">
                  <c:v>0</c:v>
                </c:pt>
                <c:pt idx="3">
                  <c:v>0</c:v>
                </c:pt>
                <c:pt idx="4">
                  <c:v>0</c:v>
                </c:pt>
                <c:pt idx="5">
                  <c:v>0</c:v>
                </c:pt>
                <c:pt idx="6">
                  <c:v>0</c:v>
                </c:pt>
                <c:pt idx="7">
                  <c:v>0</c:v>
                </c:pt>
                <c:pt idx="8">
                  <c:v>0</c:v>
                </c:pt>
                <c:pt idx="9">
                  <c:v>0</c:v>
                </c:pt>
                <c:pt idx="10">
                  <c:v>0.17</c:v>
                </c:pt>
                <c:pt idx="11">
                  <c:v>0.34</c:v>
                </c:pt>
                <c:pt idx="12">
                  <c:v>0.79</c:v>
                </c:pt>
                <c:pt idx="13">
                  <c:v>1.42</c:v>
                </c:pt>
                <c:pt idx="14">
                  <c:v>2.63</c:v>
                </c:pt>
                <c:pt idx="15">
                  <c:v>3.4</c:v>
                </c:pt>
                <c:pt idx="16">
                  <c:v>4.2300000000000004</c:v>
                </c:pt>
                <c:pt idx="17">
                  <c:v>4.2699999999999996</c:v>
                </c:pt>
                <c:pt idx="18">
                  <c:v>5.99</c:v>
                </c:pt>
                <c:pt idx="19">
                  <c:v>7.56</c:v>
                </c:pt>
                <c:pt idx="20">
                  <c:v>6.77</c:v>
                </c:pt>
                <c:pt idx="21">
                  <c:v>10.53</c:v>
                </c:pt>
              </c:numCache>
            </c:numRef>
          </c:val>
          <c:smooth val="0"/>
          <c:extLst>
            <c:ext xmlns:c16="http://schemas.microsoft.com/office/drawing/2014/chart" uri="{C3380CC4-5D6E-409C-BE32-E72D297353CC}">
              <c16:uniqueId val="{00000000-A768-6E40-9840-51FB31322401}"/>
            </c:ext>
          </c:extLst>
        </c:ser>
        <c:ser>
          <c:idx val="1"/>
          <c:order val="1"/>
          <c:tx>
            <c:strRef>
              <c:f>Sheet1!$C$1</c:f>
              <c:strCache>
                <c:ptCount val="1"/>
                <c:pt idx="0">
                  <c:v>Homicide</c:v>
                </c:pt>
              </c:strCache>
            </c:strRef>
          </c:tx>
          <c:spPr>
            <a:ln w="63500" cap="flat">
              <a:solidFill>
                <a:srgbClr val="FF5D71"/>
              </a:solidFill>
              <a:prstDash val="solid"/>
              <a:round/>
            </a:ln>
            <a:effectLst/>
          </c:spPr>
          <c:marker>
            <c:symbol val="none"/>
          </c:marker>
          <c:cat>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cat>
          <c:val>
            <c:numRef>
              <c:f>Sheet1!$C$2:$C$23</c:f>
              <c:numCache>
                <c:formatCode>General</c:formatCode>
                <c:ptCount val="22"/>
                <c:pt idx="0">
                  <c:v>0.27</c:v>
                </c:pt>
                <c:pt idx="1">
                  <c:v>0.37</c:v>
                </c:pt>
                <c:pt idx="2">
                  <c:v>0.47</c:v>
                </c:pt>
                <c:pt idx="3">
                  <c:v>0.59</c:v>
                </c:pt>
                <c:pt idx="4">
                  <c:v>0.5</c:v>
                </c:pt>
                <c:pt idx="5">
                  <c:v>0.35</c:v>
                </c:pt>
                <c:pt idx="6">
                  <c:v>0.52</c:v>
                </c:pt>
                <c:pt idx="7">
                  <c:v>0.55000000000000004</c:v>
                </c:pt>
                <c:pt idx="8">
                  <c:v>0.47</c:v>
                </c:pt>
                <c:pt idx="9">
                  <c:v>0.37</c:v>
                </c:pt>
                <c:pt idx="10">
                  <c:v>0.54</c:v>
                </c:pt>
                <c:pt idx="11">
                  <c:v>0.81</c:v>
                </c:pt>
                <c:pt idx="12">
                  <c:v>0.88</c:v>
                </c:pt>
                <c:pt idx="13">
                  <c:v>0.88</c:v>
                </c:pt>
                <c:pt idx="14">
                  <c:v>2.13</c:v>
                </c:pt>
                <c:pt idx="15">
                  <c:v>4.57</c:v>
                </c:pt>
                <c:pt idx="16">
                  <c:v>7.55</c:v>
                </c:pt>
                <c:pt idx="17">
                  <c:v>11.4</c:v>
                </c:pt>
                <c:pt idx="18">
                  <c:v>15.96</c:v>
                </c:pt>
                <c:pt idx="19">
                  <c:v>18.05</c:v>
                </c:pt>
                <c:pt idx="20">
                  <c:v>16.78</c:v>
                </c:pt>
                <c:pt idx="21">
                  <c:v>17.23</c:v>
                </c:pt>
              </c:numCache>
            </c:numRef>
          </c:val>
          <c:smooth val="0"/>
          <c:extLst>
            <c:ext xmlns:c16="http://schemas.microsoft.com/office/drawing/2014/chart" uri="{C3380CC4-5D6E-409C-BE32-E72D297353CC}">
              <c16:uniqueId val="{00000001-A768-6E40-9840-51FB31322401}"/>
            </c:ext>
          </c:extLst>
        </c:ser>
        <c:ser>
          <c:idx val="2"/>
          <c:order val="2"/>
          <c:tx>
            <c:strRef>
              <c:f>Sheet1!$D$1</c:f>
              <c:strCache>
                <c:ptCount val="1"/>
                <c:pt idx="0">
                  <c:v>Unintentional</c:v>
                </c:pt>
              </c:strCache>
            </c:strRef>
          </c:tx>
          <c:spPr>
            <a:ln w="63500" cap="flat">
              <a:solidFill>
                <a:srgbClr val="B3FCFF"/>
              </a:solidFill>
              <a:prstDash val="solid"/>
              <a:round/>
            </a:ln>
            <a:effectLst/>
          </c:spPr>
          <c:marker>
            <c:symbol val="none"/>
          </c:marker>
          <c:cat>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cat>
          <c:val>
            <c:numRef>
              <c:f>Sheet1!$D$2:$D$23</c:f>
              <c:numCache>
                <c:formatCode>General</c:formatCode>
                <c:ptCount val="22"/>
                <c:pt idx="0">
                  <c:v>0.03</c:v>
                </c:pt>
                <c:pt idx="1">
                  <c:v>0.08</c:v>
                </c:pt>
                <c:pt idx="2">
                  <c:v>0.34</c:v>
                </c:pt>
                <c:pt idx="3">
                  <c:v>0.33</c:v>
                </c:pt>
                <c:pt idx="4">
                  <c:v>0.27</c:v>
                </c:pt>
                <c:pt idx="5">
                  <c:v>0.25</c:v>
                </c:pt>
                <c:pt idx="6">
                  <c:v>0.05</c:v>
                </c:pt>
                <c:pt idx="7">
                  <c:v>0.05</c:v>
                </c:pt>
                <c:pt idx="8">
                  <c:v>0.12</c:v>
                </c:pt>
                <c:pt idx="9">
                  <c:v>7.0000000000000007E-2</c:v>
                </c:pt>
                <c:pt idx="10">
                  <c:v>7.0000000000000007E-2</c:v>
                </c:pt>
                <c:pt idx="11">
                  <c:v>7.0000000000000007E-2</c:v>
                </c:pt>
                <c:pt idx="12">
                  <c:v>0.12</c:v>
                </c:pt>
                <c:pt idx="13">
                  <c:v>0.17</c:v>
                </c:pt>
                <c:pt idx="14">
                  <c:v>0.28999999999999998</c:v>
                </c:pt>
                <c:pt idx="15">
                  <c:v>0.17</c:v>
                </c:pt>
                <c:pt idx="16">
                  <c:v>0.21</c:v>
                </c:pt>
                <c:pt idx="17">
                  <c:v>0.28999999999999998</c:v>
                </c:pt>
                <c:pt idx="18">
                  <c:v>0.36</c:v>
                </c:pt>
                <c:pt idx="19">
                  <c:v>0.3</c:v>
                </c:pt>
                <c:pt idx="20">
                  <c:v>0.3</c:v>
                </c:pt>
                <c:pt idx="21">
                  <c:v>0.4</c:v>
                </c:pt>
              </c:numCache>
            </c:numRef>
          </c:val>
          <c:smooth val="0"/>
          <c:extLst>
            <c:ext xmlns:c16="http://schemas.microsoft.com/office/drawing/2014/chart" uri="{C3380CC4-5D6E-409C-BE32-E72D297353CC}">
              <c16:uniqueId val="{00000002-A768-6E40-9840-51FB31322401}"/>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Age</a:t>
                </a:r>
              </a:p>
            </c:rich>
          </c:tx>
          <c:layout>
            <c:manualLayout>
              <c:xMode val="edge"/>
              <c:yMode val="edge"/>
              <c:x val="0.47724873192110867"/>
              <c:y val="0.8673361550979205"/>
            </c:manualLayout>
          </c:layout>
          <c:overlay val="0"/>
        </c:title>
        <c:numFmt formatCode="General" sourceLinked="0"/>
        <c:majorTickMark val="none"/>
        <c:minorTickMark val="none"/>
        <c:tickLblPos val="low"/>
        <c:spPr>
          <a:ln w="25400" cap="flat">
            <a:noFill/>
            <a:miter lim="400000"/>
          </a:ln>
        </c:spPr>
        <c:txPr>
          <a:bodyPr rot="0"/>
          <a:lstStyle/>
          <a:p>
            <a:pPr>
              <a:defRPr/>
            </a:pPr>
            <a:endParaRPr lang="en-US"/>
          </a:p>
        </c:txPr>
        <c:crossAx val="1558786192"/>
        <c:crosses val="autoZero"/>
        <c:auto val="1"/>
        <c:lblAlgn val="ctr"/>
        <c:lblOffset val="100"/>
        <c:tickLblSkip val="1"/>
        <c:noMultiLvlLbl val="1"/>
      </c:catAx>
      <c:valAx>
        <c:axId val="1558786192"/>
        <c:scaling>
          <c:orientation val="minMax"/>
          <c:max val="20"/>
          <c:min val="0"/>
        </c:scaling>
        <c:delete val="0"/>
        <c:axPos val="l"/>
        <c:majorGridlines>
          <c:spPr>
            <a:ln w="12700" cap="flat">
              <a:solidFill>
                <a:srgbClr val="FFFFFF">
                  <a:alpha val="20000"/>
                </a:srgbClr>
              </a:solidFill>
              <a:prstDash val="solid"/>
              <a:miter lim="400000"/>
            </a:ln>
          </c:spPr>
        </c:majorGridlines>
        <c:title>
          <c:tx>
            <c:rich>
              <a:bodyPr/>
              <a:lstStyle/>
              <a:p>
                <a:pPr>
                  <a:defRPr/>
                </a:pPr>
                <a:r>
                  <a:rPr lang="en-US" dirty="0"/>
                  <a:t>Deaths</a:t>
                </a:r>
                <a:r>
                  <a:rPr lang="en-US" baseline="0" dirty="0"/>
                  <a:t> per 100,000 people</a:t>
                </a:r>
                <a:endParaRPr lang="en-US" dirty="0"/>
              </a:p>
            </c:rich>
          </c:tx>
          <c:layout>
            <c:manualLayout>
              <c:xMode val="edge"/>
              <c:yMode val="edge"/>
              <c:x val="4.5284452644289378E-3"/>
              <c:y val="4.3272745036215317E-2"/>
            </c:manualLayout>
          </c:layout>
          <c:overlay val="0"/>
        </c:title>
        <c:numFmt formatCode="General"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2"/>
      </c:valAx>
      <c:spPr>
        <a:noFill/>
        <a:ln w="12700" cap="flat">
          <a:noFill/>
          <a:miter lim="400000"/>
        </a:ln>
        <a:effectLst/>
      </c:spPr>
    </c:plotArea>
    <c:legend>
      <c:legendPos val="t"/>
      <c:layout>
        <c:manualLayout>
          <c:xMode val="edge"/>
          <c:yMode val="edge"/>
          <c:x val="0.61245952873259213"/>
          <c:y val="8.2656410020126539E-2"/>
          <c:w val="0.1632933626179946"/>
          <c:h val="0.24979695442103214"/>
        </c:manualLayout>
      </c:layout>
      <c:overlay val="1"/>
      <c:spPr>
        <a:solidFill>
          <a:schemeClr val="tx1">
            <a:alpha val="42000"/>
          </a:schemeClr>
        </a:solidFill>
        <a:ln w="12700" cap="flat">
          <a:noFill/>
          <a:miter lim="400000"/>
        </a:ln>
        <a:effectLst/>
      </c:spPr>
      <c:txPr>
        <a:bodyPr rot="0"/>
        <a:lstStyle/>
        <a:p>
          <a:pPr>
            <a:defRPr/>
          </a:pPr>
          <a:endParaRPr lang="en-US"/>
        </a:p>
      </c:txPr>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3674575451731786"/>
          <c:y val="0.29558770716761196"/>
          <c:w val="0.45098532963896415"/>
          <c:h val="0.68231172138870888"/>
        </c:manualLayout>
      </c:layout>
      <c:pieChart>
        <c:varyColors val="0"/>
        <c:ser>
          <c:idx val="0"/>
          <c:order val="0"/>
          <c:tx>
            <c:strRef>
              <c:f>Sheet1!$A$2</c:f>
              <c:strCache>
                <c:ptCount val="1"/>
              </c:strCache>
            </c:strRef>
          </c:tx>
          <c:spPr>
            <a:solidFill>
              <a:srgbClr val="FF5D71"/>
            </a:solidFill>
            <a:ln w="19050" cap="flat">
              <a:noFill/>
              <a:prstDash val="solid"/>
              <a:round/>
            </a:ln>
            <a:effectLst/>
          </c:spPr>
          <c:dPt>
            <c:idx val="0"/>
            <c:bubble3D val="0"/>
            <c:extLst>
              <c:ext xmlns:c16="http://schemas.microsoft.com/office/drawing/2014/chart" uri="{C3380CC4-5D6E-409C-BE32-E72D297353CC}">
                <c16:uniqueId val="{00000000-241F-E449-992F-053155CB0379}"/>
              </c:ext>
            </c:extLst>
          </c:dPt>
          <c:dPt>
            <c:idx val="1"/>
            <c:bubble3D val="0"/>
            <c:spPr>
              <a:solidFill>
                <a:srgbClr val="B3FCFF"/>
              </a:solidFill>
              <a:ln w="19050" cap="flat">
                <a:noFill/>
                <a:prstDash val="solid"/>
                <a:round/>
              </a:ln>
              <a:effectLst/>
            </c:spPr>
            <c:extLst>
              <c:ext xmlns:c16="http://schemas.microsoft.com/office/drawing/2014/chart" uri="{C3380CC4-5D6E-409C-BE32-E72D297353CC}">
                <c16:uniqueId val="{00000002-241F-E449-992F-053155CB0379}"/>
              </c:ext>
            </c:extLst>
          </c:dPt>
          <c:dPt>
            <c:idx val="2"/>
            <c:bubble3D val="0"/>
            <c:spPr>
              <a:solidFill>
                <a:srgbClr val="B3B9C4"/>
              </a:solidFill>
              <a:ln w="19050" cap="flat">
                <a:noFill/>
                <a:prstDash val="solid"/>
                <a:round/>
              </a:ln>
              <a:effectLst/>
            </c:spPr>
            <c:extLst>
              <c:ext xmlns:c16="http://schemas.microsoft.com/office/drawing/2014/chart" uri="{C3380CC4-5D6E-409C-BE32-E72D297353CC}">
                <c16:uniqueId val="{00000004-241F-E449-992F-053155CB0379}"/>
              </c:ext>
            </c:extLst>
          </c:dPt>
          <c:dPt>
            <c:idx val="3"/>
            <c:bubble3D val="0"/>
            <c:spPr>
              <a:solidFill>
                <a:schemeClr val="bg2">
                  <a:lumMod val="25000"/>
                </a:schemeClr>
              </a:solidFill>
              <a:ln w="19050" cap="flat">
                <a:noFill/>
                <a:prstDash val="solid"/>
                <a:round/>
              </a:ln>
              <a:effectLst/>
            </c:spPr>
            <c:extLst>
              <c:ext xmlns:c16="http://schemas.microsoft.com/office/drawing/2014/chart" uri="{C3380CC4-5D6E-409C-BE32-E72D297353CC}">
                <c16:uniqueId val="{00000006-241F-E449-992F-053155CB0379}"/>
              </c:ext>
            </c:extLst>
          </c:dPt>
          <c:dPt>
            <c:idx val="4"/>
            <c:bubble3D val="0"/>
            <c:spPr>
              <a:solidFill>
                <a:srgbClr val="4933FE"/>
              </a:solidFill>
              <a:ln w="19050" cap="flat">
                <a:noFill/>
                <a:prstDash val="solid"/>
                <a:round/>
              </a:ln>
              <a:effectLst/>
            </c:spPr>
            <c:extLst>
              <c:ext xmlns:c16="http://schemas.microsoft.com/office/drawing/2014/chart" uri="{C3380CC4-5D6E-409C-BE32-E72D297353CC}">
                <c16:uniqueId val="{00000007-5825-A24E-9931-CB00779075FD}"/>
              </c:ext>
            </c:extLst>
          </c:dPt>
          <c:dLbls>
            <c:dLbl>
              <c:idx val="0"/>
              <c:numFmt formatCode="0%" sourceLinked="0"/>
              <c:spPr/>
              <c:txPr>
                <a:bodyPr/>
                <a:lstStyle/>
                <a:p>
                  <a:pPr>
                    <a:defRPr sz="2000"/>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0-241F-E449-992F-053155CB0379}"/>
                </c:ext>
              </c:extLst>
            </c:dLbl>
            <c:dLbl>
              <c:idx val="1"/>
              <c:layout>
                <c:manualLayout>
                  <c:x val="-5.7619952118178391E-3"/>
                  <c:y val="-1.8032645560171361E-2"/>
                </c:manualLayout>
              </c:layout>
              <c:numFmt formatCode="0%" sourceLinked="0"/>
              <c:spPr/>
              <c:txPr>
                <a:bodyPr/>
                <a:lstStyle/>
                <a:p>
                  <a:pPr>
                    <a:defRPr sz="2000">
                      <a:solidFill>
                        <a:schemeClr val="bg1"/>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437396362845565"/>
                      <c:h val="0.19824195930157079"/>
                    </c:manualLayout>
                  </c15:layout>
                </c:ext>
                <c:ext xmlns:c16="http://schemas.microsoft.com/office/drawing/2014/chart" uri="{C3380CC4-5D6E-409C-BE32-E72D297353CC}">
                  <c16:uniqueId val="{00000002-241F-E449-992F-053155CB0379}"/>
                </c:ext>
              </c:extLst>
            </c:dLbl>
            <c:dLbl>
              <c:idx val="2"/>
              <c:layout>
                <c:manualLayout>
                  <c:x val="-0.14488073717811811"/>
                  <c:y val="-8.2989048492294951E-2"/>
                </c:manualLayout>
              </c:layout>
              <c:numFmt formatCode="0%" sourceLinked="0"/>
              <c:spPr/>
              <c:txPr>
                <a:bodyPr/>
                <a:lstStyle/>
                <a:p>
                  <a:pPr>
                    <a:defRPr sz="2000"/>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606842867627926"/>
                      <c:h val="0.16217642855411749"/>
                    </c:manualLayout>
                  </c15:layout>
                </c:ext>
                <c:ext xmlns:c16="http://schemas.microsoft.com/office/drawing/2014/chart" uri="{C3380CC4-5D6E-409C-BE32-E72D297353CC}">
                  <c16:uniqueId val="{00000004-241F-E449-992F-053155CB0379}"/>
                </c:ext>
              </c:extLst>
            </c:dLbl>
            <c:dLbl>
              <c:idx val="3"/>
              <c:layout>
                <c:manualLayout>
                  <c:x val="5.3086736774248529E-2"/>
                  <c:y val="-6.866697046720900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475363967861311"/>
                      <c:h val="0.18145668565603659"/>
                    </c:manualLayout>
                  </c15:layout>
                </c:ext>
                <c:ext xmlns:c16="http://schemas.microsoft.com/office/drawing/2014/chart" uri="{C3380CC4-5D6E-409C-BE32-E72D297353CC}">
                  <c16:uniqueId val="{00000006-241F-E449-992F-053155CB0379}"/>
                </c:ext>
              </c:extLst>
            </c:dLbl>
            <c:dLbl>
              <c:idx val="4"/>
              <c:layout>
                <c:manualLayout>
                  <c:x val="5.5248068999530116E-2"/>
                  <c:y val="5.1736730513741162E-2"/>
                </c:manualLayout>
              </c:layout>
              <c:numFmt formatCode="0%" sourceLinked="0"/>
              <c:spPr/>
              <c:txPr>
                <a:bodyPr/>
                <a:lstStyle/>
                <a:p>
                  <a:pPr>
                    <a:defRPr sz="2000"/>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06079981670542"/>
                      <c:h val="0.14443714523452986"/>
                    </c:manualLayout>
                  </c15:layout>
                </c:ext>
                <c:ext xmlns:c16="http://schemas.microsoft.com/office/drawing/2014/chart" uri="{C3380CC4-5D6E-409C-BE32-E72D297353CC}">
                  <c16:uniqueId val="{00000007-5825-A24E-9931-CB00779075FD}"/>
                </c:ext>
              </c:extLst>
            </c:dLbl>
            <c:numFmt formatCode="0%" sourceLinked="0"/>
            <c:spPr>
              <a:noFill/>
              <a:ln>
                <a:noFill/>
              </a:ln>
              <a:effectLst/>
            </c:spPr>
            <c:txPr>
              <a:bodyPr wrap="square" lIns="38100" tIns="19050" rIns="38100" bIns="19050" anchor="ctr">
                <a:spAutoFit/>
              </a:bodyPr>
              <a:lstStyle/>
              <a:p>
                <a:pPr>
                  <a:defRPr sz="2000"/>
                </a:pPr>
                <a:endParaRPr lang="en-US"/>
              </a:p>
            </c:txPr>
            <c:dLblPos val="ctr"/>
            <c:showLegendKey val="0"/>
            <c:showVal val="0"/>
            <c:showCatName val="1"/>
            <c:showSerName val="0"/>
            <c:showPercent val="1"/>
            <c:showBubbleSize val="0"/>
            <c:showLeaderLines val="1"/>
            <c:leaderLines>
              <c:spPr>
                <a:ln w="9525" cap="flat">
                  <a:solidFill>
                    <a:srgbClr val="FFFFFF"/>
                  </a:solidFill>
                  <a:prstDash val="solid"/>
                  <a:round/>
                </a:ln>
                <a:effectLst/>
              </c:spPr>
            </c:leaderLines>
            <c:extLst>
              <c:ext xmlns:c15="http://schemas.microsoft.com/office/drawing/2012/chart" uri="{CE6537A1-D6FC-4f65-9D91-7224C49458BB}"/>
            </c:extLst>
          </c:dLbls>
          <c:cat>
            <c:strRef>
              <c:f>Sheet1!$B$1:$F$1</c:f>
              <c:strCache>
                <c:ptCount val="5"/>
                <c:pt idx="0">
                  <c:v>Assault</c:v>
                </c:pt>
                <c:pt idx="1">
                  <c:v>Unintentional</c:v>
                </c:pt>
                <c:pt idx="2">
                  <c:v>Undetermined</c:v>
                </c:pt>
                <c:pt idx="3">
                  <c:v>Legal Intervention</c:v>
                </c:pt>
                <c:pt idx="4">
                  <c:v>Self-harm</c:v>
                </c:pt>
              </c:strCache>
            </c:strRef>
          </c:cat>
          <c:val>
            <c:numRef>
              <c:f>Sheet1!$B$2:$F$2</c:f>
              <c:numCache>
                <c:formatCode>General</c:formatCode>
                <c:ptCount val="5"/>
                <c:pt idx="0">
                  <c:v>0.40500000000000003</c:v>
                </c:pt>
                <c:pt idx="1">
                  <c:v>0.51</c:v>
                </c:pt>
                <c:pt idx="2">
                  <c:v>3.7999999999999999E-2</c:v>
                </c:pt>
                <c:pt idx="3">
                  <c:v>1.7000000000000001E-2</c:v>
                </c:pt>
                <c:pt idx="4">
                  <c:v>2.9000000000000001E-2</c:v>
                </c:pt>
              </c:numCache>
            </c:numRef>
          </c:val>
          <c:extLst>
            <c:ext xmlns:c16="http://schemas.microsoft.com/office/drawing/2014/chart" uri="{C3380CC4-5D6E-409C-BE32-E72D297353CC}">
              <c16:uniqueId val="{00000007-241F-E449-992F-053155CB0379}"/>
            </c:ext>
          </c:extLst>
        </c:ser>
        <c:dLbls>
          <c:showLegendKey val="0"/>
          <c:showVal val="0"/>
          <c:showCatName val="0"/>
          <c:showSerName val="0"/>
          <c:showPercent val="0"/>
          <c:showBubbleSize val="0"/>
          <c:showLeaderLines val="1"/>
        </c:dLbls>
        <c:firstSliceAng val="28"/>
      </c:pieChart>
      <c:spPr>
        <a:noFill/>
        <a:ln w="12700" cap="flat">
          <a:noFill/>
          <a:miter lim="400000"/>
        </a:ln>
        <a:effectLst/>
      </c:spPr>
    </c:plotArea>
    <c:plotVisOnly val="1"/>
    <c:dispBlanksAs val="gap"/>
    <c:showDLblsOverMax val="1"/>
  </c:chart>
  <c:spPr>
    <a:noFill/>
    <a:ln>
      <a:noFill/>
    </a:ln>
    <a:effectLst/>
  </c:spPr>
  <c:txPr>
    <a:bodyPr/>
    <a:lstStyle/>
    <a:p>
      <a:pPr>
        <a:defRPr sz="2400">
          <a:solidFill>
            <a:schemeClr val="bg1"/>
          </a:solidFill>
          <a:latin typeface="Untitled Sans" panose="020B0503030202060203" pitchFamily="34" charset="77"/>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2350223476657362E-2"/>
          <c:y val="2.63409371876791E-2"/>
          <c:w val="0.88724617457476007"/>
          <c:h val="0.76538503673546754"/>
        </c:manualLayout>
      </c:layout>
      <c:lineChart>
        <c:grouping val="standard"/>
        <c:varyColors val="0"/>
        <c:ser>
          <c:idx val="1"/>
          <c:order val="0"/>
          <c:tx>
            <c:strRef>
              <c:f>Sheet1!$C$1</c:f>
              <c:strCache>
                <c:ptCount val="1"/>
                <c:pt idx="0">
                  <c:v>Motor Vehicle Crashes</c:v>
                </c:pt>
              </c:strCache>
            </c:strRef>
          </c:tx>
          <c:spPr>
            <a:ln w="63500" cap="flat">
              <a:solidFill>
                <a:srgbClr val="FF5D71"/>
              </a:solidFill>
              <a:prstDash val="solid"/>
              <a:round/>
            </a:ln>
            <a:effectLst/>
          </c:spPr>
          <c:marker>
            <c:symbol val="none"/>
          </c:marker>
          <c:cat>
            <c:numRef>
              <c:f>Sheet1!$A$2:$A$72</c:f>
              <c:numCache>
                <c:formatCode>@</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cat>
          <c:val>
            <c:numRef>
              <c:f>Sheet1!$C$2:$C$72</c:f>
              <c:numCache>
                <c:formatCode>General</c:formatCode>
                <c:ptCount val="71"/>
                <c:pt idx="0">
                  <c:v>22.4</c:v>
                </c:pt>
                <c:pt idx="1">
                  <c:v>23.2</c:v>
                </c:pt>
                <c:pt idx="2">
                  <c:v>23.500000000000004</c:v>
                </c:pt>
                <c:pt idx="3">
                  <c:v>23.200000000000003</c:v>
                </c:pt>
                <c:pt idx="4">
                  <c:v>21.3</c:v>
                </c:pt>
                <c:pt idx="5">
                  <c:v>22.8</c:v>
                </c:pt>
                <c:pt idx="6">
                  <c:v>23.2</c:v>
                </c:pt>
                <c:pt idx="7">
                  <c:v>22.1</c:v>
                </c:pt>
                <c:pt idx="8">
                  <c:v>20.8</c:v>
                </c:pt>
                <c:pt idx="9">
                  <c:v>21</c:v>
                </c:pt>
                <c:pt idx="10">
                  <c:v>20.7</c:v>
                </c:pt>
                <c:pt idx="11">
                  <c:v>20.2</c:v>
                </c:pt>
                <c:pt idx="12">
                  <c:v>21.4</c:v>
                </c:pt>
                <c:pt idx="13">
                  <c:v>22.6</c:v>
                </c:pt>
                <c:pt idx="14">
                  <c:v>24</c:v>
                </c:pt>
                <c:pt idx="15">
                  <c:v>24.8</c:v>
                </c:pt>
                <c:pt idx="16">
                  <c:v>26.5</c:v>
                </c:pt>
                <c:pt idx="17">
                  <c:v>26.2</c:v>
                </c:pt>
                <c:pt idx="18">
                  <c:v>26.9</c:v>
                </c:pt>
                <c:pt idx="19">
                  <c:v>27.1</c:v>
                </c:pt>
                <c:pt idx="20">
                  <c:v>26.3</c:v>
                </c:pt>
                <c:pt idx="21">
                  <c:v>25.8</c:v>
                </c:pt>
                <c:pt idx="22">
                  <c:v>26.5</c:v>
                </c:pt>
                <c:pt idx="23">
                  <c:v>25.9</c:v>
                </c:pt>
                <c:pt idx="24">
                  <c:v>21.4</c:v>
                </c:pt>
                <c:pt idx="25">
                  <c:v>21</c:v>
                </c:pt>
                <c:pt idx="26">
                  <c:v>21.4</c:v>
                </c:pt>
                <c:pt idx="27">
                  <c:v>22.4</c:v>
                </c:pt>
                <c:pt idx="28">
                  <c:v>23.5</c:v>
                </c:pt>
                <c:pt idx="29">
                  <c:v>23.7</c:v>
                </c:pt>
                <c:pt idx="30">
                  <c:v>22.9</c:v>
                </c:pt>
                <c:pt idx="31">
                  <c:v>21.88</c:v>
                </c:pt>
                <c:pt idx="32">
                  <c:v>19.3</c:v>
                </c:pt>
                <c:pt idx="33">
                  <c:v>18.579999999999998</c:v>
                </c:pt>
                <c:pt idx="34">
                  <c:v>19.170000000000002</c:v>
                </c:pt>
                <c:pt idx="35">
                  <c:v>18.84</c:v>
                </c:pt>
                <c:pt idx="36">
                  <c:v>19.52</c:v>
                </c:pt>
                <c:pt idx="37">
                  <c:v>19.52</c:v>
                </c:pt>
                <c:pt idx="38">
                  <c:v>19.64</c:v>
                </c:pt>
                <c:pt idx="39">
                  <c:v>18.87</c:v>
                </c:pt>
                <c:pt idx="40">
                  <c:v>18.37</c:v>
                </c:pt>
                <c:pt idx="41">
                  <c:v>16.850000000000001</c:v>
                </c:pt>
                <c:pt idx="42">
                  <c:v>15.59</c:v>
                </c:pt>
                <c:pt idx="43">
                  <c:v>15.74</c:v>
                </c:pt>
                <c:pt idx="44">
                  <c:v>15.77</c:v>
                </c:pt>
                <c:pt idx="45">
                  <c:v>15.9</c:v>
                </c:pt>
                <c:pt idx="46">
                  <c:v>15.78</c:v>
                </c:pt>
                <c:pt idx="47">
                  <c:v>15.53</c:v>
                </c:pt>
                <c:pt idx="48">
                  <c:v>15.29</c:v>
                </c:pt>
                <c:pt idx="49">
                  <c:v>14.68</c:v>
                </c:pt>
                <c:pt idx="50">
                  <c:v>14.92</c:v>
                </c:pt>
                <c:pt idx="51">
                  <c:v>14.89</c:v>
                </c:pt>
                <c:pt idx="52">
                  <c:v>15.32</c:v>
                </c:pt>
                <c:pt idx="53">
                  <c:v>14.94</c:v>
                </c:pt>
                <c:pt idx="54">
                  <c:v>14.83</c:v>
                </c:pt>
                <c:pt idx="55">
                  <c:v>14.78</c:v>
                </c:pt>
                <c:pt idx="56">
                  <c:v>14.63</c:v>
                </c:pt>
                <c:pt idx="57">
                  <c:v>13.95</c:v>
                </c:pt>
                <c:pt idx="58">
                  <c:v>12.49</c:v>
                </c:pt>
                <c:pt idx="59">
                  <c:v>11.24</c:v>
                </c:pt>
                <c:pt idx="60">
                  <c:v>10.91</c:v>
                </c:pt>
                <c:pt idx="61">
                  <c:v>10.84</c:v>
                </c:pt>
                <c:pt idx="62">
                  <c:v>11.13</c:v>
                </c:pt>
                <c:pt idx="63">
                  <c:v>10.69</c:v>
                </c:pt>
                <c:pt idx="64">
                  <c:v>10.59</c:v>
                </c:pt>
                <c:pt idx="65">
                  <c:v>11.26</c:v>
                </c:pt>
                <c:pt idx="66">
                  <c:v>11.98</c:v>
                </c:pt>
                <c:pt idx="67">
                  <c:v>11.87</c:v>
                </c:pt>
                <c:pt idx="68">
                  <c:v>11.61</c:v>
                </c:pt>
                <c:pt idx="69">
                  <c:v>11.45</c:v>
                </c:pt>
                <c:pt idx="70">
                  <c:v>12.35</c:v>
                </c:pt>
              </c:numCache>
            </c:numRef>
          </c:val>
          <c:smooth val="0"/>
          <c:extLst>
            <c:ext xmlns:c16="http://schemas.microsoft.com/office/drawing/2014/chart" uri="{C3380CC4-5D6E-409C-BE32-E72D297353CC}">
              <c16:uniqueId val="{00000001-23B3-C54D-AD66-6C1FE0C6424D}"/>
            </c:ext>
          </c:extLst>
        </c:ser>
        <c:ser>
          <c:idx val="0"/>
          <c:order val="1"/>
          <c:tx>
            <c:strRef>
              <c:f>Sheet1!$B$1</c:f>
              <c:strCache>
                <c:ptCount val="1"/>
                <c:pt idx="0">
                  <c:v>Firearms</c:v>
                </c:pt>
              </c:strCache>
            </c:strRef>
          </c:tx>
          <c:spPr>
            <a:ln w="63500" cap="flat">
              <a:solidFill>
                <a:srgbClr val="4933FE"/>
              </a:solidFill>
              <a:prstDash val="solid"/>
              <a:round/>
            </a:ln>
            <a:effectLst/>
          </c:spPr>
          <c:marker>
            <c:symbol val="none"/>
          </c:marker>
          <c:cat>
            <c:numRef>
              <c:f>Sheet1!$A$2:$A$72</c:f>
              <c:numCache>
                <c:formatCode>@</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cat>
          <c:val>
            <c:numRef>
              <c:f>Sheet1!$B$2:$B$72</c:f>
              <c:numCache>
                <c:formatCode>General</c:formatCode>
                <c:ptCount val="71"/>
                <c:pt idx="0">
                  <c:v>7.7</c:v>
                </c:pt>
                <c:pt idx="1">
                  <c:v>7</c:v>
                </c:pt>
                <c:pt idx="2">
                  <c:v>7.2</c:v>
                </c:pt>
                <c:pt idx="3">
                  <c:v>7.1</c:v>
                </c:pt>
                <c:pt idx="4">
                  <c:v>7.3000000000000007</c:v>
                </c:pt>
                <c:pt idx="5">
                  <c:v>7</c:v>
                </c:pt>
                <c:pt idx="6">
                  <c:v>7.1</c:v>
                </c:pt>
                <c:pt idx="7">
                  <c:v>7</c:v>
                </c:pt>
                <c:pt idx="8">
                  <c:v>7.5</c:v>
                </c:pt>
                <c:pt idx="9">
                  <c:v>7.5</c:v>
                </c:pt>
                <c:pt idx="10">
                  <c:v>7.6</c:v>
                </c:pt>
                <c:pt idx="11">
                  <c:v>7.5</c:v>
                </c:pt>
                <c:pt idx="12">
                  <c:v>7.8</c:v>
                </c:pt>
                <c:pt idx="13">
                  <c:v>7.8</c:v>
                </c:pt>
                <c:pt idx="14">
                  <c:v>8</c:v>
                </c:pt>
                <c:pt idx="15">
                  <c:v>8.3000000000000007</c:v>
                </c:pt>
                <c:pt idx="16">
                  <c:v>8.8000000000000007</c:v>
                </c:pt>
                <c:pt idx="17">
                  <c:v>9.5</c:v>
                </c:pt>
                <c:pt idx="18">
                  <c:v>10.199999999999999</c:v>
                </c:pt>
                <c:pt idx="19">
                  <c:v>10.6</c:v>
                </c:pt>
                <c:pt idx="20">
                  <c:v>11.3</c:v>
                </c:pt>
                <c:pt idx="21">
                  <c:v>11.9</c:v>
                </c:pt>
                <c:pt idx="22">
                  <c:v>12.8</c:v>
                </c:pt>
                <c:pt idx="23">
                  <c:v>12.899999999999999</c:v>
                </c:pt>
                <c:pt idx="24">
                  <c:v>13.8</c:v>
                </c:pt>
                <c:pt idx="25">
                  <c:v>13.7</c:v>
                </c:pt>
                <c:pt idx="26">
                  <c:v>12.8</c:v>
                </c:pt>
                <c:pt idx="27">
                  <c:v>13.4</c:v>
                </c:pt>
                <c:pt idx="28">
                  <c:v>13.2</c:v>
                </c:pt>
                <c:pt idx="29">
                  <c:v>13.7</c:v>
                </c:pt>
                <c:pt idx="30">
                  <c:v>13.7</c:v>
                </c:pt>
                <c:pt idx="31">
                  <c:v>13.72</c:v>
                </c:pt>
                <c:pt idx="32">
                  <c:v>13.24</c:v>
                </c:pt>
                <c:pt idx="33">
                  <c:v>12.36</c:v>
                </c:pt>
                <c:pt idx="34">
                  <c:v>12.379999999999999</c:v>
                </c:pt>
                <c:pt idx="35">
                  <c:v>12.379999999999999</c:v>
                </c:pt>
                <c:pt idx="36">
                  <c:v>13.09</c:v>
                </c:pt>
                <c:pt idx="37">
                  <c:v>12.82</c:v>
                </c:pt>
                <c:pt idx="38">
                  <c:v>13.11</c:v>
                </c:pt>
                <c:pt idx="39">
                  <c:v>13.34</c:v>
                </c:pt>
                <c:pt idx="40">
                  <c:v>14.190000000000001</c:v>
                </c:pt>
                <c:pt idx="41">
                  <c:v>14.43</c:v>
                </c:pt>
                <c:pt idx="42">
                  <c:v>14.02</c:v>
                </c:pt>
                <c:pt idx="43">
                  <c:v>14.43</c:v>
                </c:pt>
                <c:pt idx="44">
                  <c:v>13.92</c:v>
                </c:pt>
                <c:pt idx="45">
                  <c:v>12.9</c:v>
                </c:pt>
                <c:pt idx="46">
                  <c:v>12.06</c:v>
                </c:pt>
                <c:pt idx="47">
                  <c:v>11.4</c:v>
                </c:pt>
                <c:pt idx="48">
                  <c:v>10.71</c:v>
                </c:pt>
                <c:pt idx="49">
                  <c:v>9.9400000000000013</c:v>
                </c:pt>
                <c:pt idx="50">
                  <c:v>9.8000000000000007</c:v>
                </c:pt>
                <c:pt idx="51">
                  <c:v>10.02</c:v>
                </c:pt>
                <c:pt idx="52">
                  <c:v>10.17</c:v>
                </c:pt>
                <c:pt idx="53">
                  <c:v>10.06</c:v>
                </c:pt>
                <c:pt idx="54">
                  <c:v>9.8000000000000007</c:v>
                </c:pt>
                <c:pt idx="55">
                  <c:v>10.039999999999999</c:v>
                </c:pt>
                <c:pt idx="56">
                  <c:v>10.07</c:v>
                </c:pt>
                <c:pt idx="57">
                  <c:v>10.07</c:v>
                </c:pt>
                <c:pt idx="58">
                  <c:v>10.100000000000001</c:v>
                </c:pt>
                <c:pt idx="59">
                  <c:v>9.9600000000000009</c:v>
                </c:pt>
                <c:pt idx="60">
                  <c:v>9.98</c:v>
                </c:pt>
                <c:pt idx="61">
                  <c:v>10.120000000000001</c:v>
                </c:pt>
                <c:pt idx="62">
                  <c:v>10.44</c:v>
                </c:pt>
                <c:pt idx="63">
                  <c:v>10.39</c:v>
                </c:pt>
                <c:pt idx="64">
                  <c:v>10.32</c:v>
                </c:pt>
                <c:pt idx="65">
                  <c:v>11.07</c:v>
                </c:pt>
                <c:pt idx="66">
                  <c:v>11.719999999999999</c:v>
                </c:pt>
                <c:pt idx="67">
                  <c:v>11.98</c:v>
                </c:pt>
                <c:pt idx="68">
                  <c:v>11.920000000000002</c:v>
                </c:pt>
                <c:pt idx="69">
                  <c:v>11.84</c:v>
                </c:pt>
                <c:pt idx="70">
                  <c:v>13.54</c:v>
                </c:pt>
              </c:numCache>
            </c:numRef>
          </c:val>
          <c:smooth val="0"/>
          <c:extLst>
            <c:ext xmlns:c16="http://schemas.microsoft.com/office/drawing/2014/chart" uri="{C3380CC4-5D6E-409C-BE32-E72D297353CC}">
              <c16:uniqueId val="{00000000-23B3-C54D-AD66-6C1FE0C6424D}"/>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Year</a:t>
                </a:r>
              </a:p>
            </c:rich>
          </c:tx>
          <c:layout>
            <c:manualLayout>
              <c:xMode val="edge"/>
              <c:yMode val="edge"/>
              <c:x val="0.46286336044145721"/>
              <c:y val="0.91330818763712429"/>
            </c:manualLayout>
          </c:layout>
          <c:overlay val="0"/>
        </c:title>
        <c:numFmt formatCode="General" sourceLinked="0"/>
        <c:majorTickMark val="none"/>
        <c:minorTickMark val="none"/>
        <c:tickLblPos val="low"/>
        <c:spPr>
          <a:ln w="25400" cap="flat">
            <a:noFill/>
            <a:miter lim="400000"/>
          </a:ln>
        </c:spPr>
        <c:txPr>
          <a:bodyPr rot="0"/>
          <a:lstStyle/>
          <a:p>
            <a:pPr>
              <a:defRPr/>
            </a:pPr>
            <a:endParaRPr lang="en-US"/>
          </a:p>
        </c:txPr>
        <c:crossAx val="1558786192"/>
        <c:crosses val="autoZero"/>
        <c:auto val="1"/>
        <c:lblAlgn val="ctr"/>
        <c:lblOffset val="100"/>
        <c:tickLblSkip val="5"/>
        <c:noMultiLvlLbl val="1"/>
      </c:catAx>
      <c:valAx>
        <c:axId val="1558786192"/>
        <c:scaling>
          <c:orientation val="minMax"/>
        </c:scaling>
        <c:delete val="0"/>
        <c:axPos val="l"/>
        <c:majorGridlines>
          <c:spPr>
            <a:ln w="12700" cap="flat">
              <a:solidFill>
                <a:srgbClr val="FFFFFF">
                  <a:alpha val="20000"/>
                </a:srgbClr>
              </a:solidFill>
              <a:prstDash val="solid"/>
              <a:miter lim="400000"/>
            </a:ln>
          </c:spPr>
        </c:majorGridlines>
        <c:title>
          <c:tx>
            <c:rich>
              <a:bodyPr/>
              <a:lstStyle/>
              <a:p>
                <a:pPr>
                  <a:defRPr/>
                </a:pPr>
                <a:r>
                  <a:rPr lang="en-US" dirty="0"/>
                  <a:t>Deaths</a:t>
                </a:r>
                <a:r>
                  <a:rPr lang="en-US" baseline="0" dirty="0"/>
                  <a:t> per </a:t>
                </a:r>
                <a:r>
                  <a:rPr lang="en-US" dirty="0"/>
                  <a:t>100,000 people</a:t>
                </a:r>
              </a:p>
            </c:rich>
          </c:tx>
          <c:layout>
            <c:manualLayout>
              <c:xMode val="edge"/>
              <c:yMode val="edge"/>
              <c:x val="0"/>
              <c:y val="9.0552756970070591E-2"/>
            </c:manualLayout>
          </c:layout>
          <c:overlay val="0"/>
        </c:title>
        <c:numFmt formatCode="#,##0"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5"/>
        <c:minorUnit val="1.5"/>
      </c:valAx>
      <c:spPr>
        <a:noFill/>
        <a:ln w="12700" cap="flat">
          <a:noFill/>
          <a:miter lim="400000"/>
        </a:ln>
        <a:effectLst/>
      </c:spPr>
    </c:plotArea>
    <c:legend>
      <c:legendPos val="r"/>
      <c:layout>
        <c:manualLayout>
          <c:xMode val="edge"/>
          <c:yMode val="edge"/>
          <c:x val="0.72231686755834956"/>
          <c:y val="0.14568180831813499"/>
          <c:w val="0.25032186296492387"/>
          <c:h val="0.11970133524003584"/>
        </c:manualLayout>
      </c:layout>
      <c:overlay val="0"/>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6836713978382665"/>
          <c:y val="7.6727304688862685E-2"/>
          <c:w val="0.41119753866434472"/>
          <c:h val="0.68961476344818007"/>
        </c:manualLayout>
      </c:layout>
      <c:doughnutChart>
        <c:varyColors val="1"/>
        <c:ser>
          <c:idx val="0"/>
          <c:order val="0"/>
          <c:tx>
            <c:strRef>
              <c:f>Sheet1!$A$2</c:f>
              <c:strCache>
                <c:ptCount val="1"/>
              </c:strCache>
            </c:strRef>
          </c:tx>
          <c:spPr>
            <a:solidFill>
              <a:srgbClr val="FF5D71"/>
            </a:solidFill>
            <a:ln w="19050" cap="flat">
              <a:noFill/>
              <a:prstDash val="solid"/>
              <a:round/>
            </a:ln>
            <a:effectLst/>
          </c:spPr>
          <c:dPt>
            <c:idx val="0"/>
            <c:bubble3D val="0"/>
            <c:spPr>
              <a:solidFill>
                <a:srgbClr val="4933FE"/>
              </a:solidFill>
              <a:ln w="19050" cap="flat">
                <a:noFill/>
                <a:prstDash val="solid"/>
                <a:round/>
              </a:ln>
              <a:effectLst/>
            </c:spPr>
            <c:extLst>
              <c:ext xmlns:c16="http://schemas.microsoft.com/office/drawing/2014/chart" uri="{C3380CC4-5D6E-409C-BE32-E72D297353CC}">
                <c16:uniqueId val="{00000001-A7FF-4D43-AB24-8B268B020AC5}"/>
              </c:ext>
            </c:extLst>
          </c:dPt>
          <c:dPt>
            <c:idx val="1"/>
            <c:bubble3D val="0"/>
            <c:extLst>
              <c:ext xmlns:c16="http://schemas.microsoft.com/office/drawing/2014/chart" uri="{C3380CC4-5D6E-409C-BE32-E72D297353CC}">
                <c16:uniqueId val="{00000002-A7FF-4D43-AB24-8B268B020AC5}"/>
              </c:ext>
            </c:extLst>
          </c:dPt>
          <c:dPt>
            <c:idx val="2"/>
            <c:bubble3D val="0"/>
            <c:spPr>
              <a:solidFill>
                <a:srgbClr val="B3FCFF"/>
              </a:solidFill>
              <a:ln w="19050" cap="flat">
                <a:noFill/>
                <a:prstDash val="solid"/>
                <a:round/>
              </a:ln>
              <a:effectLst/>
            </c:spPr>
            <c:extLst>
              <c:ext xmlns:c16="http://schemas.microsoft.com/office/drawing/2014/chart" uri="{C3380CC4-5D6E-409C-BE32-E72D297353CC}">
                <c16:uniqueId val="{00000004-A7FF-4D43-AB24-8B268B020AC5}"/>
              </c:ext>
            </c:extLst>
          </c:dPt>
          <c:dPt>
            <c:idx val="3"/>
            <c:bubble3D val="0"/>
            <c:spPr>
              <a:solidFill>
                <a:srgbClr val="B3B9C4"/>
              </a:solidFill>
              <a:ln w="19050" cap="flat">
                <a:noFill/>
                <a:prstDash val="solid"/>
                <a:round/>
              </a:ln>
              <a:effectLst/>
            </c:spPr>
            <c:extLst>
              <c:ext xmlns:c16="http://schemas.microsoft.com/office/drawing/2014/chart" uri="{C3380CC4-5D6E-409C-BE32-E72D297353CC}">
                <c16:uniqueId val="{00000006-A7FF-4D43-AB24-8B268B020AC5}"/>
              </c:ext>
            </c:extLst>
          </c:dPt>
          <c:dPt>
            <c:idx val="4"/>
            <c:bubble3D val="0"/>
            <c:spPr>
              <a:solidFill>
                <a:schemeClr val="bg2">
                  <a:lumMod val="25000"/>
                </a:schemeClr>
              </a:solidFill>
              <a:ln w="19050" cap="flat">
                <a:noFill/>
                <a:prstDash val="solid"/>
                <a:round/>
              </a:ln>
              <a:effectLst/>
            </c:spPr>
            <c:extLst>
              <c:ext xmlns:c16="http://schemas.microsoft.com/office/drawing/2014/chart" uri="{C3380CC4-5D6E-409C-BE32-E72D297353CC}">
                <c16:uniqueId val="{00000008-A7FF-4D43-AB24-8B268B020AC5}"/>
              </c:ext>
            </c:extLst>
          </c:dPt>
          <c:dLbls>
            <c:dLbl>
              <c:idx val="2"/>
              <c:layout>
                <c:manualLayout>
                  <c:x val="0.19440406609377897"/>
                  <c:y val="0.17592692684708436"/>
                </c:manualLayout>
              </c:layout>
              <c:spPr>
                <a:noFill/>
                <a:ln>
                  <a:noFill/>
                </a:ln>
                <a:effectLst/>
              </c:spPr>
              <c:txPr>
                <a:bodyPr wrap="square" lIns="38100" tIns="19050" rIns="38100" bIns="19050" anchor="ctr">
                  <a:noAutofit/>
                </a:bodyPr>
                <a:lstStyle/>
                <a:p>
                  <a:pPr>
                    <a:defRPr sz="2000"/>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2639016925285016"/>
                      <c:h val="0.14668697817509876"/>
                    </c:manualLayout>
                  </c15:layout>
                </c:ext>
                <c:ext xmlns:c16="http://schemas.microsoft.com/office/drawing/2014/chart" uri="{C3380CC4-5D6E-409C-BE32-E72D297353CC}">
                  <c16:uniqueId val="{00000004-A7FF-4D43-AB24-8B268B020AC5}"/>
                </c:ext>
              </c:extLst>
            </c:dLbl>
            <c:dLbl>
              <c:idx val="3"/>
              <c:layout>
                <c:manualLayout>
                  <c:x val="8.7426756822365975E-2"/>
                  <c:y val="0.33439272577924334"/>
                </c:manualLayout>
              </c:layout>
              <c:spPr>
                <a:noFill/>
                <a:ln>
                  <a:noFill/>
                </a:ln>
                <a:effectLst/>
              </c:spPr>
              <c:txPr>
                <a:bodyPr wrap="square" lIns="38100" tIns="19050" rIns="38100" bIns="19050" anchor="ctr">
                  <a:noAutofit/>
                </a:bodyPr>
                <a:lstStyle/>
                <a:p>
                  <a:pPr>
                    <a:defRPr sz="2000"/>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7267907893744503"/>
                      <c:h val="0.13602588510389094"/>
                    </c:manualLayout>
                  </c15:layout>
                </c:ext>
                <c:ext xmlns:c16="http://schemas.microsoft.com/office/drawing/2014/chart" uri="{C3380CC4-5D6E-409C-BE32-E72D297353CC}">
                  <c16:uniqueId val="{00000006-A7FF-4D43-AB24-8B268B020AC5}"/>
                </c:ext>
              </c:extLst>
            </c:dLbl>
            <c:dLbl>
              <c:idx val="4"/>
              <c:layout>
                <c:manualLayout>
                  <c:x val="-0.1254443571479287"/>
                  <c:y val="0.27426728489776725"/>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A7FF-4D43-AB24-8B268B020AC5}"/>
                </c:ext>
              </c:extLst>
            </c:dLbl>
            <c:spPr>
              <a:noFill/>
              <a:ln>
                <a:noFill/>
              </a:ln>
              <a:effectLst/>
            </c:spPr>
            <c:txPr>
              <a:bodyPr wrap="square" lIns="38100" tIns="19050" rIns="38100" bIns="19050" anchor="ctr">
                <a:spAutoFit/>
              </a:bodyPr>
              <a:lstStyle/>
              <a:p>
                <a:pPr>
                  <a:defRPr sz="2000"/>
                </a:pPr>
                <a:endParaRPr lang="en-US"/>
              </a:p>
            </c:txPr>
            <c:showLegendKey val="0"/>
            <c:showVal val="0"/>
            <c:showCatName val="1"/>
            <c:showSerName val="0"/>
            <c:showPercent val="1"/>
            <c:showBubbleSize val="0"/>
            <c:separator>
</c:separator>
            <c:showLeaderLines val="1"/>
            <c:leaderLines>
              <c:spPr>
                <a:ln w="9525" cap="flat">
                  <a:solidFill>
                    <a:srgbClr val="FFFFFF"/>
                  </a:solidFill>
                  <a:prstDash val="solid"/>
                  <a:round/>
                </a:ln>
                <a:effectLst/>
              </c:spPr>
            </c:leaderLines>
            <c:extLst>
              <c:ext xmlns:c15="http://schemas.microsoft.com/office/drawing/2012/chart" uri="{CE6537A1-D6FC-4f65-9D91-7224C49458BB}"/>
            </c:extLst>
          </c:dLbls>
          <c:cat>
            <c:strRef>
              <c:f>Sheet1!$B$1:$F$1</c:f>
              <c:strCache>
                <c:ptCount val="5"/>
                <c:pt idx="0">
                  <c:v>Suicide</c:v>
                </c:pt>
                <c:pt idx="1">
                  <c:v>Homicide</c:v>
                </c:pt>
                <c:pt idx="2">
                  <c:v>Unintentional</c:v>
                </c:pt>
                <c:pt idx="3">
                  <c:v>Undetermined</c:v>
                </c:pt>
                <c:pt idx="4">
                  <c:v>Legal Intervention</c:v>
                </c:pt>
              </c:strCache>
            </c:strRef>
          </c:cat>
          <c:val>
            <c:numRef>
              <c:f>Sheet1!$B$2:$F$2</c:f>
              <c:numCache>
                <c:formatCode>General</c:formatCode>
                <c:ptCount val="5"/>
                <c:pt idx="0">
                  <c:v>24292</c:v>
                </c:pt>
                <c:pt idx="1">
                  <c:v>19384</c:v>
                </c:pt>
                <c:pt idx="2">
                  <c:v>535</c:v>
                </c:pt>
                <c:pt idx="3">
                  <c:v>400</c:v>
                </c:pt>
                <c:pt idx="4">
                  <c:v>611</c:v>
                </c:pt>
              </c:numCache>
            </c:numRef>
          </c:val>
          <c:extLst>
            <c:ext xmlns:c16="http://schemas.microsoft.com/office/drawing/2014/chart" uri="{C3380CC4-5D6E-409C-BE32-E72D297353CC}">
              <c16:uniqueId val="{00000009-A7FF-4D43-AB24-8B268B020AC5}"/>
            </c:ext>
          </c:extLst>
        </c:ser>
        <c:dLbls>
          <c:showLegendKey val="0"/>
          <c:showVal val="1"/>
          <c:showCatName val="0"/>
          <c:showSerName val="0"/>
          <c:showPercent val="0"/>
          <c:showBubbleSize val="0"/>
          <c:showLeaderLines val="1"/>
        </c:dLbls>
        <c:firstSliceAng val="181"/>
        <c:holeSize val="0"/>
      </c:doughnutChart>
      <c:spPr>
        <a:noFill/>
        <a:ln w="12700" cap="flat">
          <a:noFill/>
          <a:miter lim="400000"/>
        </a:ln>
        <a:effectLst/>
      </c:spPr>
    </c:plotArea>
    <c:plotVisOnly val="1"/>
    <c:dispBlanksAs val="gap"/>
    <c:showDLblsOverMax val="1"/>
  </c:chart>
  <c:spPr>
    <a:noFill/>
    <a:ln>
      <a:noFill/>
    </a:ln>
    <a:effectLst/>
  </c:spPr>
  <c:txPr>
    <a:bodyPr/>
    <a:lstStyle/>
    <a:p>
      <a:pPr>
        <a:defRPr sz="2400">
          <a:solidFill>
            <a:schemeClr val="bg1"/>
          </a:solidFill>
          <a:latin typeface="Untitled Sans" panose="020B0503030202060203" pitchFamily="34" charset="77"/>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00477606463838"/>
          <c:y val="2.956177475008992E-2"/>
          <c:w val="0.87520367251209019"/>
          <c:h val="0.72565669394842369"/>
        </c:manualLayout>
      </c:layout>
      <c:lineChart>
        <c:grouping val="standard"/>
        <c:varyColors val="0"/>
        <c:ser>
          <c:idx val="0"/>
          <c:order val="0"/>
          <c:tx>
            <c:strRef>
              <c:f>Sheet1!$B$1</c:f>
              <c:strCache>
                <c:ptCount val="1"/>
                <c:pt idx="0">
                  <c:v>White</c:v>
                </c:pt>
              </c:strCache>
            </c:strRef>
          </c:tx>
          <c:spPr>
            <a:ln w="63500" cap="flat">
              <a:solidFill>
                <a:srgbClr val="4933FE"/>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Sheet1!$B$2:$B$19</c:f>
              <c:numCache>
                <c:formatCode>General</c:formatCode>
                <c:ptCount val="18"/>
                <c:pt idx="0">
                  <c:v>0.34</c:v>
                </c:pt>
                <c:pt idx="1">
                  <c:v>0.32</c:v>
                </c:pt>
                <c:pt idx="2">
                  <c:v>0.8</c:v>
                </c:pt>
                <c:pt idx="3">
                  <c:v>4.22</c:v>
                </c:pt>
                <c:pt idx="4">
                  <c:v>5.48</c:v>
                </c:pt>
                <c:pt idx="5">
                  <c:v>5.23</c:v>
                </c:pt>
                <c:pt idx="6">
                  <c:v>5.82</c:v>
                </c:pt>
                <c:pt idx="7">
                  <c:v>5.84</c:v>
                </c:pt>
                <c:pt idx="8">
                  <c:v>4.83</c:v>
                </c:pt>
                <c:pt idx="9">
                  <c:v>3.76</c:v>
                </c:pt>
                <c:pt idx="10">
                  <c:v>2.93</c:v>
                </c:pt>
                <c:pt idx="11">
                  <c:v>2.42</c:v>
                </c:pt>
                <c:pt idx="12">
                  <c:v>1.8</c:v>
                </c:pt>
                <c:pt idx="13">
                  <c:v>1.1599999999999999</c:v>
                </c:pt>
                <c:pt idx="14">
                  <c:v>0.82</c:v>
                </c:pt>
                <c:pt idx="15">
                  <c:v>0.82</c:v>
                </c:pt>
                <c:pt idx="16">
                  <c:v>0.78</c:v>
                </c:pt>
                <c:pt idx="17">
                  <c:v>0.52</c:v>
                </c:pt>
              </c:numCache>
            </c:numRef>
          </c:val>
          <c:smooth val="0"/>
          <c:extLst>
            <c:ext xmlns:c16="http://schemas.microsoft.com/office/drawing/2014/chart" uri="{C3380CC4-5D6E-409C-BE32-E72D297353CC}">
              <c16:uniqueId val="{00000000-A768-6E40-9840-51FB31322401}"/>
            </c:ext>
          </c:extLst>
        </c:ser>
        <c:ser>
          <c:idx val="1"/>
          <c:order val="1"/>
          <c:tx>
            <c:strRef>
              <c:f>Sheet1!$C$1</c:f>
              <c:strCache>
                <c:ptCount val="1"/>
                <c:pt idx="0">
                  <c:v>Black</c:v>
                </c:pt>
              </c:strCache>
            </c:strRef>
          </c:tx>
          <c:spPr>
            <a:ln w="63500" cap="flat">
              <a:solidFill>
                <a:srgbClr val="FF5D71"/>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Sheet1!$C$2:$C$19</c:f>
              <c:numCache>
                <c:formatCode>General</c:formatCode>
                <c:ptCount val="18"/>
                <c:pt idx="0">
                  <c:v>1.96</c:v>
                </c:pt>
                <c:pt idx="1">
                  <c:v>1.78</c:v>
                </c:pt>
                <c:pt idx="2">
                  <c:v>6.17</c:v>
                </c:pt>
                <c:pt idx="3">
                  <c:v>90.3</c:v>
                </c:pt>
                <c:pt idx="4">
                  <c:v>133.99</c:v>
                </c:pt>
                <c:pt idx="5">
                  <c:v>117.12</c:v>
                </c:pt>
                <c:pt idx="6">
                  <c:v>100.17</c:v>
                </c:pt>
                <c:pt idx="7">
                  <c:v>76.599999999999994</c:v>
                </c:pt>
                <c:pt idx="8">
                  <c:v>55.31</c:v>
                </c:pt>
                <c:pt idx="9">
                  <c:v>38.83</c:v>
                </c:pt>
                <c:pt idx="10">
                  <c:v>24.4</c:v>
                </c:pt>
                <c:pt idx="11">
                  <c:v>17.93</c:v>
                </c:pt>
                <c:pt idx="12">
                  <c:v>12.43</c:v>
                </c:pt>
                <c:pt idx="13">
                  <c:v>7.61</c:v>
                </c:pt>
                <c:pt idx="14">
                  <c:v>4.26</c:v>
                </c:pt>
                <c:pt idx="15">
                  <c:v>4.01</c:v>
                </c:pt>
                <c:pt idx="16">
                  <c:v>2.41</c:v>
                </c:pt>
                <c:pt idx="17">
                  <c:v>3.67</c:v>
                </c:pt>
              </c:numCache>
            </c:numRef>
          </c:val>
          <c:smooth val="0"/>
          <c:extLst>
            <c:ext xmlns:c16="http://schemas.microsoft.com/office/drawing/2014/chart" uri="{C3380CC4-5D6E-409C-BE32-E72D297353CC}">
              <c16:uniqueId val="{00000001-A768-6E40-9840-51FB31322401}"/>
            </c:ext>
          </c:extLst>
        </c:ser>
        <c:ser>
          <c:idx val="2"/>
          <c:order val="2"/>
          <c:tx>
            <c:strRef>
              <c:f>Sheet1!$D$1</c:f>
              <c:strCache>
                <c:ptCount val="1"/>
                <c:pt idx="0">
                  <c:v>Hispanic</c:v>
                </c:pt>
              </c:strCache>
            </c:strRef>
          </c:tx>
          <c:spPr>
            <a:ln w="63500" cap="flat">
              <a:solidFill>
                <a:srgbClr val="B3FCFF"/>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Sheet1!$D$2:$D$19</c:f>
              <c:numCache>
                <c:formatCode>General</c:formatCode>
                <c:ptCount val="18"/>
                <c:pt idx="0">
                  <c:v>0.2</c:v>
                </c:pt>
                <c:pt idx="1">
                  <c:v>0.19</c:v>
                </c:pt>
                <c:pt idx="2">
                  <c:v>0.77</c:v>
                </c:pt>
                <c:pt idx="3">
                  <c:v>16.48</c:v>
                </c:pt>
                <c:pt idx="4">
                  <c:v>20.420000000000002</c:v>
                </c:pt>
                <c:pt idx="5">
                  <c:v>17.079999999999998</c:v>
                </c:pt>
                <c:pt idx="6">
                  <c:v>13.56</c:v>
                </c:pt>
                <c:pt idx="7">
                  <c:v>13.09</c:v>
                </c:pt>
                <c:pt idx="8">
                  <c:v>8.99</c:v>
                </c:pt>
                <c:pt idx="9">
                  <c:v>7.05</c:v>
                </c:pt>
                <c:pt idx="10">
                  <c:v>5.21</c:v>
                </c:pt>
                <c:pt idx="11">
                  <c:v>3.24</c:v>
                </c:pt>
                <c:pt idx="12">
                  <c:v>2.58</c:v>
                </c:pt>
                <c:pt idx="13">
                  <c:v>1.49</c:v>
                </c:pt>
                <c:pt idx="14">
                  <c:v>1.06</c:v>
                </c:pt>
                <c:pt idx="15">
                  <c:v>0.86</c:v>
                </c:pt>
                <c:pt idx="16">
                  <c:v>0.45</c:v>
                </c:pt>
                <c:pt idx="17">
                  <c:v>1.03</c:v>
                </c:pt>
              </c:numCache>
            </c:numRef>
          </c:val>
          <c:smooth val="0"/>
          <c:extLst>
            <c:ext xmlns:c16="http://schemas.microsoft.com/office/drawing/2014/chart" uri="{C3380CC4-5D6E-409C-BE32-E72D297353CC}">
              <c16:uniqueId val="{00000002-A768-6E40-9840-51FB31322401}"/>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Age</a:t>
                </a:r>
              </a:p>
            </c:rich>
          </c:tx>
          <c:layout>
            <c:manualLayout>
              <c:xMode val="edge"/>
              <c:yMode val="edge"/>
              <c:x val="0.47724873192110867"/>
              <c:y val="0.93117142324583912"/>
            </c:manualLayout>
          </c:layout>
          <c:overlay val="0"/>
        </c:title>
        <c:numFmt formatCode="General" sourceLinked="0"/>
        <c:majorTickMark val="none"/>
        <c:minorTickMark val="none"/>
        <c:tickLblPos val="low"/>
        <c:spPr>
          <a:ln w="25400" cap="flat">
            <a:noFill/>
            <a:miter lim="400000"/>
          </a:ln>
        </c:spPr>
        <c:txPr>
          <a:bodyPr rot="-2700000"/>
          <a:lstStyle/>
          <a:p>
            <a:pPr>
              <a:defRPr/>
            </a:pPr>
            <a:endParaRPr lang="en-US"/>
          </a:p>
        </c:txPr>
        <c:crossAx val="1558786192"/>
        <c:crosses val="autoZero"/>
        <c:auto val="1"/>
        <c:lblAlgn val="ctr"/>
        <c:lblOffset val="100"/>
        <c:tickLblSkip val="1"/>
        <c:noMultiLvlLbl val="1"/>
      </c:catAx>
      <c:valAx>
        <c:axId val="1558786192"/>
        <c:scaling>
          <c:orientation val="minMax"/>
          <c:max val="140"/>
        </c:scaling>
        <c:delete val="0"/>
        <c:axPos val="l"/>
        <c:majorGridlines>
          <c:spPr>
            <a:ln w="12700" cap="flat">
              <a:solidFill>
                <a:srgbClr val="FFFFFF">
                  <a:alpha val="20000"/>
                </a:srgbClr>
              </a:solidFill>
              <a:prstDash val="solid"/>
              <a:miter lim="400000"/>
            </a:ln>
          </c:spPr>
        </c:majorGridlines>
        <c:minorGridlines>
          <c:spPr>
            <a:ln>
              <a:solidFill>
                <a:schemeClr val="bg1">
                  <a:alpha val="20000"/>
                </a:schemeClr>
              </a:solidFill>
            </a:ln>
          </c:spPr>
        </c:minorGridlines>
        <c:title>
          <c:tx>
            <c:rich>
              <a:bodyPr/>
              <a:lstStyle/>
              <a:p>
                <a:pPr>
                  <a:defRPr/>
                </a:pPr>
                <a:r>
                  <a:rPr lang="en-US" dirty="0"/>
                  <a:t>Deaths</a:t>
                </a:r>
                <a:r>
                  <a:rPr lang="en-US" baseline="0" dirty="0"/>
                  <a:t> per 100,000 people</a:t>
                </a:r>
                <a:endParaRPr lang="en-US" dirty="0"/>
              </a:p>
            </c:rich>
          </c:tx>
          <c:layout>
            <c:manualLayout>
              <c:xMode val="edge"/>
              <c:yMode val="edge"/>
              <c:x val="4.5284452644289378E-3"/>
              <c:y val="4.3272745036215317E-2"/>
            </c:manualLayout>
          </c:layout>
          <c:overlay val="0"/>
        </c:title>
        <c:numFmt formatCode="General"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20"/>
        <c:minorUnit val="10"/>
      </c:valAx>
      <c:spPr>
        <a:noFill/>
        <a:ln w="12700" cap="flat">
          <a:noFill/>
          <a:miter lim="400000"/>
        </a:ln>
        <a:effectLst/>
      </c:spPr>
    </c:plotArea>
    <c:legend>
      <c:legendPos val="t"/>
      <c:layout>
        <c:manualLayout>
          <c:xMode val="edge"/>
          <c:yMode val="edge"/>
          <c:x val="0.80964485322572111"/>
          <c:y val="0.11191427913499027"/>
          <c:w val="0.1632933626179946"/>
          <c:h val="0.23383813738405249"/>
        </c:manualLayout>
      </c:layout>
      <c:overlay val="1"/>
      <c:spPr>
        <a:solidFill>
          <a:schemeClr val="tx1">
            <a:alpha val="42000"/>
          </a:schemeClr>
        </a:solidFill>
        <a:ln w="12700" cap="flat">
          <a:noFill/>
          <a:miter lim="400000"/>
        </a:ln>
        <a:effectLst/>
      </c:spPr>
      <c:txPr>
        <a:bodyPr rot="0"/>
        <a:lstStyle/>
        <a:p>
          <a:pPr>
            <a:defRPr/>
          </a:pPr>
          <a:endParaRPr lang="en-US"/>
        </a:p>
      </c:txPr>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00477606463838"/>
          <c:y val="2.956177475008992E-2"/>
          <c:w val="0.87520367251209019"/>
          <c:h val="0.72565669394842369"/>
        </c:manualLayout>
      </c:layout>
      <c:lineChart>
        <c:grouping val="standard"/>
        <c:varyColors val="0"/>
        <c:ser>
          <c:idx val="0"/>
          <c:order val="0"/>
          <c:tx>
            <c:strRef>
              <c:f>Sheet1!$B$1</c:f>
              <c:strCache>
                <c:ptCount val="1"/>
                <c:pt idx="0">
                  <c:v>White</c:v>
                </c:pt>
              </c:strCache>
            </c:strRef>
          </c:tx>
          <c:spPr>
            <a:ln w="63500" cap="flat">
              <a:solidFill>
                <a:srgbClr val="4933FE"/>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Sheet1!$B$2:$B$19</c:f>
              <c:numCache>
                <c:formatCode>General</c:formatCode>
                <c:ptCount val="18"/>
                <c:pt idx="0">
                  <c:v>0.21</c:v>
                </c:pt>
                <c:pt idx="1">
                  <c:v>0.2</c:v>
                </c:pt>
                <c:pt idx="2">
                  <c:v>0.23</c:v>
                </c:pt>
                <c:pt idx="3">
                  <c:v>1.31</c:v>
                </c:pt>
                <c:pt idx="4">
                  <c:v>1.72</c:v>
                </c:pt>
                <c:pt idx="5">
                  <c:v>1.96</c:v>
                </c:pt>
                <c:pt idx="6">
                  <c:v>2.0699999999999998</c:v>
                </c:pt>
                <c:pt idx="7">
                  <c:v>1.97</c:v>
                </c:pt>
                <c:pt idx="8">
                  <c:v>1.59</c:v>
                </c:pt>
                <c:pt idx="9">
                  <c:v>1.52</c:v>
                </c:pt>
                <c:pt idx="10">
                  <c:v>1.0900000000000001</c:v>
                </c:pt>
                <c:pt idx="11">
                  <c:v>1.07</c:v>
                </c:pt>
                <c:pt idx="12">
                  <c:v>0.79</c:v>
                </c:pt>
                <c:pt idx="13">
                  <c:v>0.71</c:v>
                </c:pt>
                <c:pt idx="14">
                  <c:v>0.51</c:v>
                </c:pt>
                <c:pt idx="15">
                  <c:v>1.1100000000000001</c:v>
                </c:pt>
                <c:pt idx="16">
                  <c:v>0.88</c:v>
                </c:pt>
                <c:pt idx="17">
                  <c:v>0.56999999999999995</c:v>
                </c:pt>
              </c:numCache>
            </c:numRef>
          </c:val>
          <c:smooth val="0"/>
          <c:extLst>
            <c:ext xmlns:c16="http://schemas.microsoft.com/office/drawing/2014/chart" uri="{C3380CC4-5D6E-409C-BE32-E72D297353CC}">
              <c16:uniqueId val="{00000000-A768-6E40-9840-51FB31322401}"/>
            </c:ext>
          </c:extLst>
        </c:ser>
        <c:ser>
          <c:idx val="1"/>
          <c:order val="1"/>
          <c:tx>
            <c:strRef>
              <c:f>Sheet1!$C$1</c:f>
              <c:strCache>
                <c:ptCount val="1"/>
                <c:pt idx="0">
                  <c:v>Black</c:v>
                </c:pt>
              </c:strCache>
            </c:strRef>
          </c:tx>
          <c:spPr>
            <a:ln w="63500" cap="flat">
              <a:solidFill>
                <a:srgbClr val="FF5D71"/>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Sheet1!$C$2:$C$19</c:f>
              <c:numCache>
                <c:formatCode>General</c:formatCode>
                <c:ptCount val="18"/>
                <c:pt idx="0">
                  <c:v>1.21</c:v>
                </c:pt>
                <c:pt idx="1">
                  <c:v>1.7</c:v>
                </c:pt>
                <c:pt idx="2">
                  <c:v>1.48</c:v>
                </c:pt>
                <c:pt idx="3">
                  <c:v>9.59</c:v>
                </c:pt>
                <c:pt idx="4">
                  <c:v>15.96</c:v>
                </c:pt>
                <c:pt idx="5">
                  <c:v>13.13</c:v>
                </c:pt>
                <c:pt idx="6">
                  <c:v>10.119999999999999</c:v>
                </c:pt>
                <c:pt idx="7">
                  <c:v>9.4499999999999993</c:v>
                </c:pt>
                <c:pt idx="8">
                  <c:v>7.57</c:v>
                </c:pt>
                <c:pt idx="9">
                  <c:v>4.6500000000000004</c:v>
                </c:pt>
                <c:pt idx="10">
                  <c:v>3.87</c:v>
                </c:pt>
                <c:pt idx="11">
                  <c:v>2.6</c:v>
                </c:pt>
                <c:pt idx="12">
                  <c:v>2.2599999999999998</c:v>
                </c:pt>
                <c:pt idx="13">
                  <c:v>1.86</c:v>
                </c:pt>
                <c:pt idx="14">
                  <c:v>1.61</c:v>
                </c:pt>
                <c:pt idx="15">
                  <c:v>1.1399999999999999</c:v>
                </c:pt>
                <c:pt idx="16">
                  <c:v>0.85</c:v>
                </c:pt>
                <c:pt idx="17">
                  <c:v>1.63</c:v>
                </c:pt>
              </c:numCache>
            </c:numRef>
          </c:val>
          <c:smooth val="0"/>
          <c:extLst>
            <c:ext xmlns:c16="http://schemas.microsoft.com/office/drawing/2014/chart" uri="{C3380CC4-5D6E-409C-BE32-E72D297353CC}">
              <c16:uniqueId val="{00000001-A768-6E40-9840-51FB31322401}"/>
            </c:ext>
          </c:extLst>
        </c:ser>
        <c:ser>
          <c:idx val="2"/>
          <c:order val="2"/>
          <c:tx>
            <c:strRef>
              <c:f>Sheet1!$D$1</c:f>
              <c:strCache>
                <c:ptCount val="1"/>
                <c:pt idx="0">
                  <c:v>Hispanic</c:v>
                </c:pt>
              </c:strCache>
            </c:strRef>
          </c:tx>
          <c:spPr>
            <a:ln w="63500" cap="flat">
              <a:solidFill>
                <a:srgbClr val="B3FCFF"/>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Sheet1!$D$2:$D$19</c:f>
              <c:numCache>
                <c:formatCode>General</c:formatCode>
                <c:ptCount val="18"/>
                <c:pt idx="0">
                  <c:v>0.12</c:v>
                </c:pt>
                <c:pt idx="1">
                  <c:v>0.12</c:v>
                </c:pt>
                <c:pt idx="2">
                  <c:v>0.49</c:v>
                </c:pt>
                <c:pt idx="3">
                  <c:v>2.44</c:v>
                </c:pt>
                <c:pt idx="4">
                  <c:v>2.8</c:v>
                </c:pt>
                <c:pt idx="5">
                  <c:v>1.71</c:v>
                </c:pt>
                <c:pt idx="6">
                  <c:v>2.39</c:v>
                </c:pt>
                <c:pt idx="7">
                  <c:v>1.71</c:v>
                </c:pt>
                <c:pt idx="8">
                  <c:v>1.41</c:v>
                </c:pt>
                <c:pt idx="9">
                  <c:v>1.46</c:v>
                </c:pt>
                <c:pt idx="10">
                  <c:v>1.01</c:v>
                </c:pt>
                <c:pt idx="11">
                  <c:v>0.68</c:v>
                </c:pt>
                <c:pt idx="12">
                  <c:v>0.42</c:v>
                </c:pt>
                <c:pt idx="13">
                  <c:v>0.22</c:v>
                </c:pt>
                <c:pt idx="14">
                  <c:v>0.44</c:v>
                </c:pt>
                <c:pt idx="15">
                  <c:v>0.21</c:v>
                </c:pt>
                <c:pt idx="16">
                  <c:v>0</c:v>
                </c:pt>
                <c:pt idx="17">
                  <c:v>0.59</c:v>
                </c:pt>
              </c:numCache>
            </c:numRef>
          </c:val>
          <c:smooth val="0"/>
          <c:extLst>
            <c:ext xmlns:c16="http://schemas.microsoft.com/office/drawing/2014/chart" uri="{C3380CC4-5D6E-409C-BE32-E72D297353CC}">
              <c16:uniqueId val="{00000002-A768-6E40-9840-51FB31322401}"/>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Age</a:t>
                </a:r>
              </a:p>
            </c:rich>
          </c:tx>
          <c:layout>
            <c:manualLayout>
              <c:xMode val="edge"/>
              <c:yMode val="edge"/>
              <c:x val="0.47724873192110867"/>
              <c:y val="0.93117142324583912"/>
            </c:manualLayout>
          </c:layout>
          <c:overlay val="0"/>
        </c:title>
        <c:numFmt formatCode="General" sourceLinked="0"/>
        <c:majorTickMark val="none"/>
        <c:minorTickMark val="none"/>
        <c:tickLblPos val="low"/>
        <c:spPr>
          <a:ln w="25400" cap="flat">
            <a:noFill/>
            <a:miter lim="400000"/>
          </a:ln>
        </c:spPr>
        <c:txPr>
          <a:bodyPr rot="-2700000"/>
          <a:lstStyle/>
          <a:p>
            <a:pPr>
              <a:defRPr/>
            </a:pPr>
            <a:endParaRPr lang="en-US"/>
          </a:p>
        </c:txPr>
        <c:crossAx val="1558786192"/>
        <c:crosses val="autoZero"/>
        <c:auto val="1"/>
        <c:lblAlgn val="ctr"/>
        <c:lblOffset val="100"/>
        <c:tickLblSkip val="1"/>
        <c:noMultiLvlLbl val="1"/>
      </c:catAx>
      <c:valAx>
        <c:axId val="1558786192"/>
        <c:scaling>
          <c:orientation val="minMax"/>
          <c:max val="16"/>
          <c:min val="0"/>
        </c:scaling>
        <c:delete val="0"/>
        <c:axPos val="l"/>
        <c:majorGridlines>
          <c:spPr>
            <a:ln w="12700" cap="flat">
              <a:solidFill>
                <a:srgbClr val="FFFFFF">
                  <a:alpha val="20000"/>
                </a:srgbClr>
              </a:solidFill>
              <a:prstDash val="solid"/>
              <a:miter lim="400000"/>
            </a:ln>
          </c:spPr>
        </c:majorGridlines>
        <c:minorGridlines>
          <c:spPr>
            <a:ln>
              <a:solidFill>
                <a:schemeClr val="bg1">
                  <a:alpha val="20000"/>
                </a:schemeClr>
              </a:solidFill>
            </a:ln>
          </c:spPr>
        </c:minorGridlines>
        <c:title>
          <c:tx>
            <c:rich>
              <a:bodyPr/>
              <a:lstStyle/>
              <a:p>
                <a:pPr>
                  <a:defRPr/>
                </a:pPr>
                <a:r>
                  <a:rPr lang="en-US" dirty="0"/>
                  <a:t>Deaths</a:t>
                </a:r>
                <a:r>
                  <a:rPr lang="en-US" baseline="0" dirty="0"/>
                  <a:t> per 100,000 people</a:t>
                </a:r>
                <a:endParaRPr lang="en-US" dirty="0"/>
              </a:p>
            </c:rich>
          </c:tx>
          <c:layout>
            <c:manualLayout>
              <c:xMode val="edge"/>
              <c:yMode val="edge"/>
              <c:x val="4.5284452644289378E-3"/>
              <c:y val="4.3272745036215317E-2"/>
            </c:manualLayout>
          </c:layout>
          <c:overlay val="0"/>
        </c:title>
        <c:numFmt formatCode="General"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2"/>
        <c:minorUnit val="1"/>
      </c:valAx>
      <c:spPr>
        <a:noFill/>
        <a:ln w="12700" cap="flat">
          <a:noFill/>
          <a:miter lim="400000"/>
        </a:ln>
        <a:effectLst/>
      </c:spPr>
    </c:plotArea>
    <c:legend>
      <c:legendPos val="t"/>
      <c:layout>
        <c:manualLayout>
          <c:xMode val="edge"/>
          <c:yMode val="edge"/>
          <c:x val="0.80964485322572111"/>
          <c:y val="0.11191427913499027"/>
          <c:w val="0.1632933626179946"/>
          <c:h val="0.23915774306304571"/>
        </c:manualLayout>
      </c:layout>
      <c:overlay val="1"/>
      <c:spPr>
        <a:solidFill>
          <a:schemeClr val="tx1">
            <a:alpha val="42000"/>
          </a:schemeClr>
        </a:solidFill>
        <a:ln w="12700" cap="flat">
          <a:noFill/>
          <a:miter lim="400000"/>
        </a:ln>
        <a:effectLst/>
      </c:spPr>
      <c:txPr>
        <a:bodyPr rot="0"/>
        <a:lstStyle/>
        <a:p>
          <a:pPr>
            <a:defRPr/>
          </a:pPr>
          <a:endParaRPr lang="en-US"/>
        </a:p>
      </c:txPr>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00477606463838"/>
          <c:y val="2.956177475008992E-2"/>
          <c:w val="0.87520367251209019"/>
          <c:h val="0.72565669394842369"/>
        </c:manualLayout>
      </c:layout>
      <c:lineChart>
        <c:grouping val="standard"/>
        <c:varyColors val="0"/>
        <c:ser>
          <c:idx val="0"/>
          <c:order val="0"/>
          <c:tx>
            <c:strRef>
              <c:f>Sheet1!$B$1</c:f>
              <c:strCache>
                <c:ptCount val="1"/>
                <c:pt idx="0">
                  <c:v>White</c:v>
                </c:pt>
              </c:strCache>
            </c:strRef>
          </c:tx>
          <c:spPr>
            <a:ln w="63500" cap="flat">
              <a:solidFill>
                <a:srgbClr val="4933FE"/>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Sheet1!$B$2:$B$19</c:f>
              <c:numCache>
                <c:formatCode>General</c:formatCode>
                <c:ptCount val="18"/>
                <c:pt idx="0">
                  <c:v>0</c:v>
                </c:pt>
                <c:pt idx="1">
                  <c:v>0</c:v>
                </c:pt>
                <c:pt idx="2">
                  <c:v>2.35</c:v>
                </c:pt>
                <c:pt idx="3">
                  <c:v>10.66</c:v>
                </c:pt>
                <c:pt idx="4">
                  <c:v>19.68</c:v>
                </c:pt>
                <c:pt idx="5">
                  <c:v>18</c:v>
                </c:pt>
                <c:pt idx="6">
                  <c:v>17.03</c:v>
                </c:pt>
                <c:pt idx="7">
                  <c:v>16.96</c:v>
                </c:pt>
                <c:pt idx="8">
                  <c:v>17.78</c:v>
                </c:pt>
                <c:pt idx="9">
                  <c:v>19.75</c:v>
                </c:pt>
                <c:pt idx="10">
                  <c:v>20.04</c:v>
                </c:pt>
                <c:pt idx="11">
                  <c:v>20.51</c:v>
                </c:pt>
                <c:pt idx="12">
                  <c:v>21.02</c:v>
                </c:pt>
                <c:pt idx="13">
                  <c:v>21.1</c:v>
                </c:pt>
                <c:pt idx="14">
                  <c:v>22.95</c:v>
                </c:pt>
                <c:pt idx="15">
                  <c:v>32.659999999999997</c:v>
                </c:pt>
                <c:pt idx="16">
                  <c:v>42.25</c:v>
                </c:pt>
                <c:pt idx="17">
                  <c:v>49.81</c:v>
                </c:pt>
              </c:numCache>
            </c:numRef>
          </c:val>
          <c:smooth val="0"/>
          <c:extLst>
            <c:ext xmlns:c16="http://schemas.microsoft.com/office/drawing/2014/chart" uri="{C3380CC4-5D6E-409C-BE32-E72D297353CC}">
              <c16:uniqueId val="{00000000-A768-6E40-9840-51FB31322401}"/>
            </c:ext>
          </c:extLst>
        </c:ser>
        <c:ser>
          <c:idx val="1"/>
          <c:order val="1"/>
          <c:tx>
            <c:strRef>
              <c:f>Sheet1!$C$1</c:f>
              <c:strCache>
                <c:ptCount val="1"/>
                <c:pt idx="0">
                  <c:v>Black</c:v>
                </c:pt>
              </c:strCache>
            </c:strRef>
          </c:tx>
          <c:spPr>
            <a:ln w="63500" cap="flat">
              <a:solidFill>
                <a:srgbClr val="FF5D71"/>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Sheet1!$C$2:$C$19</c:f>
              <c:numCache>
                <c:formatCode>General</c:formatCode>
                <c:ptCount val="18"/>
                <c:pt idx="0">
                  <c:v>0</c:v>
                </c:pt>
                <c:pt idx="1">
                  <c:v>0</c:v>
                </c:pt>
                <c:pt idx="2">
                  <c:v>1.18</c:v>
                </c:pt>
                <c:pt idx="3">
                  <c:v>8.26</c:v>
                </c:pt>
                <c:pt idx="4">
                  <c:v>19</c:v>
                </c:pt>
                <c:pt idx="5">
                  <c:v>14.75</c:v>
                </c:pt>
                <c:pt idx="6">
                  <c:v>14.78</c:v>
                </c:pt>
                <c:pt idx="7">
                  <c:v>9.9</c:v>
                </c:pt>
                <c:pt idx="8">
                  <c:v>10.11</c:v>
                </c:pt>
                <c:pt idx="9">
                  <c:v>8.11</c:v>
                </c:pt>
                <c:pt idx="10">
                  <c:v>5.08</c:v>
                </c:pt>
                <c:pt idx="11">
                  <c:v>4.83</c:v>
                </c:pt>
                <c:pt idx="12">
                  <c:v>5.62</c:v>
                </c:pt>
                <c:pt idx="13">
                  <c:v>5.07</c:v>
                </c:pt>
                <c:pt idx="14">
                  <c:v>5.8</c:v>
                </c:pt>
                <c:pt idx="15">
                  <c:v>5.73</c:v>
                </c:pt>
                <c:pt idx="16">
                  <c:v>9.14</c:v>
                </c:pt>
                <c:pt idx="17">
                  <c:v>8.56</c:v>
                </c:pt>
              </c:numCache>
            </c:numRef>
          </c:val>
          <c:smooth val="0"/>
          <c:extLst>
            <c:ext xmlns:c16="http://schemas.microsoft.com/office/drawing/2014/chart" uri="{C3380CC4-5D6E-409C-BE32-E72D297353CC}">
              <c16:uniqueId val="{00000001-A768-6E40-9840-51FB31322401}"/>
            </c:ext>
          </c:extLst>
        </c:ser>
        <c:ser>
          <c:idx val="2"/>
          <c:order val="2"/>
          <c:tx>
            <c:strRef>
              <c:f>Sheet1!$D$1</c:f>
              <c:strCache>
                <c:ptCount val="1"/>
                <c:pt idx="0">
                  <c:v>Hispanic</c:v>
                </c:pt>
              </c:strCache>
            </c:strRef>
          </c:tx>
          <c:spPr>
            <a:ln w="63500" cap="flat">
              <a:solidFill>
                <a:srgbClr val="B3FCFF"/>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Sheet1!$D$2:$D$19</c:f>
              <c:numCache>
                <c:formatCode>General</c:formatCode>
                <c:ptCount val="18"/>
                <c:pt idx="0">
                  <c:v>0</c:v>
                </c:pt>
                <c:pt idx="1">
                  <c:v>0</c:v>
                </c:pt>
                <c:pt idx="2">
                  <c:v>1.06</c:v>
                </c:pt>
                <c:pt idx="3">
                  <c:v>5.42</c:v>
                </c:pt>
                <c:pt idx="4">
                  <c:v>11.14</c:v>
                </c:pt>
                <c:pt idx="5">
                  <c:v>8.9700000000000006</c:v>
                </c:pt>
                <c:pt idx="6">
                  <c:v>8.5299999999999994</c:v>
                </c:pt>
                <c:pt idx="7">
                  <c:v>4.5599999999999996</c:v>
                </c:pt>
                <c:pt idx="8">
                  <c:v>5.67</c:v>
                </c:pt>
                <c:pt idx="9">
                  <c:v>4.99</c:v>
                </c:pt>
                <c:pt idx="10">
                  <c:v>4.8</c:v>
                </c:pt>
                <c:pt idx="11">
                  <c:v>5.38</c:v>
                </c:pt>
                <c:pt idx="12">
                  <c:v>4.8</c:v>
                </c:pt>
                <c:pt idx="13">
                  <c:v>4.8600000000000003</c:v>
                </c:pt>
                <c:pt idx="14">
                  <c:v>9.1999999999999993</c:v>
                </c:pt>
                <c:pt idx="15">
                  <c:v>6.57</c:v>
                </c:pt>
                <c:pt idx="16">
                  <c:v>9.4</c:v>
                </c:pt>
                <c:pt idx="17">
                  <c:v>10.78</c:v>
                </c:pt>
              </c:numCache>
            </c:numRef>
          </c:val>
          <c:smooth val="0"/>
          <c:extLst>
            <c:ext xmlns:c16="http://schemas.microsoft.com/office/drawing/2014/chart" uri="{C3380CC4-5D6E-409C-BE32-E72D297353CC}">
              <c16:uniqueId val="{00000002-A768-6E40-9840-51FB31322401}"/>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Age</a:t>
                </a:r>
              </a:p>
            </c:rich>
          </c:tx>
          <c:layout>
            <c:manualLayout>
              <c:xMode val="edge"/>
              <c:yMode val="edge"/>
              <c:x val="0.47724873192110867"/>
              <c:y val="0.93117142324583912"/>
            </c:manualLayout>
          </c:layout>
          <c:overlay val="0"/>
        </c:title>
        <c:numFmt formatCode="General" sourceLinked="0"/>
        <c:majorTickMark val="none"/>
        <c:minorTickMark val="none"/>
        <c:tickLblPos val="low"/>
        <c:spPr>
          <a:ln w="25400" cap="flat">
            <a:noFill/>
            <a:miter lim="400000"/>
          </a:ln>
        </c:spPr>
        <c:txPr>
          <a:bodyPr rot="-2700000"/>
          <a:lstStyle/>
          <a:p>
            <a:pPr>
              <a:defRPr/>
            </a:pPr>
            <a:endParaRPr lang="en-US"/>
          </a:p>
        </c:txPr>
        <c:crossAx val="1558786192"/>
        <c:crosses val="autoZero"/>
        <c:auto val="1"/>
        <c:lblAlgn val="ctr"/>
        <c:lblOffset val="100"/>
        <c:tickLblSkip val="1"/>
        <c:noMultiLvlLbl val="1"/>
      </c:catAx>
      <c:valAx>
        <c:axId val="1558786192"/>
        <c:scaling>
          <c:orientation val="minMax"/>
        </c:scaling>
        <c:delete val="0"/>
        <c:axPos val="l"/>
        <c:majorGridlines>
          <c:spPr>
            <a:ln w="12700" cap="flat">
              <a:solidFill>
                <a:srgbClr val="FFFFFF">
                  <a:alpha val="20000"/>
                </a:srgbClr>
              </a:solidFill>
              <a:prstDash val="solid"/>
              <a:miter lim="400000"/>
            </a:ln>
          </c:spPr>
        </c:majorGridlines>
        <c:title>
          <c:tx>
            <c:rich>
              <a:bodyPr/>
              <a:lstStyle/>
              <a:p>
                <a:pPr>
                  <a:defRPr/>
                </a:pPr>
                <a:r>
                  <a:rPr lang="en-US" dirty="0"/>
                  <a:t>Deaths</a:t>
                </a:r>
                <a:r>
                  <a:rPr lang="en-US" baseline="0" dirty="0"/>
                  <a:t> per 100,000 people</a:t>
                </a:r>
                <a:endParaRPr lang="en-US" dirty="0"/>
              </a:p>
            </c:rich>
          </c:tx>
          <c:layout>
            <c:manualLayout>
              <c:xMode val="edge"/>
              <c:yMode val="edge"/>
              <c:x val="4.5284452644289378E-3"/>
              <c:y val="4.3272745036215317E-2"/>
            </c:manualLayout>
          </c:layout>
          <c:overlay val="0"/>
        </c:title>
        <c:numFmt formatCode="General"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10"/>
        <c:minorUnit val="1.5"/>
      </c:valAx>
      <c:spPr>
        <a:noFill/>
        <a:ln w="12700" cap="flat">
          <a:noFill/>
          <a:miter lim="400000"/>
        </a:ln>
        <a:effectLst/>
      </c:spPr>
    </c:plotArea>
    <c:legend>
      <c:legendPos val="t"/>
      <c:layout>
        <c:manualLayout>
          <c:xMode val="edge"/>
          <c:yMode val="edge"/>
          <c:x val="0.72805092946051275"/>
          <c:y val="6.6697592983146897E-2"/>
          <c:w val="0.13496210665104749"/>
          <c:h val="0.2072401089890864"/>
        </c:manualLayout>
      </c:layout>
      <c:overlay val="1"/>
      <c:spPr>
        <a:solidFill>
          <a:schemeClr val="tx1">
            <a:alpha val="42000"/>
          </a:schemeClr>
        </a:solidFill>
        <a:ln w="12700" cap="flat">
          <a:noFill/>
          <a:miter lim="400000"/>
        </a:ln>
        <a:effectLst/>
      </c:spPr>
      <c:txPr>
        <a:bodyPr rot="0"/>
        <a:lstStyle/>
        <a:p>
          <a:pPr>
            <a:defRPr/>
          </a:pPr>
          <a:endParaRPr lang="en-US"/>
        </a:p>
      </c:txPr>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00477606463838"/>
          <c:y val="2.956177475008992E-2"/>
          <c:w val="0.87520367251209019"/>
          <c:h val="0.72565669394842369"/>
        </c:manualLayout>
      </c:layout>
      <c:lineChart>
        <c:grouping val="standard"/>
        <c:varyColors val="0"/>
        <c:ser>
          <c:idx val="0"/>
          <c:order val="0"/>
          <c:tx>
            <c:strRef>
              <c:f>Sheet1!$B$1</c:f>
              <c:strCache>
                <c:ptCount val="1"/>
                <c:pt idx="0">
                  <c:v>White</c:v>
                </c:pt>
              </c:strCache>
            </c:strRef>
          </c:tx>
          <c:spPr>
            <a:ln w="63500" cap="flat">
              <a:solidFill>
                <a:srgbClr val="4933FE"/>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Sheet1!$B$2:$B$19</c:f>
              <c:numCache>
                <c:formatCode>General</c:formatCode>
                <c:ptCount val="18"/>
                <c:pt idx="0">
                  <c:v>0</c:v>
                </c:pt>
                <c:pt idx="1">
                  <c:v>0</c:v>
                </c:pt>
                <c:pt idx="2">
                  <c:v>0.46</c:v>
                </c:pt>
                <c:pt idx="3">
                  <c:v>1.4</c:v>
                </c:pt>
                <c:pt idx="4">
                  <c:v>2.5299999999999998</c:v>
                </c:pt>
                <c:pt idx="5">
                  <c:v>3.23</c:v>
                </c:pt>
                <c:pt idx="6">
                  <c:v>2.87</c:v>
                </c:pt>
                <c:pt idx="7">
                  <c:v>3.51</c:v>
                </c:pt>
                <c:pt idx="8">
                  <c:v>3.64</c:v>
                </c:pt>
                <c:pt idx="9">
                  <c:v>4.13</c:v>
                </c:pt>
                <c:pt idx="10">
                  <c:v>3.88</c:v>
                </c:pt>
                <c:pt idx="11">
                  <c:v>4.12</c:v>
                </c:pt>
                <c:pt idx="12">
                  <c:v>3.06</c:v>
                </c:pt>
                <c:pt idx="13">
                  <c:v>2.64</c:v>
                </c:pt>
                <c:pt idx="14">
                  <c:v>2.78</c:v>
                </c:pt>
                <c:pt idx="15">
                  <c:v>2.39</c:v>
                </c:pt>
                <c:pt idx="16">
                  <c:v>1.76</c:v>
                </c:pt>
                <c:pt idx="17">
                  <c:v>0.78</c:v>
                </c:pt>
              </c:numCache>
            </c:numRef>
          </c:val>
          <c:smooth val="0"/>
          <c:extLst>
            <c:ext xmlns:c16="http://schemas.microsoft.com/office/drawing/2014/chart" uri="{C3380CC4-5D6E-409C-BE32-E72D297353CC}">
              <c16:uniqueId val="{00000000-A768-6E40-9840-51FB31322401}"/>
            </c:ext>
          </c:extLst>
        </c:ser>
        <c:ser>
          <c:idx val="1"/>
          <c:order val="1"/>
          <c:tx>
            <c:strRef>
              <c:f>Sheet1!$C$1</c:f>
              <c:strCache>
                <c:ptCount val="1"/>
                <c:pt idx="0">
                  <c:v>Black</c:v>
                </c:pt>
              </c:strCache>
            </c:strRef>
          </c:tx>
          <c:spPr>
            <a:ln w="63500" cap="flat">
              <a:solidFill>
                <a:srgbClr val="FF5D71"/>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Sheet1!$C$2:$C$19</c:f>
              <c:numCache>
                <c:formatCode>General</c:formatCode>
                <c:ptCount val="18"/>
                <c:pt idx="0">
                  <c:v>0</c:v>
                </c:pt>
                <c:pt idx="1">
                  <c:v>0</c:v>
                </c:pt>
                <c:pt idx="2">
                  <c:v>0.26</c:v>
                </c:pt>
                <c:pt idx="3">
                  <c:v>1.17</c:v>
                </c:pt>
                <c:pt idx="4">
                  <c:v>1.86</c:v>
                </c:pt>
                <c:pt idx="5">
                  <c:v>2.1800000000000002</c:v>
                </c:pt>
                <c:pt idx="6">
                  <c:v>1.44</c:v>
                </c:pt>
                <c:pt idx="7">
                  <c:v>1.66</c:v>
                </c:pt>
                <c:pt idx="8">
                  <c:v>1.06</c:v>
                </c:pt>
                <c:pt idx="9">
                  <c:v>0.65</c:v>
                </c:pt>
                <c:pt idx="10">
                  <c:v>0.8</c:v>
                </c:pt>
                <c:pt idx="11">
                  <c:v>0.7</c:v>
                </c:pt>
                <c:pt idx="12">
                  <c:v>0.6</c:v>
                </c:pt>
                <c:pt idx="13">
                  <c:v>0.56000000000000005</c:v>
                </c:pt>
                <c:pt idx="14">
                  <c:v>0.5</c:v>
                </c:pt>
                <c:pt idx="15">
                  <c:v>0.38</c:v>
                </c:pt>
                <c:pt idx="16">
                  <c:v>0.28000000000000003</c:v>
                </c:pt>
                <c:pt idx="17">
                  <c:v>0</c:v>
                </c:pt>
              </c:numCache>
            </c:numRef>
          </c:val>
          <c:smooth val="0"/>
          <c:extLst>
            <c:ext xmlns:c16="http://schemas.microsoft.com/office/drawing/2014/chart" uri="{C3380CC4-5D6E-409C-BE32-E72D297353CC}">
              <c16:uniqueId val="{00000001-A768-6E40-9840-51FB31322401}"/>
            </c:ext>
          </c:extLst>
        </c:ser>
        <c:ser>
          <c:idx val="2"/>
          <c:order val="2"/>
          <c:tx>
            <c:strRef>
              <c:f>Sheet1!$D$1</c:f>
              <c:strCache>
                <c:ptCount val="1"/>
                <c:pt idx="0">
                  <c:v>Hispanic</c:v>
                </c:pt>
              </c:strCache>
            </c:strRef>
          </c:tx>
          <c:spPr>
            <a:ln w="63500" cap="flat">
              <a:solidFill>
                <a:srgbClr val="B3FCFF"/>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Sheet1!$D$2:$D$19</c:f>
              <c:numCache>
                <c:formatCode>General</c:formatCode>
                <c:ptCount val="18"/>
                <c:pt idx="0">
                  <c:v>0</c:v>
                </c:pt>
                <c:pt idx="1">
                  <c:v>0</c:v>
                </c:pt>
                <c:pt idx="2">
                  <c:v>0.23</c:v>
                </c:pt>
                <c:pt idx="3">
                  <c:v>0.92</c:v>
                </c:pt>
                <c:pt idx="4">
                  <c:v>1.5</c:v>
                </c:pt>
                <c:pt idx="5">
                  <c:v>1.42</c:v>
                </c:pt>
                <c:pt idx="6">
                  <c:v>1.49</c:v>
                </c:pt>
                <c:pt idx="7">
                  <c:v>1.02</c:v>
                </c:pt>
                <c:pt idx="8">
                  <c:v>0.68</c:v>
                </c:pt>
                <c:pt idx="9">
                  <c:v>0.36</c:v>
                </c:pt>
                <c:pt idx="10">
                  <c:v>0.48</c:v>
                </c:pt>
                <c:pt idx="11">
                  <c:v>0.47</c:v>
                </c:pt>
                <c:pt idx="12">
                  <c:v>0.33</c:v>
                </c:pt>
                <c:pt idx="13">
                  <c:v>0.43</c:v>
                </c:pt>
                <c:pt idx="14">
                  <c:v>0.28999999999999998</c:v>
                </c:pt>
                <c:pt idx="15">
                  <c:v>0.21</c:v>
                </c:pt>
                <c:pt idx="16">
                  <c:v>0.62</c:v>
                </c:pt>
                <c:pt idx="17">
                  <c:v>0.28999999999999998</c:v>
                </c:pt>
              </c:numCache>
            </c:numRef>
          </c:val>
          <c:smooth val="0"/>
          <c:extLst>
            <c:ext xmlns:c16="http://schemas.microsoft.com/office/drawing/2014/chart" uri="{C3380CC4-5D6E-409C-BE32-E72D297353CC}">
              <c16:uniqueId val="{00000002-A768-6E40-9840-51FB31322401}"/>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Age</a:t>
                </a:r>
              </a:p>
            </c:rich>
          </c:tx>
          <c:layout>
            <c:manualLayout>
              <c:xMode val="edge"/>
              <c:yMode val="edge"/>
              <c:x val="0.47724873192110867"/>
              <c:y val="0.93117142324583912"/>
            </c:manualLayout>
          </c:layout>
          <c:overlay val="0"/>
        </c:title>
        <c:numFmt formatCode="General" sourceLinked="0"/>
        <c:majorTickMark val="none"/>
        <c:minorTickMark val="none"/>
        <c:tickLblPos val="low"/>
        <c:spPr>
          <a:ln w="25400" cap="flat">
            <a:noFill/>
            <a:miter lim="400000"/>
          </a:ln>
        </c:spPr>
        <c:txPr>
          <a:bodyPr rot="-2700000"/>
          <a:lstStyle/>
          <a:p>
            <a:pPr>
              <a:defRPr/>
            </a:pPr>
            <a:endParaRPr lang="en-US"/>
          </a:p>
        </c:txPr>
        <c:crossAx val="1558786192"/>
        <c:crosses val="autoZero"/>
        <c:auto val="1"/>
        <c:lblAlgn val="ctr"/>
        <c:lblOffset val="100"/>
        <c:tickLblSkip val="1"/>
        <c:noMultiLvlLbl val="1"/>
      </c:catAx>
      <c:valAx>
        <c:axId val="1558786192"/>
        <c:scaling>
          <c:orientation val="minMax"/>
          <c:max val="6"/>
          <c:min val="0"/>
        </c:scaling>
        <c:delete val="0"/>
        <c:axPos val="l"/>
        <c:majorGridlines>
          <c:spPr>
            <a:ln w="12700" cap="flat">
              <a:solidFill>
                <a:srgbClr val="FFFFFF">
                  <a:alpha val="20000"/>
                </a:srgbClr>
              </a:solidFill>
              <a:prstDash val="solid"/>
              <a:miter lim="400000"/>
            </a:ln>
          </c:spPr>
        </c:majorGridlines>
        <c:title>
          <c:tx>
            <c:rich>
              <a:bodyPr/>
              <a:lstStyle/>
              <a:p>
                <a:pPr>
                  <a:defRPr/>
                </a:pPr>
                <a:r>
                  <a:rPr lang="en-US" dirty="0"/>
                  <a:t>Deaths</a:t>
                </a:r>
                <a:r>
                  <a:rPr lang="en-US" baseline="0" dirty="0"/>
                  <a:t> per 100,000 people</a:t>
                </a:r>
                <a:endParaRPr lang="en-US" dirty="0"/>
              </a:p>
            </c:rich>
          </c:tx>
          <c:layout>
            <c:manualLayout>
              <c:xMode val="edge"/>
              <c:yMode val="edge"/>
              <c:x val="4.5284452644289378E-3"/>
              <c:y val="4.3272745036215317E-2"/>
            </c:manualLayout>
          </c:layout>
          <c:overlay val="0"/>
        </c:title>
        <c:numFmt formatCode="General"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1"/>
      </c:valAx>
      <c:spPr>
        <a:noFill/>
        <a:ln w="12700" cap="flat">
          <a:noFill/>
          <a:miter lim="400000"/>
        </a:ln>
        <a:effectLst/>
      </c:spPr>
    </c:plotArea>
    <c:legend>
      <c:legendPos val="t"/>
      <c:layout>
        <c:manualLayout>
          <c:xMode val="edge"/>
          <c:yMode val="edge"/>
          <c:x val="0.80964485322572111"/>
          <c:y val="0.11191427913499027"/>
          <c:w val="0.1632933626179946"/>
          <c:h val="0.21521951750757623"/>
        </c:manualLayout>
      </c:layout>
      <c:overlay val="1"/>
      <c:spPr>
        <a:solidFill>
          <a:schemeClr val="tx1">
            <a:alpha val="42000"/>
          </a:schemeClr>
        </a:solidFill>
        <a:ln w="12700" cap="flat">
          <a:noFill/>
          <a:miter lim="400000"/>
        </a:ln>
        <a:effectLst/>
      </c:spPr>
      <c:txPr>
        <a:bodyPr rot="0"/>
        <a:lstStyle/>
        <a:p>
          <a:pPr>
            <a:defRPr/>
          </a:pPr>
          <a:endParaRPr lang="en-US"/>
        </a:p>
      </c:txPr>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 in Microsoft PowerPoint]Sheet1'!$B$1</c:f>
              <c:strCache>
                <c:ptCount val="1"/>
                <c:pt idx="0">
                  <c:v>Column2</c:v>
                </c:pt>
              </c:strCache>
            </c:strRef>
          </c:tx>
          <c:dPt>
            <c:idx val="0"/>
            <c:bubble3D val="0"/>
            <c:spPr>
              <a:solidFill>
                <a:srgbClr val="4933F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16D-964A-9CCA-0D7D7275BBF6}"/>
              </c:ext>
            </c:extLst>
          </c:dPt>
          <c:dPt>
            <c:idx val="1"/>
            <c:bubble3D val="0"/>
            <c:spPr>
              <a:solidFill>
                <a:srgbClr val="FFF0F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16D-964A-9CCA-0D7D7275BBF6}"/>
              </c:ext>
            </c:extLst>
          </c:dPt>
          <c:dPt>
            <c:idx val="2"/>
            <c:bubble3D val="0"/>
            <c:spPr>
              <a:solidFill>
                <a:srgbClr val="FF5A5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16D-964A-9CCA-0D7D7275BBF6}"/>
              </c:ext>
            </c:extLst>
          </c:dPt>
          <c:dPt>
            <c:idx val="3"/>
            <c:bubble3D val="0"/>
            <c:spPr>
              <a:solidFill>
                <a:srgbClr val="B3FC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16D-964A-9CCA-0D7D7275BBF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16D-964A-9CCA-0D7D7275BBF6}"/>
              </c:ext>
            </c:extLst>
          </c:dPt>
          <c:dPt>
            <c:idx val="5"/>
            <c:bubble3D val="0"/>
            <c:spPr>
              <a:solidFill>
                <a:srgbClr val="8277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16D-964A-9CCA-0D7D7275BBF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416D-964A-9CCA-0D7D7275BBF6}"/>
              </c:ext>
            </c:extLst>
          </c:dPt>
          <c:dPt>
            <c:idx val="7"/>
            <c:bubble3D val="0"/>
            <c:spPr>
              <a:solidFill>
                <a:srgbClr val="AC4CF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416D-964A-9CCA-0D7D7275BBF6}"/>
              </c:ext>
            </c:extLst>
          </c:dPt>
          <c:dPt>
            <c:idx val="8"/>
            <c:bubble3D val="0"/>
            <c:spPr>
              <a:solidFill>
                <a:srgbClr val="B3B9C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416D-964A-9CCA-0D7D7275BBF6}"/>
              </c:ext>
            </c:extLst>
          </c:dPt>
          <c:dLbls>
            <c:delete val="1"/>
          </c:dLbls>
          <c:cat>
            <c:strRef>
              <c:f>'[Chart in Microsoft PowerPoint]Sheet1'!$A$2:$A$10</c:f>
              <c:strCache>
                <c:ptCount val="9"/>
                <c:pt idx="0">
                  <c:v>Overdose</c:v>
                </c:pt>
                <c:pt idx="1">
                  <c:v>Cutting</c:v>
                </c:pt>
                <c:pt idx="2">
                  <c:v>Firearm </c:v>
                </c:pt>
                <c:pt idx="3">
                  <c:v>Hanging</c:v>
                </c:pt>
                <c:pt idx="4">
                  <c:v>Gas</c:v>
                </c:pt>
                <c:pt idx="5">
                  <c:v>Jumping</c:v>
                </c:pt>
                <c:pt idx="6">
                  <c:v>Drowning</c:v>
                </c:pt>
                <c:pt idx="7">
                  <c:v>Moving Object</c:v>
                </c:pt>
                <c:pt idx="8">
                  <c:v>Other</c:v>
                </c:pt>
              </c:strCache>
            </c:strRef>
          </c:cat>
          <c:val>
            <c:numRef>
              <c:f>'[Chart in Microsoft PowerPoint]Sheet1'!$B$2:$B$10</c:f>
              <c:numCache>
                <c:formatCode>0%</c:formatCode>
                <c:ptCount val="9"/>
                <c:pt idx="0">
                  <c:v>0.59399999999999997</c:v>
                </c:pt>
                <c:pt idx="1">
                  <c:v>0.214</c:v>
                </c:pt>
                <c:pt idx="2">
                  <c:v>4.8000000000000001E-2</c:v>
                </c:pt>
                <c:pt idx="3">
                  <c:v>0.04</c:v>
                </c:pt>
                <c:pt idx="4">
                  <c:v>8.0000000000000002E-3</c:v>
                </c:pt>
                <c:pt idx="5">
                  <c:v>6.0000000000000001E-3</c:v>
                </c:pt>
                <c:pt idx="6">
                  <c:v>2E-3</c:v>
                </c:pt>
                <c:pt idx="7">
                  <c:v>3.0000000000000001E-3</c:v>
                </c:pt>
                <c:pt idx="8">
                  <c:v>7.4999999999999997E-2</c:v>
                </c:pt>
              </c:numCache>
            </c:numRef>
          </c:val>
          <c:extLst>
            <c:ext xmlns:c16="http://schemas.microsoft.com/office/drawing/2014/chart" uri="{C3380CC4-5D6E-409C-BE32-E72D297353CC}">
              <c16:uniqueId val="{00000012-416D-964A-9CCA-0D7D7275BBF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6"/>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7"/>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8"/>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ayout>
        <c:manualLayout>
          <c:xMode val="edge"/>
          <c:yMode val="edge"/>
          <c:x val="0.75997585691731739"/>
          <c:y val="0.16449957147282396"/>
          <c:w val="0.22418648037252178"/>
          <c:h val="0.550570496558687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7651276523623"/>
          <c:y val="1.7486336791436193E-2"/>
          <c:w val="0.57433500913336599"/>
          <c:h val="0.93588343176473399"/>
        </c:manualLayout>
      </c:layout>
      <c:pieChart>
        <c:varyColors val="1"/>
        <c:ser>
          <c:idx val="0"/>
          <c:order val="0"/>
          <c:tx>
            <c:strRef>
              <c:f>'[Chart in Microsoft PowerPoint]Sheet1'!$B$1</c:f>
              <c:strCache>
                <c:ptCount val="1"/>
                <c:pt idx="0">
                  <c:v>Column1</c:v>
                </c:pt>
              </c:strCache>
            </c:strRef>
          </c:tx>
          <c:dPt>
            <c:idx val="0"/>
            <c:bubble3D val="0"/>
            <c:spPr>
              <a:solidFill>
                <a:srgbClr val="4933F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326-6641-87AC-66330F6FD033}"/>
              </c:ext>
            </c:extLst>
          </c:dPt>
          <c:dPt>
            <c:idx val="1"/>
            <c:bubble3D val="0"/>
            <c:spPr>
              <a:solidFill>
                <a:srgbClr val="FFF0F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326-6641-87AC-66330F6FD033}"/>
              </c:ext>
            </c:extLst>
          </c:dPt>
          <c:dPt>
            <c:idx val="2"/>
            <c:bubble3D val="0"/>
            <c:spPr>
              <a:solidFill>
                <a:srgbClr val="FF5A5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326-6641-87AC-66330F6FD033}"/>
              </c:ext>
            </c:extLst>
          </c:dPt>
          <c:dPt>
            <c:idx val="3"/>
            <c:bubble3D val="0"/>
            <c:spPr>
              <a:solidFill>
                <a:srgbClr val="B3FC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326-6641-87AC-66330F6FD033}"/>
              </c:ext>
            </c:extLst>
          </c:dPt>
          <c:dPt>
            <c:idx val="4"/>
            <c:bubble3D val="0"/>
            <c:spPr>
              <a:solidFill>
                <a:srgbClr val="4375A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326-6641-87AC-66330F6FD033}"/>
              </c:ext>
            </c:extLst>
          </c:dPt>
          <c:dPt>
            <c:idx val="5"/>
            <c:bubble3D val="0"/>
            <c:spPr>
              <a:solidFill>
                <a:srgbClr val="787C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326-6641-87AC-66330F6FD03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326-6641-87AC-66330F6FD033}"/>
              </c:ext>
            </c:extLst>
          </c:dPt>
          <c:dPt>
            <c:idx val="7"/>
            <c:bubble3D val="0"/>
            <c:spPr>
              <a:solidFill>
                <a:srgbClr val="B752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326-6641-87AC-66330F6FD033}"/>
              </c:ext>
            </c:extLst>
          </c:dPt>
          <c:dPt>
            <c:idx val="8"/>
            <c:bubble3D val="0"/>
            <c:spPr>
              <a:solidFill>
                <a:srgbClr val="B3B9C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8326-6641-87AC-66330F6FD033}"/>
              </c:ext>
            </c:extLst>
          </c:dPt>
          <c:dLbls>
            <c:dLbl>
              <c:idx val="0"/>
              <c:delete val="1"/>
              <c:extLst>
                <c:ext xmlns:c15="http://schemas.microsoft.com/office/drawing/2012/chart" uri="{CE6537A1-D6FC-4f65-9D91-7224C49458BB}"/>
                <c:ext xmlns:c16="http://schemas.microsoft.com/office/drawing/2014/chart" uri="{C3380CC4-5D6E-409C-BE32-E72D297353CC}">
                  <c16:uniqueId val="{00000001-8326-6641-87AC-66330F6FD033}"/>
                </c:ext>
              </c:extLst>
            </c:dLbl>
            <c:dLbl>
              <c:idx val="1"/>
              <c:delete val="1"/>
              <c:extLst>
                <c:ext xmlns:c15="http://schemas.microsoft.com/office/drawing/2012/chart" uri="{CE6537A1-D6FC-4f65-9D91-7224C49458BB}"/>
                <c:ext xmlns:c16="http://schemas.microsoft.com/office/drawing/2014/chart" uri="{C3380CC4-5D6E-409C-BE32-E72D297353CC}">
                  <c16:uniqueId val="{00000003-8326-6641-87AC-66330F6FD033}"/>
                </c:ext>
              </c:extLst>
            </c:dLbl>
            <c:dLbl>
              <c:idx val="2"/>
              <c:layout>
                <c:manualLayout>
                  <c:x val="-4.3730874748464522E-2"/>
                  <c:y val="-0.37900189274679597"/>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fld id="{F4AAD87D-90D4-3347-B67A-E1683745C096}" type="CATEGORYNAME">
                      <a:rPr lang="en-US" sz="2000">
                        <a:latin typeface="Untitled Sans" panose="020B0503030202060203" pitchFamily="34" charset="77"/>
                      </a:rPr>
                      <a:pPr>
                        <a:defRPr/>
                      </a:pPr>
                      <a:t>[CATEGORY NAME]</a:t>
                    </a:fld>
                    <a:r>
                      <a:rPr lang="en-US" sz="2000" baseline="0" dirty="0">
                        <a:latin typeface="Untitled Sans" panose="020B0503030202060203" pitchFamily="34" charset="77"/>
                      </a:rPr>
                      <a:t>
</a:t>
                    </a:r>
                    <a:fld id="{DDC1F27F-D477-EC41-9F6D-193C8D34F118}" type="PERCENTAGE">
                      <a:rPr lang="en-US" sz="2000" baseline="0">
                        <a:latin typeface="Untitled Sans" panose="020B0503030202060203" pitchFamily="34" charset="77"/>
                      </a:rPr>
                      <a:pPr>
                        <a:defRPr/>
                      </a:pPr>
                      <a:t>[PERCENTAGE]</a:t>
                    </a:fld>
                    <a:endParaRPr lang="en-US" sz="2000" baseline="0" dirty="0">
                      <a:latin typeface="Untitled Sans" panose="020B0503030202060203" pitchFamily="34" charset="77"/>
                    </a:endParaRPr>
                  </a:p>
                </c:rich>
              </c:tx>
              <c:spPr>
                <a:solidFill>
                  <a:srgbClr val="FF5A5F"/>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326-6641-87AC-66330F6FD033}"/>
                </c:ext>
              </c:extLst>
            </c:dLbl>
            <c:dLbl>
              <c:idx val="3"/>
              <c:delete val="1"/>
              <c:extLst>
                <c:ext xmlns:c15="http://schemas.microsoft.com/office/drawing/2012/chart" uri="{CE6537A1-D6FC-4f65-9D91-7224C49458BB}"/>
                <c:ext xmlns:c16="http://schemas.microsoft.com/office/drawing/2014/chart" uri="{C3380CC4-5D6E-409C-BE32-E72D297353CC}">
                  <c16:uniqueId val="{00000007-8326-6641-87AC-66330F6FD033}"/>
                </c:ext>
              </c:extLst>
            </c:dLbl>
            <c:dLbl>
              <c:idx val="4"/>
              <c:delete val="1"/>
              <c:extLst>
                <c:ext xmlns:c15="http://schemas.microsoft.com/office/drawing/2012/chart" uri="{CE6537A1-D6FC-4f65-9D91-7224C49458BB}"/>
                <c:ext xmlns:c16="http://schemas.microsoft.com/office/drawing/2014/chart" uri="{C3380CC4-5D6E-409C-BE32-E72D297353CC}">
                  <c16:uniqueId val="{00000009-8326-6641-87AC-66330F6FD033}"/>
                </c:ext>
              </c:extLst>
            </c:dLbl>
            <c:dLbl>
              <c:idx val="5"/>
              <c:delete val="1"/>
              <c:extLst>
                <c:ext xmlns:c15="http://schemas.microsoft.com/office/drawing/2012/chart" uri="{CE6537A1-D6FC-4f65-9D91-7224C49458BB}"/>
                <c:ext xmlns:c16="http://schemas.microsoft.com/office/drawing/2014/chart" uri="{C3380CC4-5D6E-409C-BE32-E72D297353CC}">
                  <c16:uniqueId val="{0000000B-8326-6641-87AC-66330F6FD033}"/>
                </c:ext>
              </c:extLst>
            </c:dLbl>
            <c:dLbl>
              <c:idx val="6"/>
              <c:delete val="1"/>
              <c:extLst>
                <c:ext xmlns:c15="http://schemas.microsoft.com/office/drawing/2012/chart" uri="{CE6537A1-D6FC-4f65-9D91-7224C49458BB}"/>
                <c:ext xmlns:c16="http://schemas.microsoft.com/office/drawing/2014/chart" uri="{C3380CC4-5D6E-409C-BE32-E72D297353CC}">
                  <c16:uniqueId val="{0000000D-8326-6641-87AC-66330F6FD033}"/>
                </c:ext>
              </c:extLst>
            </c:dLbl>
            <c:dLbl>
              <c:idx val="7"/>
              <c:delete val="1"/>
              <c:extLst>
                <c:ext xmlns:c15="http://schemas.microsoft.com/office/drawing/2012/chart" uri="{CE6537A1-D6FC-4f65-9D91-7224C49458BB}"/>
                <c:ext xmlns:c16="http://schemas.microsoft.com/office/drawing/2014/chart" uri="{C3380CC4-5D6E-409C-BE32-E72D297353CC}">
                  <c16:uniqueId val="{0000000F-8326-6641-87AC-66330F6FD033}"/>
                </c:ext>
              </c:extLst>
            </c:dLbl>
            <c:dLbl>
              <c:idx val="8"/>
              <c:delete val="1"/>
              <c:extLst>
                <c:ext xmlns:c15="http://schemas.microsoft.com/office/drawing/2012/chart" uri="{CE6537A1-D6FC-4f65-9D91-7224C49458BB}"/>
                <c:ext xmlns:c16="http://schemas.microsoft.com/office/drawing/2014/chart" uri="{C3380CC4-5D6E-409C-BE32-E72D297353CC}">
                  <c16:uniqueId val="{00000011-8326-6641-87AC-66330F6FD03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 in Microsoft PowerPoint]Sheet1'!$A$2:$A$10</c:f>
              <c:strCache>
                <c:ptCount val="9"/>
                <c:pt idx="0">
                  <c:v>Overdose</c:v>
                </c:pt>
                <c:pt idx="1">
                  <c:v>Cutting</c:v>
                </c:pt>
                <c:pt idx="2">
                  <c:v>Firearm</c:v>
                </c:pt>
                <c:pt idx="3">
                  <c:v>Hanging</c:v>
                </c:pt>
                <c:pt idx="4">
                  <c:v>Gas</c:v>
                </c:pt>
                <c:pt idx="5">
                  <c:v>Jumping</c:v>
                </c:pt>
                <c:pt idx="6">
                  <c:v>Drowning</c:v>
                </c:pt>
                <c:pt idx="7">
                  <c:v>Moving Object</c:v>
                </c:pt>
                <c:pt idx="8">
                  <c:v>Other</c:v>
                </c:pt>
              </c:strCache>
            </c:strRef>
          </c:cat>
          <c:val>
            <c:numRef>
              <c:f>'[Chart in Microsoft PowerPoint]Sheet1'!$B$2:$B$10</c:f>
              <c:numCache>
                <c:formatCode>General</c:formatCode>
                <c:ptCount val="9"/>
                <c:pt idx="0">
                  <c:v>13.5</c:v>
                </c:pt>
                <c:pt idx="1">
                  <c:v>1.8</c:v>
                </c:pt>
                <c:pt idx="2">
                  <c:v>50.6</c:v>
                </c:pt>
                <c:pt idx="3">
                  <c:v>24.7</c:v>
                </c:pt>
                <c:pt idx="4">
                  <c:v>2.8</c:v>
                </c:pt>
                <c:pt idx="5">
                  <c:v>2.1</c:v>
                </c:pt>
                <c:pt idx="6">
                  <c:v>1</c:v>
                </c:pt>
                <c:pt idx="7">
                  <c:v>1</c:v>
                </c:pt>
                <c:pt idx="8">
                  <c:v>1.5</c:v>
                </c:pt>
              </c:numCache>
            </c:numRef>
          </c:val>
          <c:extLst>
            <c:ext xmlns:c16="http://schemas.microsoft.com/office/drawing/2014/chart" uri="{C3380CC4-5D6E-409C-BE32-E72D297353CC}">
              <c16:uniqueId val="{00000012-8326-6641-87AC-66330F6FD03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6"/>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7"/>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8"/>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ayout>
        <c:manualLayout>
          <c:xMode val="edge"/>
          <c:yMode val="edge"/>
          <c:x val="0.70523935953353434"/>
          <c:y val="0.11549220595875612"/>
          <c:w val="0.27450580146429854"/>
          <c:h val="0.68257159130276501"/>
        </c:manualLayout>
      </c:layout>
      <c:overlay val="0"/>
      <c:spPr>
        <a:solidFill>
          <a:schemeClr val="tx1">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06EE0-8464-414E-9207-3090605B8753}" type="datetimeFigureOut">
              <a:rPr lang="en-US" smtClean="0"/>
              <a:t>10/10/23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58CF3-C551-4240-985D-CEF716ADB6DA}" type="slidenum">
              <a:rPr lang="en-US" smtClean="0"/>
              <a:t>‹#›</a:t>
            </a:fld>
            <a:endParaRPr lang="en-US"/>
          </a:p>
        </p:txBody>
      </p:sp>
    </p:spTree>
    <p:extLst>
      <p:ext uri="{BB962C8B-B14F-4D97-AF65-F5344CB8AC3E}">
        <p14:creationId xmlns:p14="http://schemas.microsoft.com/office/powerpoint/2010/main" val="61577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a:t>
            </a:fld>
            <a:endParaRPr lang="en-US" dirty="0"/>
          </a:p>
        </p:txBody>
      </p:sp>
    </p:spTree>
    <p:extLst>
      <p:ext uri="{BB962C8B-B14F-4D97-AF65-F5344CB8AC3E}">
        <p14:creationId xmlns:p14="http://schemas.microsoft.com/office/powerpoint/2010/main" val="198546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children and adolescents, deaths from unintentional firearm injuries remain low and stable through age 21, while rates of firearm homicide and suicide both begin to increase around age 12. Firearm suicide is slightly more common in the pre-teen and early teenage years and firearm homicide becomes more common around age 15.</a:t>
            </a:r>
          </a:p>
          <a:p>
            <a:endParaRPr lang="en-US" dirty="0">
              <a:cs typeface="Calibri"/>
            </a:endParaRPr>
          </a:p>
        </p:txBody>
      </p:sp>
      <p:sp>
        <p:nvSpPr>
          <p:cNvPr id="4" name="Slide Number Placeholder 3"/>
          <p:cNvSpPr>
            <a:spLocks noGrp="1"/>
          </p:cNvSpPr>
          <p:nvPr>
            <p:ph type="sldNum" sz="quarter" idx="5"/>
          </p:nvPr>
        </p:nvSpPr>
        <p:spPr/>
        <p:txBody>
          <a:bodyPr/>
          <a:lstStyle/>
          <a:p>
            <a:fld id="{2A067480-7874-664D-9897-88C637AC9649}" type="slidenum">
              <a:rPr lang="en-US" smtClean="0"/>
              <a:t>12</a:t>
            </a:fld>
            <a:endParaRPr lang="en-US" dirty="0"/>
          </a:p>
        </p:txBody>
      </p:sp>
    </p:spTree>
    <p:extLst>
      <p:ext uri="{BB962C8B-B14F-4D97-AF65-F5344CB8AC3E}">
        <p14:creationId xmlns:p14="http://schemas.microsoft.com/office/powerpoint/2010/main" val="365153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For every person who dies from a firearm injury, there are another 2 who are shot and survive.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Using emergency department data, researchers estimate that there are about 85,000 nonfatal firearm injuries each year.</a:t>
            </a:r>
            <a:r>
              <a:rPr lang="en-US" sz="1200" dirty="0">
                <a:effectLst/>
              </a:rPr>
              <a:t> </a:t>
            </a:r>
            <a:r>
              <a:rPr lang="en-US" sz="1200" kern="1200" dirty="0">
                <a:solidFill>
                  <a:schemeClr val="tx1"/>
                </a:solidFill>
                <a:effectLst/>
                <a:latin typeface="+mn-lt"/>
                <a:ea typeface="+mn-ea"/>
                <a:cs typeface="+mn-cs"/>
              </a:rPr>
              <a:t>These injuries look different than firearm deaths. Most notably, while only 1% of firearm deaths are unintentional, 51% of nonfatal firearm injuries are unintentional.</a:t>
            </a:r>
            <a:r>
              <a:rPr lang="en-US" sz="1200" dirty="0">
                <a:effectLst/>
              </a:rPr>
              <a:t> Notably, 9 in 10 suicide attempts with a firearm are fatal.</a:t>
            </a:r>
            <a:endParaRPr lang="en-US" sz="1200" dirty="0"/>
          </a:p>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13</a:t>
            </a:fld>
            <a:endParaRPr lang="en-US" dirty="0"/>
          </a:p>
        </p:txBody>
      </p:sp>
    </p:spTree>
    <p:extLst>
      <p:ext uri="{BB962C8B-B14F-4D97-AF65-F5344CB8AC3E}">
        <p14:creationId xmlns:p14="http://schemas.microsoft.com/office/powerpoint/2010/main" val="3948207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14</a:t>
            </a:fld>
            <a:endParaRPr lang="en-US" dirty="0"/>
          </a:p>
        </p:txBody>
      </p:sp>
    </p:spTree>
    <p:extLst>
      <p:ext uri="{BB962C8B-B14F-4D97-AF65-F5344CB8AC3E}">
        <p14:creationId xmlns:p14="http://schemas.microsoft.com/office/powerpoint/2010/main" val="509467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15</a:t>
            </a:fld>
            <a:endParaRPr lang="en-US" dirty="0"/>
          </a:p>
        </p:txBody>
      </p:sp>
    </p:spTree>
    <p:extLst>
      <p:ext uri="{BB962C8B-B14F-4D97-AF65-F5344CB8AC3E}">
        <p14:creationId xmlns:p14="http://schemas.microsoft.com/office/powerpoint/2010/main" val="58087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2</a:t>
            </a:fld>
            <a:endParaRPr lang="en-US" dirty="0"/>
          </a:p>
        </p:txBody>
      </p:sp>
    </p:spTree>
    <p:extLst>
      <p:ext uri="{BB962C8B-B14F-4D97-AF65-F5344CB8AC3E}">
        <p14:creationId xmlns:p14="http://schemas.microsoft.com/office/powerpoint/2010/main" val="388716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Firearm-related injuries are a major cause of death in the United States and this problem is unique to the US. This graph shows that the US has the highest rates of firearm homicide and firearm suicide among high-income countries. </a:t>
            </a:r>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3</a:t>
            </a:fld>
            <a:endParaRPr lang="en-US" dirty="0"/>
          </a:p>
        </p:txBody>
      </p:sp>
    </p:spTree>
    <p:extLst>
      <p:ext uri="{BB962C8B-B14F-4D97-AF65-F5344CB8AC3E}">
        <p14:creationId xmlns:p14="http://schemas.microsoft.com/office/powerpoint/2010/main" val="418678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graph compares two public health issues in the US over the past 70 years: firearm violence and motor vehicle crashes. The death rate from motor vehicle crashes used to be much higher, but has consistently dropped due to the large-scale mobilization of funding, research, and safety interventions. In contrast, until </a:t>
            </a:r>
            <a:r>
              <a:rPr lang="en-US" sz="1200" i="1" kern="1200" dirty="0">
                <a:solidFill>
                  <a:schemeClr val="tx1"/>
                </a:solidFill>
                <a:effectLst/>
                <a:latin typeface="+mn-lt"/>
                <a:ea typeface="+mn-ea"/>
                <a:cs typeface="+mn-cs"/>
              </a:rPr>
              <a:t>very recently</a:t>
            </a:r>
            <a:r>
              <a:rPr lang="en-US" sz="1200" kern="1200" dirty="0">
                <a:solidFill>
                  <a:schemeClr val="tx1"/>
                </a:solidFill>
                <a:effectLst/>
                <a:latin typeface="+mn-lt"/>
                <a:ea typeface="+mn-ea"/>
                <a:cs typeface="+mn-cs"/>
              </a:rPr>
              <a:t>, there were few investments in firearm injury prevention research at the federal level. As a result, deaths from firearms have largely stayed the same since the 1950s, and surpassed motor vehicle deaths in 2017 for the first time in history. </a:t>
            </a:r>
          </a:p>
        </p:txBody>
      </p:sp>
      <p:sp>
        <p:nvSpPr>
          <p:cNvPr id="4" name="Slide Number Placeholder 3"/>
          <p:cNvSpPr>
            <a:spLocks noGrp="1"/>
          </p:cNvSpPr>
          <p:nvPr>
            <p:ph type="sldNum" sz="quarter" idx="5"/>
          </p:nvPr>
        </p:nvSpPr>
        <p:spPr/>
        <p:txBody>
          <a:bodyPr/>
          <a:lstStyle/>
          <a:p>
            <a:fld id="{2A067480-7874-664D-9897-88C637AC9649}" type="slidenum">
              <a:rPr lang="en-US" smtClean="0"/>
              <a:t>4</a:t>
            </a:fld>
            <a:endParaRPr lang="en-US" dirty="0"/>
          </a:p>
        </p:txBody>
      </p:sp>
    </p:spTree>
    <p:extLst>
      <p:ext uri="{BB962C8B-B14F-4D97-AF65-F5344CB8AC3E}">
        <p14:creationId xmlns:p14="http://schemas.microsoft.com/office/powerpoint/2010/main" val="120828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2020, the most recent year for which we have data, there were over 45,000 firearm-related deaths. Most firearm deaths are suicides and beginning in 2020 there has been an increase in deaths from firearm homicide. A small proportion are unintentional deaths or deaths of undetermined intent. Among firearm homicides, less than 1% are mass shootings in which 3 or more people died in a public place. These comprise 0.2% of firearm deaths overall.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latin typeface="Untitled Sans" panose="020B0503030202060203" pitchFamily="34" charset="77"/>
              </a:rPr>
              <a:t>(A public mass shooting is defined as a single attack in a public place in which 3+ victims were killed, not including the perpetrator(s), and excluding shootings stemming from more conventionally motivated crimes such as armed robbery or gang violence.)</a:t>
            </a:r>
          </a:p>
          <a:p>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067480-7874-664D-9897-88C637AC9649}" type="slidenum">
              <a:rPr lang="en-US" smtClean="0"/>
              <a:t>5</a:t>
            </a:fld>
            <a:endParaRPr lang="en-US" dirty="0"/>
          </a:p>
        </p:txBody>
      </p:sp>
    </p:spTree>
    <p:extLst>
      <p:ext uri="{BB962C8B-B14F-4D97-AF65-F5344CB8AC3E}">
        <p14:creationId xmlns:p14="http://schemas.microsoft.com/office/powerpoint/2010/main" val="93703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graph shows rates of firearm homicide among men across the life course, stratified by race/ethnicity. In older teens and young men, deaths come to a peak at 24, especially for African American males.</a:t>
            </a:r>
          </a:p>
        </p:txBody>
      </p:sp>
      <p:sp>
        <p:nvSpPr>
          <p:cNvPr id="4" name="Slide Number Placeholder 3"/>
          <p:cNvSpPr>
            <a:spLocks noGrp="1"/>
          </p:cNvSpPr>
          <p:nvPr>
            <p:ph type="sldNum" sz="quarter" idx="5"/>
          </p:nvPr>
        </p:nvSpPr>
        <p:spPr/>
        <p:txBody>
          <a:bodyPr/>
          <a:lstStyle/>
          <a:p>
            <a:fld id="{2A067480-7874-664D-9897-88C637AC9649}" type="slidenum">
              <a:rPr lang="en-US" smtClean="0"/>
              <a:t>6</a:t>
            </a:fld>
            <a:endParaRPr lang="en-US" dirty="0"/>
          </a:p>
        </p:txBody>
      </p:sp>
    </p:spTree>
    <p:extLst>
      <p:ext uri="{BB962C8B-B14F-4D97-AF65-F5344CB8AC3E}">
        <p14:creationId xmlns:p14="http://schemas.microsoft.com/office/powerpoint/2010/main" val="252999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general, rates of firearm deaths of all intents are much lower among women. For firearm homicide, females have similar patterns to males by race/ethnicity, but notice that the y-axis has changed from a maximum of over 100 deaths per 100,000 for males to 16 per 100,000 for females. </a:t>
            </a:r>
          </a:p>
        </p:txBody>
      </p:sp>
      <p:sp>
        <p:nvSpPr>
          <p:cNvPr id="4" name="Slide Number Placeholder 3"/>
          <p:cNvSpPr>
            <a:spLocks noGrp="1"/>
          </p:cNvSpPr>
          <p:nvPr>
            <p:ph type="sldNum" sz="quarter" idx="5"/>
          </p:nvPr>
        </p:nvSpPr>
        <p:spPr/>
        <p:txBody>
          <a:bodyPr/>
          <a:lstStyle/>
          <a:p>
            <a:fld id="{2A067480-7874-664D-9897-88C637AC9649}" type="slidenum">
              <a:rPr lang="en-US" smtClean="0"/>
              <a:t>7</a:t>
            </a:fld>
            <a:endParaRPr lang="en-US" dirty="0"/>
          </a:p>
        </p:txBody>
      </p:sp>
    </p:spTree>
    <p:extLst>
      <p:ext uri="{BB962C8B-B14F-4D97-AF65-F5344CB8AC3E}">
        <p14:creationId xmlns:p14="http://schemas.microsoft.com/office/powerpoint/2010/main" val="401414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firearm suicide, we see a very different pattern. Risk of firearm suicide continues to increase with age and is concentrated among white men. From age 50 onward, the firearm suicide rate for white males is at least 3 times that for Black or Hispanic males.</a:t>
            </a:r>
          </a:p>
          <a:p>
            <a:endParaRPr lang="en-US" dirty="0">
              <a:cs typeface="Calibri"/>
            </a:endParaRPr>
          </a:p>
        </p:txBody>
      </p:sp>
      <p:sp>
        <p:nvSpPr>
          <p:cNvPr id="4" name="Slide Number Placeholder 3"/>
          <p:cNvSpPr>
            <a:spLocks noGrp="1"/>
          </p:cNvSpPr>
          <p:nvPr>
            <p:ph type="sldNum" sz="quarter" idx="5"/>
          </p:nvPr>
        </p:nvSpPr>
        <p:spPr/>
        <p:txBody>
          <a:bodyPr/>
          <a:lstStyle/>
          <a:p>
            <a:fld id="{2A067480-7874-664D-9897-88C637AC9649}" type="slidenum">
              <a:rPr lang="en-US" smtClean="0"/>
              <a:t>8</a:t>
            </a:fld>
            <a:endParaRPr lang="en-US" dirty="0"/>
          </a:p>
        </p:txBody>
      </p:sp>
    </p:spTree>
    <p:extLst>
      <p:ext uri="{BB962C8B-B14F-4D97-AF65-F5344CB8AC3E}">
        <p14:creationId xmlns:p14="http://schemas.microsoft.com/office/powerpoint/2010/main" val="357651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general, rates of firearm suicide among women are lower than those for men. Rather than increasing with age, suicide risk generally peaks in middle age and then declines.</a:t>
            </a:r>
            <a:endParaRPr lang="en-US" dirty="0"/>
          </a:p>
        </p:txBody>
      </p:sp>
      <p:sp>
        <p:nvSpPr>
          <p:cNvPr id="4" name="Slide Number Placeholder 3"/>
          <p:cNvSpPr>
            <a:spLocks noGrp="1"/>
          </p:cNvSpPr>
          <p:nvPr>
            <p:ph type="sldNum" sz="quarter" idx="5"/>
          </p:nvPr>
        </p:nvSpPr>
        <p:spPr/>
        <p:txBody>
          <a:bodyPr/>
          <a:lstStyle/>
          <a:p>
            <a:fld id="{2A067480-7874-664D-9897-88C637AC9649}" type="slidenum">
              <a:rPr lang="en-US" smtClean="0"/>
              <a:t>9</a:t>
            </a:fld>
            <a:endParaRPr lang="en-US" dirty="0"/>
          </a:p>
        </p:txBody>
      </p:sp>
    </p:spTree>
    <p:extLst>
      <p:ext uri="{BB962C8B-B14F-4D97-AF65-F5344CB8AC3E}">
        <p14:creationId xmlns:p14="http://schemas.microsoft.com/office/powerpoint/2010/main" val="2573971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833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CDB4-D344-5341-A35D-3FA76494B076}"/>
              </a:ext>
            </a:extLst>
          </p:cNvPr>
          <p:cNvSpPr>
            <a:spLocks noGrp="1"/>
          </p:cNvSpPr>
          <p:nvPr>
            <p:ph type="ctrTitle" hasCustomPrompt="1"/>
          </p:nvPr>
        </p:nvSpPr>
        <p:spPr>
          <a:xfrm>
            <a:off x="1524000" y="1394469"/>
            <a:ext cx="6248400" cy="1854200"/>
          </a:xfrm>
        </p:spPr>
        <p:txBody>
          <a:bodyPr anchor="b" anchorCtr="0"/>
          <a:lstStyle>
            <a:lvl1pPr algn="l">
              <a:defRPr sz="6000"/>
            </a:lvl1pPr>
          </a:lstStyle>
          <a:p>
            <a:r>
              <a:rPr lang="en-US" dirty="0"/>
              <a:t>Presentation title </a:t>
            </a:r>
          </a:p>
        </p:txBody>
      </p:sp>
      <p:sp>
        <p:nvSpPr>
          <p:cNvPr id="3" name="Subtitle 2">
            <a:extLst>
              <a:ext uri="{FF2B5EF4-FFF2-40B4-BE49-F238E27FC236}">
                <a16:creationId xmlns:a16="http://schemas.microsoft.com/office/drawing/2014/main" id="{86630CF1-BDE5-6D44-8D2E-0956B5DC7F82}"/>
              </a:ext>
            </a:extLst>
          </p:cNvPr>
          <p:cNvSpPr>
            <a:spLocks noGrp="1"/>
          </p:cNvSpPr>
          <p:nvPr>
            <p:ph type="subTitle" idx="1" hasCustomPrompt="1"/>
          </p:nvPr>
        </p:nvSpPr>
        <p:spPr>
          <a:xfrm>
            <a:off x="1524000" y="4476384"/>
            <a:ext cx="6248400" cy="803562"/>
          </a:xfrm>
          <a:prstGeom prst="rect">
            <a:avLst/>
          </a:prstGeom>
        </p:spPr>
        <p:txBody>
          <a:bodyPr/>
          <a:lstStyle>
            <a:lvl1pPr marL="0" indent="0" algn="l">
              <a:buNone/>
              <a:defRPr sz="2200" b="0" i="0">
                <a:latin typeface="Untitled Sans" panose="020B050303020206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title], </a:t>
            </a:r>
            <a:r>
              <a:rPr lang="en-US" dirty="0" err="1"/>
              <a:t>BulletPoints</a:t>
            </a:r>
            <a:r>
              <a:rPr lang="en-US" dirty="0"/>
              <a:t> Project</a:t>
            </a:r>
          </a:p>
        </p:txBody>
      </p:sp>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D3F1925-884A-9E48-B4EE-2D1F87FDA311}"/>
              </a:ext>
            </a:extLst>
          </p:cNvPr>
          <p:cNvCxnSpPr/>
          <p:nvPr userDrawn="1"/>
        </p:nvCxnSpPr>
        <p:spPr>
          <a:xfrm>
            <a:off x="1678488" y="3248669"/>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13" name="circles.png" descr="circles.png">
            <a:extLst>
              <a:ext uri="{FF2B5EF4-FFF2-40B4-BE49-F238E27FC236}">
                <a16:creationId xmlns:a16="http://schemas.microsoft.com/office/drawing/2014/main" id="{AB85B479-2274-2C4E-A96F-2665EC86D61A}"/>
              </a:ext>
            </a:extLst>
          </p:cNvPr>
          <p:cNvPicPr>
            <a:picLocks noChangeAspect="1"/>
          </p:cNvPicPr>
          <p:nvPr userDrawn="1"/>
        </p:nvPicPr>
        <p:blipFill>
          <a:blip r:embed="rId3">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5" name="Text Placeholder 4">
            <a:extLst>
              <a:ext uri="{FF2B5EF4-FFF2-40B4-BE49-F238E27FC236}">
                <a16:creationId xmlns:a16="http://schemas.microsoft.com/office/drawing/2014/main" id="{0E912FB8-8262-734F-920E-55955B3AA942}"/>
              </a:ext>
            </a:extLst>
          </p:cNvPr>
          <p:cNvSpPr>
            <a:spLocks noGrp="1"/>
          </p:cNvSpPr>
          <p:nvPr>
            <p:ph type="body" sz="quarter" idx="10" hasCustomPrompt="1"/>
          </p:nvPr>
        </p:nvSpPr>
        <p:spPr>
          <a:xfrm>
            <a:off x="1524000" y="3870960"/>
            <a:ext cx="4308475" cy="605789"/>
          </a:xfrm>
          <a:prstGeom prst="rect">
            <a:avLst/>
          </a:prstGeom>
        </p:spPr>
        <p:txBody>
          <a:bodyPr>
            <a:normAutofit/>
          </a:bodyPr>
          <a:lstStyle>
            <a:lvl1pPr marL="0" indent="0">
              <a:buNone/>
              <a:defRPr sz="3600"/>
            </a:lvl1pPr>
          </a:lstStyle>
          <a:p>
            <a:pPr lvl="0"/>
            <a:r>
              <a:rPr lang="en-US" dirty="0"/>
              <a:t>Name</a:t>
            </a:r>
          </a:p>
        </p:txBody>
      </p:sp>
      <p:sp>
        <p:nvSpPr>
          <p:cNvPr id="8" name="Text Placeholder 7">
            <a:extLst>
              <a:ext uri="{FF2B5EF4-FFF2-40B4-BE49-F238E27FC236}">
                <a16:creationId xmlns:a16="http://schemas.microsoft.com/office/drawing/2014/main" id="{FDCC1A25-6685-9F44-BD11-22C7F7692675}"/>
              </a:ext>
            </a:extLst>
          </p:cNvPr>
          <p:cNvSpPr>
            <a:spLocks noGrp="1"/>
          </p:cNvSpPr>
          <p:nvPr>
            <p:ph type="body" sz="quarter" idx="11" hasCustomPrompt="1"/>
          </p:nvPr>
        </p:nvSpPr>
        <p:spPr>
          <a:xfrm>
            <a:off x="1524000" y="5280025"/>
            <a:ext cx="4572000" cy="942913"/>
          </a:xfrm>
          <a:prstGeom prst="rect">
            <a:avLst/>
          </a:prstGeom>
        </p:spPr>
        <p:txBody>
          <a:bodyPr>
            <a:normAutofit/>
          </a:bodyPr>
          <a:lstStyle>
            <a:lvl1pPr marL="0" indent="0">
              <a:buNone/>
              <a:defRPr sz="2200"/>
            </a:lvl1pPr>
          </a:lstStyle>
          <a:p>
            <a:r>
              <a:rPr lang="en-US" dirty="0"/>
              <a:t>Date</a:t>
            </a:r>
          </a:p>
          <a:p>
            <a:r>
              <a:rPr lang="en-US" dirty="0"/>
              <a:t>Presentation Location</a:t>
            </a:r>
          </a:p>
        </p:txBody>
      </p:sp>
    </p:spTree>
    <p:extLst>
      <p:ext uri="{BB962C8B-B14F-4D97-AF65-F5344CB8AC3E}">
        <p14:creationId xmlns:p14="http://schemas.microsoft.com/office/powerpoint/2010/main" val="340877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figure/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5" name="Title 1">
            <a:extLst>
              <a:ext uri="{FF2B5EF4-FFF2-40B4-BE49-F238E27FC236}">
                <a16:creationId xmlns:a16="http://schemas.microsoft.com/office/drawing/2014/main" id="{C6CF6C4F-A896-7B45-8510-38937DA2FD3B}"/>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Other Figure/Image Title </a:t>
            </a:r>
          </a:p>
        </p:txBody>
      </p:sp>
      <p:cxnSp>
        <p:nvCxnSpPr>
          <p:cNvPr id="6" name="Straight Connector 5">
            <a:extLst>
              <a:ext uri="{FF2B5EF4-FFF2-40B4-BE49-F238E27FC236}">
                <a16:creationId xmlns:a16="http://schemas.microsoft.com/office/drawing/2014/main" id="{A5B25AC9-7169-D441-B65F-3FDD14F5B13B}"/>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C15A686-FB0C-854F-B6CF-56B222ABE39A}"/>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42326740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A">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9" name="Content Placeholder 2">
            <a:extLst>
              <a:ext uri="{FF2B5EF4-FFF2-40B4-BE49-F238E27FC236}">
                <a16:creationId xmlns:a16="http://schemas.microsoft.com/office/drawing/2014/main" id="{07C08CFC-B435-664A-99EF-FE3AF9564734}"/>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9600171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Firearm death rates in the US are uniquely high relative to comparable countries</a:t>
            </a:r>
          </a:p>
        </p:txBody>
      </p:sp>
      <p:sp>
        <p:nvSpPr>
          <p:cNvPr id="10" name="Content Placeholder 2">
            <a:extLst>
              <a:ext uri="{FF2B5EF4-FFF2-40B4-BE49-F238E27FC236}">
                <a16:creationId xmlns:a16="http://schemas.microsoft.com/office/drawing/2014/main" id="{9FB46FEF-8743-274A-A9E1-83E1C1E1DCE0}"/>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
        <p:nvSpPr>
          <p:cNvPr id="7" name="Text Placeholder 6">
            <a:extLst>
              <a:ext uri="{FF2B5EF4-FFF2-40B4-BE49-F238E27FC236}">
                <a16:creationId xmlns:a16="http://schemas.microsoft.com/office/drawing/2014/main" id="{BD08F30B-6DEE-3340-9130-5A2BA7A45534}"/>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5738116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2">
    <p:bg>
      <p:bgPr>
        <a:solidFill>
          <a:srgbClr val="4833F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Firearm death rates in the US are uniquely high relative to comparable countries</a:t>
            </a:r>
          </a:p>
        </p:txBody>
      </p:sp>
      <p:sp>
        <p:nvSpPr>
          <p:cNvPr id="9" name="Content Placeholder 2">
            <a:extLst>
              <a:ext uri="{FF2B5EF4-FFF2-40B4-BE49-F238E27FC236}">
                <a16:creationId xmlns:a16="http://schemas.microsoft.com/office/drawing/2014/main" id="{45DEFE9D-F469-214D-96D0-8CF8453DAF87}"/>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
        <p:nvSpPr>
          <p:cNvPr id="10" name="Text Placeholder 6">
            <a:extLst>
              <a:ext uri="{FF2B5EF4-FFF2-40B4-BE49-F238E27FC236}">
                <a16:creationId xmlns:a16="http://schemas.microsoft.com/office/drawing/2014/main" id="{E1E86C2F-720F-F24D-85E3-981B3020B979}"/>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8160126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pic>
        <p:nvPicPr>
          <p:cNvPr id="4" name="Image" descr="Image">
            <a:extLst>
              <a:ext uri="{FF2B5EF4-FFF2-40B4-BE49-F238E27FC236}">
                <a16:creationId xmlns:a16="http://schemas.microsoft.com/office/drawing/2014/main" id="{A3CAA20B-E8DA-164A-AB5B-F41D2A1ED379}"/>
              </a:ext>
            </a:extLst>
          </p:cNvPr>
          <p:cNvPicPr>
            <a:picLocks noChangeAspect="1"/>
          </p:cNvPicPr>
          <p:nvPr userDrawn="1"/>
        </p:nvPicPr>
        <p:blipFill>
          <a:blip r:embed="rId2">
            <a:alphaModFix amt="48857"/>
          </a:blip>
          <a:stretch>
            <a:fillRect/>
          </a:stretch>
        </p:blipFill>
        <p:spPr>
          <a:xfrm>
            <a:off x="3383775" y="396699"/>
            <a:ext cx="5424449" cy="6064602"/>
          </a:xfrm>
          <a:prstGeom prst="rect">
            <a:avLst/>
          </a:prstGeom>
          <a:ln w="12700">
            <a:miter lim="400000"/>
          </a:ln>
        </p:spPr>
      </p:pic>
      <p:sp>
        <p:nvSpPr>
          <p:cNvPr id="3" name="Text Placeholder 2">
            <a:extLst>
              <a:ext uri="{FF2B5EF4-FFF2-40B4-BE49-F238E27FC236}">
                <a16:creationId xmlns:a16="http://schemas.microsoft.com/office/drawing/2014/main" id="{B9D407B7-AC3B-CB49-B1AD-606EFD856BFC}"/>
              </a:ext>
            </a:extLst>
          </p:cNvPr>
          <p:cNvSpPr>
            <a:spLocks noGrp="1"/>
          </p:cNvSpPr>
          <p:nvPr>
            <p:ph type="body" sz="quarter" idx="10" hasCustomPrompt="1"/>
          </p:nvPr>
        </p:nvSpPr>
        <p:spPr>
          <a:xfrm>
            <a:off x="1909342" y="3139807"/>
            <a:ext cx="8373317" cy="856724"/>
          </a:xfrm>
          <a:prstGeom prst="rect">
            <a:avLst/>
          </a:prstGeom>
        </p:spPr>
        <p:txBody>
          <a:bodyPr>
            <a:noAutofit/>
          </a:bodyPr>
          <a:lstStyle>
            <a:lvl2pPr marL="457200" indent="0" algn="ctr">
              <a:buNone/>
              <a:defRPr sz="5400"/>
            </a:lvl2pPr>
          </a:lstStyle>
          <a:p>
            <a:pPr lvl="1"/>
            <a:r>
              <a:rPr lang="en-US" dirty="0"/>
              <a:t>What can clinicians do?</a:t>
            </a:r>
          </a:p>
        </p:txBody>
      </p:sp>
    </p:spTree>
    <p:extLst>
      <p:ext uri="{BB962C8B-B14F-4D97-AF65-F5344CB8AC3E}">
        <p14:creationId xmlns:p14="http://schemas.microsoft.com/office/powerpoint/2010/main" val="10237829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fe stor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8" name="Graphic 7" descr="Safe">
            <a:extLst>
              <a:ext uri="{FF2B5EF4-FFF2-40B4-BE49-F238E27FC236}">
                <a16:creationId xmlns:a16="http://schemas.microsoft.com/office/drawing/2014/main" id="{7BF0B8A0-D134-B54E-980D-79F71FA200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58990" y="1409788"/>
            <a:ext cx="5074019" cy="4793895"/>
          </a:xfrm>
          <a:prstGeom prst="rect">
            <a:avLst/>
          </a:prstGeom>
        </p:spPr>
      </p:pic>
      <p:sp>
        <p:nvSpPr>
          <p:cNvPr id="10" name="Content Placeholder 2">
            <a:extLst>
              <a:ext uri="{FF2B5EF4-FFF2-40B4-BE49-F238E27FC236}">
                <a16:creationId xmlns:a16="http://schemas.microsoft.com/office/drawing/2014/main" id="{74A5787A-7890-2C42-A30C-A0017820ECB3}"/>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
        <p:nvSpPr>
          <p:cNvPr id="11" name="Text Placeholder 2">
            <a:extLst>
              <a:ext uri="{FF2B5EF4-FFF2-40B4-BE49-F238E27FC236}">
                <a16:creationId xmlns:a16="http://schemas.microsoft.com/office/drawing/2014/main" id="{78BA1DBC-0621-3747-8D82-E429846FDDBC}"/>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dirty="0"/>
              <a:t>Enter text here</a:t>
            </a:r>
          </a:p>
        </p:txBody>
      </p:sp>
    </p:spTree>
    <p:extLst>
      <p:ext uri="{BB962C8B-B14F-4D97-AF65-F5344CB8AC3E}">
        <p14:creationId xmlns:p14="http://schemas.microsoft.com/office/powerpoint/2010/main" val="372916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6" name="Graphic 5" descr="Chat">
            <a:extLst>
              <a:ext uri="{FF2B5EF4-FFF2-40B4-BE49-F238E27FC236}">
                <a16:creationId xmlns:a16="http://schemas.microsoft.com/office/drawing/2014/main" id="{1874FEB1-EF82-434A-97A4-C9860D395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5977" y="499730"/>
            <a:ext cx="8679918" cy="6995093"/>
          </a:xfrm>
          <a:prstGeom prst="rect">
            <a:avLst/>
          </a:prstGeom>
        </p:spPr>
      </p:pic>
      <p:sp>
        <p:nvSpPr>
          <p:cNvPr id="9" name="Text Placeholder 2">
            <a:extLst>
              <a:ext uri="{FF2B5EF4-FFF2-40B4-BE49-F238E27FC236}">
                <a16:creationId xmlns:a16="http://schemas.microsoft.com/office/drawing/2014/main" id="{263206FA-84DF-484A-8152-9E23DF0425B0}"/>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dirty="0"/>
              <a:t>Enter text here</a:t>
            </a:r>
          </a:p>
        </p:txBody>
      </p:sp>
      <p:sp>
        <p:nvSpPr>
          <p:cNvPr id="10" name="Content Placeholder 2">
            <a:extLst>
              <a:ext uri="{FF2B5EF4-FFF2-40B4-BE49-F238E27FC236}">
                <a16:creationId xmlns:a16="http://schemas.microsoft.com/office/drawing/2014/main" id="{BE6B0991-B0AC-5042-921E-16373CEEB816}"/>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119772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o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2328535" y="2688347"/>
            <a:ext cx="7534929"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“If it’s not a health problem, then why are all those people dying from it?”</a:t>
            </a:r>
            <a:br>
              <a:rPr lang="en-US" dirty="0"/>
            </a:br>
            <a:endParaRPr lang="en-US" dirty="0"/>
          </a:p>
        </p:txBody>
      </p:sp>
      <p:cxnSp>
        <p:nvCxnSpPr>
          <p:cNvPr id="3" name="Straight Connector 2">
            <a:extLst>
              <a:ext uri="{FF2B5EF4-FFF2-40B4-BE49-F238E27FC236}">
                <a16:creationId xmlns:a16="http://schemas.microsoft.com/office/drawing/2014/main" id="{21D799F5-D6ED-1744-9194-17A1A1484466}"/>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15733D84-6E3A-0D43-84BB-45D07D3CEEB1}"/>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
        <p:nvSpPr>
          <p:cNvPr id="10" name="Text Placeholder 6">
            <a:extLst>
              <a:ext uri="{FF2B5EF4-FFF2-40B4-BE49-F238E27FC236}">
                <a16:creationId xmlns:a16="http://schemas.microsoft.com/office/drawing/2014/main" id="{FF1855BC-65EA-3E4C-8175-128B11D7E759}"/>
              </a:ext>
            </a:extLst>
          </p:cNvPr>
          <p:cNvSpPr>
            <a:spLocks noGrp="1"/>
          </p:cNvSpPr>
          <p:nvPr>
            <p:ph type="body" sz="quarter" idx="12"/>
          </p:nvPr>
        </p:nvSpPr>
        <p:spPr>
          <a:xfrm>
            <a:off x="3901279" y="554217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171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1635EC-609E-0542-847C-3ACEF0C1E206}"/>
              </a:ext>
            </a:extLst>
          </p:cNvPr>
          <p:cNvPicPr>
            <a:picLocks noChangeAspect="1"/>
          </p:cNvPicPr>
          <p:nvPr userDrawn="1"/>
        </p:nvPicPr>
        <p:blipFill>
          <a:blip r:embed="rId2"/>
          <a:stretch>
            <a:fillRect/>
          </a:stretch>
        </p:blipFill>
        <p:spPr>
          <a:xfrm>
            <a:off x="109335" y="3131288"/>
            <a:ext cx="1397369" cy="978158"/>
          </a:xfrm>
          <a:prstGeom prst="rect">
            <a:avLst/>
          </a:prstGeom>
        </p:spPr>
      </p:pic>
      <p:pic>
        <p:nvPicPr>
          <p:cNvPr id="10" name="Picture 9">
            <a:extLst>
              <a:ext uri="{FF2B5EF4-FFF2-40B4-BE49-F238E27FC236}">
                <a16:creationId xmlns:a16="http://schemas.microsoft.com/office/drawing/2014/main" id="{8DC61FC6-575C-4249-9EB0-019D32602451}"/>
              </a:ext>
            </a:extLst>
          </p:cNvPr>
          <p:cNvPicPr>
            <a:picLocks noChangeAspect="1"/>
          </p:cNvPicPr>
          <p:nvPr userDrawn="1"/>
        </p:nvPicPr>
        <p:blipFill>
          <a:blip r:embed="rId3"/>
          <a:stretch>
            <a:fillRect/>
          </a:stretch>
        </p:blipFill>
        <p:spPr>
          <a:xfrm>
            <a:off x="385231" y="2108954"/>
            <a:ext cx="845578" cy="687737"/>
          </a:xfrm>
          <a:prstGeom prst="rect">
            <a:avLst/>
          </a:prstGeom>
        </p:spPr>
      </p:pic>
      <p:pic>
        <p:nvPicPr>
          <p:cNvPr id="11" name="Graphic 10" descr="Email with solid fill">
            <a:extLst>
              <a:ext uri="{FF2B5EF4-FFF2-40B4-BE49-F238E27FC236}">
                <a16:creationId xmlns:a16="http://schemas.microsoft.com/office/drawing/2014/main" id="{03F83964-18A3-9D4C-A487-3FC900BC363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898" y="4444043"/>
            <a:ext cx="801463" cy="801463"/>
          </a:xfrm>
          <a:prstGeom prst="rect">
            <a:avLst/>
          </a:prstGeom>
        </p:spPr>
      </p:pic>
      <p:pic>
        <p:nvPicPr>
          <p:cNvPr id="12" name="Picture 11" descr="Graphical user interface, application, Teams&#10;&#10;Description automatically generated">
            <a:extLst>
              <a:ext uri="{FF2B5EF4-FFF2-40B4-BE49-F238E27FC236}">
                <a16:creationId xmlns:a16="http://schemas.microsoft.com/office/drawing/2014/main" id="{7DBB57F0-CFA2-B54F-8E58-7B426010CAD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65407" y="1615515"/>
            <a:ext cx="5698926" cy="3785233"/>
          </a:xfrm>
          <a:prstGeom prst="rect">
            <a:avLst/>
          </a:prstGeom>
        </p:spPr>
      </p:pic>
      <p:sp>
        <p:nvSpPr>
          <p:cNvPr id="14" name="TextBox 13">
            <a:extLst>
              <a:ext uri="{FF2B5EF4-FFF2-40B4-BE49-F238E27FC236}">
                <a16:creationId xmlns:a16="http://schemas.microsoft.com/office/drawing/2014/main" id="{88FB2EC7-4AA4-0D4C-BFC9-3332E989C669}"/>
              </a:ext>
            </a:extLst>
          </p:cNvPr>
          <p:cNvSpPr txBox="1"/>
          <p:nvPr userDrawn="1"/>
        </p:nvSpPr>
        <p:spPr>
          <a:xfrm>
            <a:off x="1230809" y="2271492"/>
            <a:ext cx="4795785" cy="2831544"/>
          </a:xfrm>
          <a:prstGeom prst="rect">
            <a:avLst/>
          </a:prstGeom>
          <a:noFill/>
        </p:spPr>
        <p:txBody>
          <a:bodyPr wrap="square" rtlCol="0">
            <a:spAutoFit/>
          </a:bodyPr>
          <a:lstStyle/>
          <a:p>
            <a:r>
              <a:rPr lang="en-US" sz="3200" dirty="0">
                <a:solidFill>
                  <a:schemeClr val="bg1"/>
                </a:solidFill>
                <a:latin typeface="Untitled Sans" panose="020B0503030202060203" pitchFamily="34" charset="77"/>
              </a:rPr>
              <a:t>@</a:t>
            </a:r>
            <a:r>
              <a:rPr lang="en-US" sz="3200" dirty="0" err="1">
                <a:solidFill>
                  <a:schemeClr val="bg1"/>
                </a:solidFill>
                <a:latin typeface="Untitled Sans" panose="020B0503030202060203" pitchFamily="34" charset="77"/>
              </a:rPr>
              <a:t>BulletPointsProj</a:t>
            </a:r>
            <a:endParaRPr lang="en-US" sz="3200" dirty="0">
              <a:solidFill>
                <a:schemeClr val="bg1"/>
              </a:solidFill>
              <a:latin typeface="Untitled Sans" panose="020B0503030202060203" pitchFamily="34" charset="77"/>
            </a:endParaRPr>
          </a:p>
          <a:p>
            <a:endParaRPr lang="en-US" sz="3200" dirty="0">
              <a:solidFill>
                <a:schemeClr val="bg1"/>
              </a:solidFill>
              <a:latin typeface="Untitled Sans" panose="020B0503030202060203" pitchFamily="34" charset="77"/>
            </a:endParaRPr>
          </a:p>
          <a:p>
            <a:endParaRPr lang="en-US" sz="1000" dirty="0">
              <a:solidFill>
                <a:schemeClr val="bg1"/>
              </a:solidFill>
              <a:latin typeface="Untitled Sans" panose="020B0503030202060203" pitchFamily="34" charset="77"/>
            </a:endParaRPr>
          </a:p>
          <a:p>
            <a:r>
              <a:rPr lang="en-US" sz="3200" dirty="0" err="1">
                <a:solidFill>
                  <a:schemeClr val="bg1"/>
                </a:solidFill>
                <a:latin typeface="Untitled Sans" panose="020B0503030202060203" pitchFamily="34" charset="77"/>
              </a:rPr>
              <a:t>BulletPoints</a:t>
            </a:r>
            <a:r>
              <a:rPr lang="en-US" sz="3200" dirty="0">
                <a:solidFill>
                  <a:schemeClr val="bg1"/>
                </a:solidFill>
                <a:latin typeface="Untitled Sans" panose="020B0503030202060203" pitchFamily="34" charset="77"/>
              </a:rPr>
              <a:t> Project</a:t>
            </a:r>
          </a:p>
          <a:p>
            <a:endParaRPr lang="en-US" sz="2800" dirty="0">
              <a:solidFill>
                <a:schemeClr val="bg1"/>
              </a:solidFill>
              <a:latin typeface="Untitled Sans" panose="020B0503030202060203" pitchFamily="34" charset="77"/>
            </a:endParaRPr>
          </a:p>
          <a:p>
            <a:endParaRPr lang="en-US" sz="2400" dirty="0">
              <a:solidFill>
                <a:schemeClr val="bg1"/>
              </a:solidFill>
              <a:latin typeface="Untitled Sans" panose="020B0503030202060203" pitchFamily="34" charset="77"/>
            </a:endParaRPr>
          </a:p>
          <a:p>
            <a:r>
              <a:rPr lang="en-US" sz="2100" dirty="0" err="1">
                <a:solidFill>
                  <a:schemeClr val="bg1"/>
                </a:solidFill>
                <a:latin typeface="Untitled Sans" panose="020B0503030202060203" pitchFamily="34" charset="77"/>
              </a:rPr>
              <a:t>hs-bulletpoints@ucdavis.edu</a:t>
            </a:r>
            <a:endParaRPr lang="en-US" sz="2100" dirty="0">
              <a:solidFill>
                <a:schemeClr val="bg1"/>
              </a:solidFill>
              <a:latin typeface="Untitled Sans" panose="020B0503030202060203" pitchFamily="34" charset="77"/>
            </a:endParaRPr>
          </a:p>
        </p:txBody>
      </p:sp>
      <p:sp>
        <p:nvSpPr>
          <p:cNvPr id="15" name="TextBox 14">
            <a:extLst>
              <a:ext uri="{FF2B5EF4-FFF2-40B4-BE49-F238E27FC236}">
                <a16:creationId xmlns:a16="http://schemas.microsoft.com/office/drawing/2014/main" id="{F986C877-E9DF-DE4B-BB2B-3A70F02037A8}"/>
              </a:ext>
            </a:extLst>
          </p:cNvPr>
          <p:cNvSpPr txBox="1"/>
          <p:nvPr userDrawn="1"/>
        </p:nvSpPr>
        <p:spPr>
          <a:xfrm>
            <a:off x="6542497" y="5400748"/>
            <a:ext cx="5460649" cy="646331"/>
          </a:xfrm>
          <a:prstGeom prst="rect">
            <a:avLst/>
          </a:prstGeom>
          <a:noFill/>
        </p:spPr>
        <p:txBody>
          <a:bodyPr wrap="square" rtlCol="0">
            <a:spAutoFit/>
          </a:bodyPr>
          <a:lstStyle/>
          <a:p>
            <a:r>
              <a:rPr lang="en-US" sz="3600" err="1">
                <a:solidFill>
                  <a:schemeClr val="bg1"/>
                </a:solidFill>
                <a:latin typeface="Untitled Sans" panose="020B0503030202060203" pitchFamily="34" charset="77"/>
              </a:rPr>
              <a:t>BulletPointsProject.org</a:t>
            </a:r>
            <a:endParaRPr lang="en-US" sz="2400">
              <a:solidFill>
                <a:schemeClr val="bg1"/>
              </a:solidFill>
              <a:latin typeface="Untitled Sans" panose="020B0503030202060203" pitchFamily="34" charset="77"/>
            </a:endParaRPr>
          </a:p>
        </p:txBody>
      </p:sp>
      <p:sp>
        <p:nvSpPr>
          <p:cNvPr id="3" name="TextBox 2">
            <a:extLst>
              <a:ext uri="{FF2B5EF4-FFF2-40B4-BE49-F238E27FC236}">
                <a16:creationId xmlns:a16="http://schemas.microsoft.com/office/drawing/2014/main" id="{C50A35AC-1AC5-9C40-8AEC-431FFBF8EF86}"/>
              </a:ext>
            </a:extLst>
          </p:cNvPr>
          <p:cNvSpPr txBox="1"/>
          <p:nvPr userDrawn="1"/>
        </p:nvSpPr>
        <p:spPr>
          <a:xfrm>
            <a:off x="838200" y="386311"/>
            <a:ext cx="7502487"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For more information</a:t>
            </a:r>
          </a:p>
        </p:txBody>
      </p:sp>
    </p:spTree>
    <p:extLst>
      <p:ext uri="{BB962C8B-B14F-4D97-AF65-F5344CB8AC3E}">
        <p14:creationId xmlns:p14="http://schemas.microsoft.com/office/powerpoint/2010/main" val="26085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st-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Post-course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Font typeface="Arial" panose="020B0604020202020204" pitchFamily="34" charse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[insert Qualtrics link]</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Oval 8">
            <a:extLst>
              <a:ext uri="{FF2B5EF4-FFF2-40B4-BE49-F238E27FC236}">
                <a16:creationId xmlns:a16="http://schemas.microsoft.com/office/drawing/2014/main" id="{8EB4EFAE-5870-F647-BF7A-3DB2616D0981}"/>
              </a:ext>
            </a:extLst>
          </p:cNvPr>
          <p:cNvSpPr/>
          <p:nvPr userDrawn="1"/>
        </p:nvSpPr>
        <p:spPr>
          <a:xfrm>
            <a:off x="7214006"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a:latin typeface="Untitled Sans" panose="020B0503030202060203" pitchFamily="34" charset="77"/>
              </a:rPr>
              <a:t>!</a:t>
            </a:r>
          </a:p>
        </p:txBody>
      </p:sp>
    </p:spTree>
    <p:extLst>
      <p:ext uri="{BB962C8B-B14F-4D97-AF65-F5344CB8AC3E}">
        <p14:creationId xmlns:p14="http://schemas.microsoft.com/office/powerpoint/2010/main" val="355769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Header</a:t>
            </a:r>
          </a:p>
        </p:txBody>
      </p:sp>
      <p:sp>
        <p:nvSpPr>
          <p:cNvPr id="3" name="Content Placeholder 2">
            <a:extLst>
              <a:ext uri="{FF2B5EF4-FFF2-40B4-BE49-F238E27FC236}">
                <a16:creationId xmlns:a16="http://schemas.microsoft.com/office/drawing/2014/main" id="{0E8679DA-098C-A849-8FC5-46AAA50146D5}"/>
              </a:ext>
            </a:extLst>
          </p:cNvPr>
          <p:cNvSpPr>
            <a:spLocks noGrp="1"/>
          </p:cNvSpPr>
          <p:nvPr>
            <p:ph idx="1" hasCustomPrompt="1"/>
          </p:nvPr>
        </p:nvSpPr>
        <p:spPr>
          <a:xfrm>
            <a:off x="838200" y="1478075"/>
            <a:ext cx="10515600" cy="4698888"/>
          </a:xfrm>
          <a:prstGeom prst="rect">
            <a:avLst/>
          </a:prstGeom>
        </p:spPr>
        <p:txBody>
          <a:bodyPr/>
          <a:lstStyle>
            <a:lvl1pPr marL="457200" indent="-457200">
              <a:buSzPct val="80000"/>
              <a:buFontTx/>
              <a:buBlip>
                <a:blip r:embed="rId2"/>
              </a:buBlip>
              <a:defRPr b="0" i="0">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lvl="0"/>
            <a:r>
              <a:rPr lang="en-US" dirty="0"/>
              <a:t>This bullet looks ok </a:t>
            </a:r>
          </a:p>
          <a:p>
            <a:pPr lvl="1"/>
            <a:r>
              <a:rPr lang="en-US" dirty="0"/>
              <a:t>This one indents really far. Can you fix this? </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2F066E51-3914-EE40-8A7A-CC6D8D870A6B}"/>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3225654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CED3C2-0BD8-E040-93DB-DD00590B93DA}"/>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EBEF12-3993-154E-89C1-0CB670F792B7}"/>
              </a:ext>
            </a:extLst>
          </p:cNvPr>
          <p:cNvSpPr txBox="1"/>
          <p:nvPr userDrawn="1"/>
        </p:nvSpPr>
        <p:spPr>
          <a:xfrm>
            <a:off x="850603" y="337912"/>
            <a:ext cx="10737111"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References</a:t>
            </a:r>
          </a:p>
        </p:txBody>
      </p:sp>
      <p:sp>
        <p:nvSpPr>
          <p:cNvPr id="3" name="Text Placeholder 2">
            <a:extLst>
              <a:ext uri="{FF2B5EF4-FFF2-40B4-BE49-F238E27FC236}">
                <a16:creationId xmlns:a16="http://schemas.microsoft.com/office/drawing/2014/main" id="{5BACCBE5-89B1-B649-AD74-40BA961AA1BC}"/>
              </a:ext>
            </a:extLst>
          </p:cNvPr>
          <p:cNvSpPr>
            <a:spLocks noGrp="1"/>
          </p:cNvSpPr>
          <p:nvPr>
            <p:ph type="body" sz="quarter" idx="10" hasCustomPrompt="1"/>
          </p:nvPr>
        </p:nvSpPr>
        <p:spPr>
          <a:xfrm>
            <a:off x="976313" y="1382713"/>
            <a:ext cx="10610850" cy="463708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lvl="0"/>
            <a:r>
              <a:rPr lang="en-US" dirty="0">
                <a:solidFill>
                  <a:schemeClr val="bg1"/>
                </a:solidFill>
                <a:latin typeface="Untitled Sans" panose="020B0503030202060203" pitchFamily="34" charset="77"/>
              </a:rPr>
              <a:t>[Insert citations here, for example:]</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dirty="0">
                <a:solidFill>
                  <a:schemeClr val="bg1"/>
                </a:solidFill>
                <a:latin typeface="Untitled Sans" panose="020B0503030202060203" pitchFamily="34" charset="77"/>
              </a:rPr>
              <a:t>Wintemute GJ, Betz ME, Ranney ML. Yes, you can: physicians, patients, and firearms. Ann Intern Med 2016;165(3):205–13. </a:t>
            </a:r>
            <a:endParaRPr lang="en-US" dirty="0">
              <a:solidFill>
                <a:schemeClr val="bg1"/>
              </a:solidFill>
              <a:latin typeface="Untitled Sans" panose="020B0503030202060203" pitchFamily="34" charset="77"/>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dirty="0">
                <a:solidFill>
                  <a:schemeClr val="bg1"/>
                </a:solidFill>
                <a:latin typeface="Untitled Sans" panose="020B0503030202060203" pitchFamily="34" charset="77"/>
              </a:rPr>
              <a:t>WISQARS (Web-based Injury Statistics Query and Reporting System). Injury Center. CDC [Internet]. Available from: https://</a:t>
            </a:r>
            <a:r>
              <a:rPr lang="en-US" sz="2800" dirty="0" err="1">
                <a:solidFill>
                  <a:schemeClr val="bg1"/>
                </a:solidFill>
                <a:latin typeface="Untitled Sans" panose="020B0503030202060203" pitchFamily="34" charset="77"/>
              </a:rPr>
              <a:t>www.cdc.gov</a:t>
            </a:r>
            <a:r>
              <a:rPr lang="en-US" sz="2800" dirty="0">
                <a:solidFill>
                  <a:schemeClr val="bg1"/>
                </a:solidFill>
                <a:latin typeface="Untitled Sans" panose="020B0503030202060203" pitchFamily="34" charset="77"/>
              </a:rPr>
              <a:t>/injury/</a:t>
            </a:r>
            <a:r>
              <a:rPr lang="en-US" sz="2800" dirty="0" err="1">
                <a:solidFill>
                  <a:schemeClr val="bg1"/>
                </a:solidFill>
                <a:latin typeface="Untitled Sans" panose="020B0503030202060203" pitchFamily="34" charset="77"/>
              </a:rPr>
              <a:t>wisqars</a:t>
            </a:r>
            <a:r>
              <a:rPr lang="en-US" sz="2800" dirty="0">
                <a:solidFill>
                  <a:schemeClr val="bg1"/>
                </a:solidFill>
                <a:latin typeface="Untitled Sans" panose="020B0503030202060203" pitchFamily="34" charset="77"/>
              </a:rPr>
              <a:t>/</a:t>
            </a:r>
            <a:r>
              <a:rPr lang="en-US" sz="2800" dirty="0" err="1">
                <a:solidFill>
                  <a:schemeClr val="bg1"/>
                </a:solidFill>
                <a:latin typeface="Untitled Sans" panose="020B0503030202060203" pitchFamily="34" charset="77"/>
              </a:rPr>
              <a:t>index.html</a:t>
            </a:r>
            <a:endParaRPr lang="en-US" sz="2800" dirty="0">
              <a:solidFill>
                <a:schemeClr val="bg1"/>
              </a:solidFill>
              <a:latin typeface="Untitled Sans" panose="020B0503030202060203" pitchFamily="34" charset="77"/>
            </a:endParaRPr>
          </a:p>
          <a:p>
            <a:pPr lvl="0"/>
            <a:endParaRPr lang="en-US" dirty="0"/>
          </a:p>
        </p:txBody>
      </p:sp>
    </p:spTree>
    <p:extLst>
      <p:ext uri="{BB962C8B-B14F-4D97-AF65-F5344CB8AC3E}">
        <p14:creationId xmlns:p14="http://schemas.microsoft.com/office/powerpoint/2010/main" val="134414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Thank you</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[your email address]</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Tree>
    <p:extLst>
      <p:ext uri="{BB962C8B-B14F-4D97-AF65-F5344CB8AC3E}">
        <p14:creationId xmlns:p14="http://schemas.microsoft.com/office/powerpoint/2010/main" val="394635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4833FF"/>
        </a:solidFill>
        <a:effectLst/>
      </p:bgPr>
    </p:bg>
    <p:spTree>
      <p:nvGrpSpPr>
        <p:cNvPr id="1" name=""/>
        <p:cNvGrpSpPr/>
        <p:nvPr/>
      </p:nvGrpSpPr>
      <p:grpSpPr>
        <a:xfrm>
          <a:off x="0" y="0"/>
          <a:ext cx="0" cy="0"/>
          <a:chOff x="0" y="0"/>
          <a:chExt cx="0" cy="0"/>
        </a:xfrm>
      </p:grpSpPr>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D3F1925-884A-9E48-B4EE-2D1F87FDA311}"/>
              </a:ext>
            </a:extLst>
          </p:cNvPr>
          <p:cNvCxnSpPr>
            <a:cxnSpLocks/>
          </p:cNvCxnSpPr>
          <p:nvPr userDrawn="1"/>
        </p:nvCxnSpPr>
        <p:spPr>
          <a:xfrm>
            <a:off x="1678488" y="4024523"/>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2B49A3-A212-0144-A19C-15A55C29C589}"/>
              </a:ext>
            </a:extLst>
          </p:cNvPr>
          <p:cNvSpPr txBox="1"/>
          <p:nvPr userDrawn="1"/>
        </p:nvSpPr>
        <p:spPr>
          <a:xfrm>
            <a:off x="1523999" y="1439200"/>
            <a:ext cx="6248401" cy="2585323"/>
          </a:xfrm>
          <a:prstGeom prst="rect">
            <a:avLst/>
          </a:prstGeom>
          <a:noFill/>
        </p:spPr>
        <p:txBody>
          <a:bodyPr wrap="square" rtlCol="0">
            <a:spAutoFit/>
          </a:bodyPr>
          <a:lstStyle/>
          <a:p>
            <a:r>
              <a:rPr lang="en-US" sz="5400">
                <a:solidFill>
                  <a:schemeClr val="bg1"/>
                </a:solidFill>
                <a:latin typeface="Untitled Sans" panose="020B0503030202060203" pitchFamily="34" charset="77"/>
              </a:rPr>
              <a:t>The </a:t>
            </a:r>
            <a:br>
              <a:rPr lang="en-US" sz="5400">
                <a:solidFill>
                  <a:schemeClr val="bg1"/>
                </a:solidFill>
                <a:latin typeface="Untitled Sans" panose="020B0503030202060203" pitchFamily="34" charset="77"/>
              </a:rPr>
            </a:br>
            <a:r>
              <a:rPr lang="en-US" sz="5400" err="1">
                <a:solidFill>
                  <a:schemeClr val="bg1"/>
                </a:solidFill>
                <a:latin typeface="Untitled Sans" panose="020B0503030202060203" pitchFamily="34" charset="77"/>
              </a:rPr>
              <a:t>BulletPoints</a:t>
            </a:r>
            <a:r>
              <a:rPr lang="en-US" sz="5400">
                <a:solidFill>
                  <a:schemeClr val="bg1"/>
                </a:solidFill>
                <a:latin typeface="Untitled Sans" panose="020B0503030202060203" pitchFamily="34" charset="77"/>
              </a:rPr>
              <a:t> Project</a:t>
            </a:r>
          </a:p>
        </p:txBody>
      </p:sp>
      <p:sp>
        <p:nvSpPr>
          <p:cNvPr id="6" name="TextBox 5">
            <a:extLst>
              <a:ext uri="{FF2B5EF4-FFF2-40B4-BE49-F238E27FC236}">
                <a16:creationId xmlns:a16="http://schemas.microsoft.com/office/drawing/2014/main" id="{AFBBC3CB-92B7-6F46-8B1C-C29B37C9675A}"/>
              </a:ext>
            </a:extLst>
          </p:cNvPr>
          <p:cNvSpPr txBox="1"/>
          <p:nvPr userDrawn="1"/>
        </p:nvSpPr>
        <p:spPr>
          <a:xfrm>
            <a:off x="1607605" y="4334154"/>
            <a:ext cx="5324823" cy="830997"/>
          </a:xfrm>
          <a:prstGeom prst="rect">
            <a:avLst/>
          </a:prstGeom>
          <a:noFill/>
        </p:spPr>
        <p:txBody>
          <a:bodyPr wrap="square" rtlCol="0">
            <a:spAutoFit/>
          </a:bodyPr>
          <a:lstStyle/>
          <a:p>
            <a:r>
              <a:rPr lang="en-US" sz="2400">
                <a:solidFill>
                  <a:schemeClr val="bg1"/>
                </a:solidFill>
                <a:latin typeface="Untitled Sans" panose="020B0503030202060203" pitchFamily="34" charset="77"/>
              </a:rPr>
              <a:t>Clinical tools for preventing </a:t>
            </a:r>
          </a:p>
          <a:p>
            <a:r>
              <a:rPr lang="en-US" sz="2400">
                <a:solidFill>
                  <a:schemeClr val="bg1"/>
                </a:solidFill>
                <a:latin typeface="Untitled Sans" panose="020B0503030202060203" pitchFamily="34" charset="77"/>
              </a:rPr>
              <a:t>firearm injury</a:t>
            </a:r>
            <a:r>
              <a:rPr lang="en-US" sz="2400">
                <a:solidFill>
                  <a:srgbClr val="F85B75"/>
                </a:solidFill>
                <a:latin typeface="Untitled Sans" panose="020B0503030202060203" pitchFamily="34" charset="77"/>
              </a:rPr>
              <a:t>.</a:t>
            </a:r>
          </a:p>
        </p:txBody>
      </p:sp>
    </p:spTree>
    <p:extLst>
      <p:ext uri="{BB962C8B-B14F-4D97-AF65-F5344CB8AC3E}">
        <p14:creationId xmlns:p14="http://schemas.microsoft.com/office/powerpoint/2010/main" val="176457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6686072" y="1110141"/>
            <a:ext cx="5022273" cy="1216170"/>
          </a:xfrm>
        </p:spPr>
        <p:txBody>
          <a:bodyPr>
            <a:normAutofit/>
          </a:bodyPr>
          <a:lstStyle>
            <a:lvl1pPr>
              <a:defRPr sz="3600"/>
            </a:lvl1pPr>
          </a:lstStyle>
          <a:p>
            <a:r>
              <a:rPr lang="en-US" dirty="0"/>
              <a:t>Pre-course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marL="0" indent="0">
              <a:buFontTx/>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[insert survey link]</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2" name="Oval 1">
            <a:extLst>
              <a:ext uri="{FF2B5EF4-FFF2-40B4-BE49-F238E27FC236}">
                <a16:creationId xmlns:a16="http://schemas.microsoft.com/office/drawing/2014/main" id="{627C9E69-7B68-4440-9C61-F49A7D81D79E}"/>
              </a:ext>
            </a:extLst>
          </p:cNvPr>
          <p:cNvSpPr/>
          <p:nvPr userDrawn="1"/>
        </p:nvSpPr>
        <p:spPr>
          <a:xfrm>
            <a:off x="1115531"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dirty="0">
                <a:latin typeface="Untitled Sans" panose="020B0503030202060203" pitchFamily="34" charset="77"/>
              </a:rPr>
              <a:t>!</a:t>
            </a:r>
          </a:p>
        </p:txBody>
      </p:sp>
    </p:spTree>
    <p:extLst>
      <p:ext uri="{BB962C8B-B14F-4D97-AF65-F5344CB8AC3E}">
        <p14:creationId xmlns:p14="http://schemas.microsoft.com/office/powerpoint/2010/main" val="72032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3905250" y="3028267"/>
            <a:ext cx="4381500" cy="2054095"/>
          </a:xfrm>
        </p:spPr>
        <p:txBody>
          <a:bodyPr anchor="t">
            <a:noAutofit/>
          </a:bodyPr>
          <a:lstStyle>
            <a:lvl1pPr algn="ctr">
              <a:defRPr sz="3200"/>
            </a:lvl1pPr>
          </a:lstStyle>
          <a:p>
            <a:r>
              <a:rPr lang="en-US" dirty="0"/>
              <a:t>Section header (e.g., “Epidemiology,” “Safe Storage,” “Questions?” </a:t>
            </a:r>
            <a:r>
              <a:rPr lang="en-US" dirty="0" err="1"/>
              <a:t>etc</a:t>
            </a:r>
            <a:r>
              <a:rPr lang="en-US" dirty="0"/>
              <a:t> </a:t>
            </a:r>
          </a:p>
        </p:txBody>
      </p:sp>
      <p:cxnSp>
        <p:nvCxnSpPr>
          <p:cNvPr id="8" name="Straight Connector 7">
            <a:extLst>
              <a:ext uri="{FF2B5EF4-FFF2-40B4-BE49-F238E27FC236}">
                <a16:creationId xmlns:a16="http://schemas.microsoft.com/office/drawing/2014/main" id="{38EFEA9F-5FA8-F14E-B766-9DDD031B058B}"/>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22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pic>
        <p:nvPicPr>
          <p:cNvPr id="17" name="noun_California_468254.png" descr="noun_California_468254.png">
            <a:extLst>
              <a:ext uri="{FF2B5EF4-FFF2-40B4-BE49-F238E27FC236}">
                <a16:creationId xmlns:a16="http://schemas.microsoft.com/office/drawing/2014/main" id="{EF41FD8D-645C-9B44-9B3C-1E2F11267E7F}"/>
              </a:ext>
            </a:extLst>
          </p:cNvPr>
          <p:cNvPicPr>
            <a:picLocks noChangeAspect="1"/>
          </p:cNvPicPr>
          <p:nvPr userDrawn="1"/>
        </p:nvPicPr>
        <p:blipFill>
          <a:blip r:embed="rId2">
            <a:alphaModFix amt="14000"/>
          </a:blip>
          <a:stretch>
            <a:fillRect/>
          </a:stretch>
        </p:blipFill>
        <p:spPr>
          <a:xfrm>
            <a:off x="7272670" y="901199"/>
            <a:ext cx="4542782" cy="5275764"/>
          </a:xfrm>
          <a:prstGeom prst="rect">
            <a:avLst/>
          </a:prstGeom>
          <a:ln w="12700">
            <a:miter lim="400000"/>
          </a:ln>
        </p:spPr>
      </p:pic>
      <p:sp>
        <p:nvSpPr>
          <p:cNvPr id="8" name="Title 1">
            <a:extLst>
              <a:ext uri="{FF2B5EF4-FFF2-40B4-BE49-F238E27FC236}">
                <a16:creationId xmlns:a16="http://schemas.microsoft.com/office/drawing/2014/main" id="{A33B1177-5DE8-014E-89E9-9E2D236486A8}"/>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Header</a:t>
            </a:r>
          </a:p>
        </p:txBody>
      </p:sp>
      <p:cxnSp>
        <p:nvCxnSpPr>
          <p:cNvPr id="9" name="Straight Connector 8">
            <a:extLst>
              <a:ext uri="{FF2B5EF4-FFF2-40B4-BE49-F238E27FC236}">
                <a16:creationId xmlns:a16="http://schemas.microsoft.com/office/drawing/2014/main" id="{EDC0AC1A-7655-9E43-8AF4-AC4F78EEC1CE}"/>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914B0BE-7761-164B-96CB-A675D15F17C1}"/>
              </a:ext>
            </a:extLst>
          </p:cNvPr>
          <p:cNvSpPr>
            <a:spLocks noGrp="1"/>
          </p:cNvSpPr>
          <p:nvPr>
            <p:ph idx="1"/>
          </p:nvPr>
        </p:nvSpPr>
        <p:spPr>
          <a:xfrm>
            <a:off x="838200" y="1825625"/>
            <a:ext cx="5257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C55A47AB-DE8A-4147-BDC4-2C5B54037189}"/>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228716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side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Header (e.g., California Policy”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Enter text here</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pic>
        <p:nvPicPr>
          <p:cNvPr id="21" name="Picture 20" descr="A picture containing night, dark, black, white&#10;&#10;Description automatically generated">
            <a:extLst>
              <a:ext uri="{FF2B5EF4-FFF2-40B4-BE49-F238E27FC236}">
                <a16:creationId xmlns:a16="http://schemas.microsoft.com/office/drawing/2014/main" id="{4FCD1C7F-7BEF-B749-93FB-5ACF4D8CCE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2338" y="1247439"/>
            <a:ext cx="3764750" cy="4363121"/>
          </a:xfrm>
          <a:prstGeom prst="rect">
            <a:avLst/>
          </a:prstGeom>
        </p:spPr>
      </p:pic>
      <p:sp>
        <p:nvSpPr>
          <p:cNvPr id="22" name="Content Placeholder 2">
            <a:extLst>
              <a:ext uri="{FF2B5EF4-FFF2-40B4-BE49-F238E27FC236}">
                <a16:creationId xmlns:a16="http://schemas.microsoft.com/office/drawing/2014/main" id="{20D78E55-F1C4-D349-9092-3BECF866ACD9}"/>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390202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Header</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Enter text here</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Content Placeholder 2">
            <a:extLst>
              <a:ext uri="{FF2B5EF4-FFF2-40B4-BE49-F238E27FC236}">
                <a16:creationId xmlns:a16="http://schemas.microsoft.com/office/drawing/2014/main" id="{83D82D71-B3B6-6F4C-8B44-68B2AA269D8C}"/>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a:t>
            </a:r>
            <a:endParaRPr lang="en-US" dirty="0"/>
          </a:p>
        </p:txBody>
      </p:sp>
    </p:spTree>
    <p:extLst>
      <p:ext uri="{BB962C8B-B14F-4D97-AF65-F5344CB8AC3E}">
        <p14:creationId xmlns:p14="http://schemas.microsoft.com/office/powerpoint/2010/main" val="254655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p:nvPr>
        </p:nvSpPr>
        <p:spPr>
          <a:xfrm>
            <a:off x="6686072" y="1110141"/>
            <a:ext cx="5022273" cy="1216170"/>
          </a:xfrm>
        </p:spPr>
        <p:txBody>
          <a:bodyPr>
            <a:normAutofit/>
          </a:bodyPr>
          <a:lstStyle>
            <a:lvl1pPr>
              <a:defRPr sz="3600"/>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Enter text here</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13" name="Content Placeholder 2">
            <a:extLst>
              <a:ext uri="{FF2B5EF4-FFF2-40B4-BE49-F238E27FC236}">
                <a16:creationId xmlns:a16="http://schemas.microsoft.com/office/drawing/2014/main" id="{BC648D86-0703-074A-A675-CDDA34FBE857}"/>
              </a:ext>
            </a:extLst>
          </p:cNvPr>
          <p:cNvSpPr>
            <a:spLocks noGrp="1"/>
          </p:cNvSpPr>
          <p:nvPr>
            <p:ph idx="10" hasCustomPrompt="1"/>
          </p:nvPr>
        </p:nvSpPr>
        <p:spPr>
          <a:xfrm>
            <a:off x="262754" y="6410302"/>
            <a:ext cx="5733232" cy="36600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tx1"/>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 “Data from CDC WISQARS”]</a:t>
            </a:r>
          </a:p>
        </p:txBody>
      </p:sp>
    </p:spTree>
    <p:extLst>
      <p:ext uri="{BB962C8B-B14F-4D97-AF65-F5344CB8AC3E}">
        <p14:creationId xmlns:p14="http://schemas.microsoft.com/office/powerpoint/2010/main" val="427159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Chart/Fig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1EC897-2A5F-5142-89D3-4452ECB80F9C}"/>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Figure title</a:t>
            </a:r>
          </a:p>
        </p:txBody>
      </p:sp>
      <p:cxnSp>
        <p:nvCxnSpPr>
          <p:cNvPr id="8" name="Straight Connector 7">
            <a:extLst>
              <a:ext uri="{FF2B5EF4-FFF2-40B4-BE49-F238E27FC236}">
                <a16:creationId xmlns:a16="http://schemas.microsoft.com/office/drawing/2014/main" id="{0390D312-50CA-2E40-9E0C-842E88E46784}"/>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30545E70-9B92-E34C-AC73-B6B01EF318C1}"/>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54933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2629B-4ECA-0749-B7B2-85B1127E7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165337-AEA9-614D-B6F4-F50DAA504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horz-white.pdf" descr="horz-white.pdf">
            <a:extLst>
              <a:ext uri="{FF2B5EF4-FFF2-40B4-BE49-F238E27FC236}">
                <a16:creationId xmlns:a16="http://schemas.microsoft.com/office/drawing/2014/main" id="{F1EB2321-0877-F64E-8935-222E599AC140}"/>
              </a:ext>
            </a:extLst>
          </p:cNvPr>
          <p:cNvPicPr>
            <a:picLocks noChangeAspect="1"/>
          </p:cNvPicPr>
          <p:nvPr userDrawn="1"/>
        </p:nvPicPr>
        <p:blipFill>
          <a:blip r:embed="rId24"/>
          <a:stretch>
            <a:fillRect/>
          </a:stretch>
        </p:blipFill>
        <p:spPr>
          <a:xfrm>
            <a:off x="10617200" y="6307631"/>
            <a:ext cx="1315720" cy="368186"/>
          </a:xfrm>
          <a:prstGeom prst="rect">
            <a:avLst/>
          </a:prstGeom>
          <a:ln w="12700">
            <a:miter lim="400000"/>
          </a:ln>
        </p:spPr>
      </p:pic>
    </p:spTree>
    <p:extLst>
      <p:ext uri="{BB962C8B-B14F-4D97-AF65-F5344CB8AC3E}">
        <p14:creationId xmlns:p14="http://schemas.microsoft.com/office/powerpoint/2010/main" val="2131123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80" r:id="rId7"/>
    <p:sldLayoutId id="2147483661" r:id="rId8"/>
    <p:sldLayoutId id="2147483674" r:id="rId9"/>
    <p:sldLayoutId id="2147483681" r:id="rId10"/>
    <p:sldLayoutId id="2147483671" r:id="rId11"/>
    <p:sldLayoutId id="2147483672" r:id="rId12"/>
    <p:sldLayoutId id="2147483673" r:id="rId13"/>
    <p:sldLayoutId id="2147483670" r:id="rId14"/>
    <p:sldLayoutId id="2147483669" r:id="rId15"/>
    <p:sldLayoutId id="2147483668" r:id="rId16"/>
    <p:sldLayoutId id="2147483667" r:id="rId17"/>
    <p:sldLayoutId id="2147483666" r:id="rId18"/>
    <p:sldLayoutId id="2147483664" r:id="rId19"/>
    <p:sldLayoutId id="2147483659" r:id="rId20"/>
    <p:sldLayoutId id="2147483663" r:id="rId21"/>
    <p:sldLayoutId id="2147483662" r:id="rId22"/>
  </p:sldLayoutIdLst>
  <p:txStyles>
    <p:titleStyle>
      <a:lvl1pPr algn="l" defTabSz="914400" rtl="0" eaLnBrk="1" latinLnBrk="0" hangingPunct="1">
        <a:lnSpc>
          <a:spcPct val="90000"/>
        </a:lnSpc>
        <a:spcBef>
          <a:spcPct val="0"/>
        </a:spcBef>
        <a:buNone/>
        <a:defRPr sz="4400" kern="1200" baseline="0">
          <a:solidFill>
            <a:schemeClr val="bg1"/>
          </a:solidFill>
          <a:latin typeface="Untitled Sans" panose="020B0503030202060203" pitchFamily="34" charset="77"/>
          <a:ea typeface="+mj-ea"/>
          <a:cs typeface="+mj-cs"/>
        </a:defRPr>
      </a:lvl1pPr>
    </p:titleStyle>
    <p:bodyStyle>
      <a:lvl1pPr marL="45720" indent="-45720" algn="l" defTabSz="914400" rtl="0" eaLnBrk="1" latinLnBrk="0" hangingPunct="1">
        <a:lnSpc>
          <a:spcPct val="90000"/>
        </a:lnSpc>
        <a:spcBef>
          <a:spcPts val="1000"/>
        </a:spcBef>
        <a:buFontTx/>
        <a:buBlip>
          <a:blip r:embed="rId25"/>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25"/>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25"/>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25"/>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25"/>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bulletpointsproject.org/cultural-humili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bulletpointsproject.org/social-determinants-of-health/" TargetMode="External"/><Relationship Id="rId5" Type="http://schemas.openxmlformats.org/officeDocument/2006/relationships/hyperlink" Target="https://www.bulletpointsproject.org/clinical-scenarios/" TargetMode="External"/><Relationship Id="rId4" Type="http://schemas.openxmlformats.org/officeDocument/2006/relationships/hyperlink" Target="https://www.bulletpointsproject.org/epidemiolog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dc.gov/injury/wisqars/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01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1B45-A24A-B84E-AE23-317E72C64A8E}"/>
              </a:ext>
            </a:extLst>
          </p:cNvPr>
          <p:cNvSpPr>
            <a:spLocks noGrp="1"/>
          </p:cNvSpPr>
          <p:nvPr>
            <p:ph type="title"/>
          </p:nvPr>
        </p:nvSpPr>
        <p:spPr/>
        <p:txBody>
          <a:bodyPr>
            <a:normAutofit/>
          </a:bodyPr>
          <a:lstStyle/>
          <a:p>
            <a:r>
              <a:rPr lang="en-US" sz="2800" noProof="0" dirty="0"/>
              <a:t>Suicide Attempts by Method</a:t>
            </a:r>
          </a:p>
        </p:txBody>
      </p:sp>
      <p:sp>
        <p:nvSpPr>
          <p:cNvPr id="6" name="Content Placeholder 2">
            <a:extLst>
              <a:ext uri="{FF2B5EF4-FFF2-40B4-BE49-F238E27FC236}">
                <a16:creationId xmlns:a16="http://schemas.microsoft.com/office/drawing/2014/main" id="{DAD71897-D296-2C4D-BBB3-D9EFD04A0BEC}"/>
              </a:ext>
            </a:extLst>
          </p:cNvPr>
          <p:cNvSpPr>
            <a:spLocks noGrp="1"/>
          </p:cNvSpPr>
          <p:nvPr>
            <p:ph idx="10"/>
          </p:nvPr>
        </p:nvSpPr>
        <p:spPr>
          <a:xfrm>
            <a:off x="262754" y="6410302"/>
            <a:ext cx="8945042" cy="383903"/>
          </a:xfrm>
        </p:spPr>
        <p:txBody>
          <a:bodyPr/>
          <a:lstStyle/>
          <a:p>
            <a:r>
              <a:rPr lang="en-US" noProof="0" dirty="0"/>
              <a:t>Data from Connor, Azrael, &amp; Miller 2019</a:t>
            </a:r>
          </a:p>
        </p:txBody>
      </p:sp>
      <p:graphicFrame>
        <p:nvGraphicFramePr>
          <p:cNvPr id="5" name="Chart 4">
            <a:extLst>
              <a:ext uri="{FF2B5EF4-FFF2-40B4-BE49-F238E27FC236}">
                <a16:creationId xmlns:a16="http://schemas.microsoft.com/office/drawing/2014/main" id="{96F15D99-E3D4-0C4F-ADB8-ADC3C3FD74BE}"/>
              </a:ext>
            </a:extLst>
          </p:cNvPr>
          <p:cNvGraphicFramePr>
            <a:graphicFrameLocks/>
          </p:cNvGraphicFramePr>
          <p:nvPr/>
        </p:nvGraphicFramePr>
        <p:xfrm>
          <a:off x="2500313" y="1685925"/>
          <a:ext cx="7172325"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2FAEDAED-8478-E643-92D7-8CEBF56CEFE8}"/>
              </a:ext>
            </a:extLst>
          </p:cNvPr>
          <p:cNvSpPr/>
          <p:nvPr/>
        </p:nvSpPr>
        <p:spPr>
          <a:xfrm>
            <a:off x="838200" y="1966110"/>
            <a:ext cx="3048000" cy="954107"/>
          </a:xfrm>
          <a:prstGeom prst="rect">
            <a:avLst/>
          </a:prstGeom>
        </p:spPr>
        <p:txBody>
          <a:bodyPr wrap="square">
            <a:spAutoFit/>
          </a:bodyPr>
          <a:lstStyle/>
          <a:p>
            <a:pPr algn="ctr">
              <a:defRPr sz="2800" b="1" i="0" u="none" strike="noStrike" kern="1200" baseline="0">
                <a:solidFill>
                  <a:prstClr val="white"/>
                </a:solidFill>
                <a:latin typeface="Untitled Sans" panose="020B0503030202060203" pitchFamily="34" charset="77"/>
                <a:ea typeface="+mn-ea"/>
                <a:cs typeface="+mn-cs"/>
              </a:defRPr>
            </a:pPr>
            <a:fld id="{8EB78C30-5B63-9C47-AB3F-B293DDAC9172}" type="CATEGORYNAME">
              <a:rPr lang="en-US"/>
              <a:pPr algn="ctr">
                <a:defRPr sz="2800" b="1" i="0" u="none" strike="noStrike" kern="1200" baseline="0">
                  <a:solidFill>
                    <a:prstClr val="white"/>
                  </a:solidFill>
                  <a:latin typeface="Untitled Sans" panose="020B0503030202060203" pitchFamily="34" charset="77"/>
                  <a:ea typeface="+mn-ea"/>
                  <a:cs typeface="+mn-cs"/>
                </a:defRPr>
              </a:pPr>
              <a:t>Firearm </a:t>
            </a:fld>
            <a:r>
              <a:rPr lang="en-US" dirty="0"/>
              <a:t>
</a:t>
            </a:r>
            <a:fld id="{3D8D78B2-0C29-F447-B1A4-29AA207CD300}" type="VALUE">
              <a:rPr lang="en-US"/>
              <a:pPr algn="ctr">
                <a:defRPr sz="2800" b="1" i="0" u="none" strike="noStrike" kern="1200" baseline="0">
                  <a:solidFill>
                    <a:prstClr val="white"/>
                  </a:solidFill>
                  <a:latin typeface="Untitled Sans" panose="020B0503030202060203" pitchFamily="34" charset="77"/>
                  <a:ea typeface="+mn-ea"/>
                  <a:cs typeface="+mn-cs"/>
                </a:defRPr>
              </a:pPr>
              <a:t>5%</a:t>
            </a:fld>
            <a:endParaRPr lang="en-US" dirty="0"/>
          </a:p>
        </p:txBody>
      </p:sp>
      <p:cxnSp>
        <p:nvCxnSpPr>
          <p:cNvPr id="13" name="Straight Connector 12">
            <a:extLst>
              <a:ext uri="{FF2B5EF4-FFF2-40B4-BE49-F238E27FC236}">
                <a16:creationId xmlns:a16="http://schemas.microsoft.com/office/drawing/2014/main" id="{28442EBF-0F1E-B24E-B6F2-1FBE20D000B3}"/>
              </a:ext>
            </a:extLst>
          </p:cNvPr>
          <p:cNvCxnSpPr>
            <a:cxnSpLocks/>
          </p:cNvCxnSpPr>
          <p:nvPr/>
        </p:nvCxnSpPr>
        <p:spPr>
          <a:xfrm>
            <a:off x="2657475" y="2600325"/>
            <a:ext cx="742950" cy="21431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90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B38C-411D-9044-8211-435C7A99F22D}"/>
              </a:ext>
            </a:extLst>
          </p:cNvPr>
          <p:cNvSpPr>
            <a:spLocks noGrp="1"/>
          </p:cNvSpPr>
          <p:nvPr>
            <p:ph type="title"/>
          </p:nvPr>
        </p:nvSpPr>
        <p:spPr/>
        <p:txBody>
          <a:bodyPr>
            <a:normAutofit/>
          </a:bodyPr>
          <a:lstStyle/>
          <a:p>
            <a:r>
              <a:rPr lang="en-US" sz="2800" noProof="0" dirty="0"/>
              <a:t>Suicide Deaths by Method</a:t>
            </a:r>
          </a:p>
        </p:txBody>
      </p:sp>
      <p:sp>
        <p:nvSpPr>
          <p:cNvPr id="3" name="Content Placeholder 2">
            <a:extLst>
              <a:ext uri="{FF2B5EF4-FFF2-40B4-BE49-F238E27FC236}">
                <a16:creationId xmlns:a16="http://schemas.microsoft.com/office/drawing/2014/main" id="{EFA47D91-2825-104C-B7F5-84BD61628DE1}"/>
              </a:ext>
            </a:extLst>
          </p:cNvPr>
          <p:cNvSpPr>
            <a:spLocks noGrp="1"/>
          </p:cNvSpPr>
          <p:nvPr>
            <p:ph idx="10"/>
          </p:nvPr>
        </p:nvSpPr>
        <p:spPr/>
        <p:txBody>
          <a:bodyPr/>
          <a:lstStyle/>
          <a:p>
            <a:r>
              <a:rPr lang="en-US" noProof="0" dirty="0"/>
              <a:t>Data from Connor, Azrael, &amp; Miller 2019</a:t>
            </a:r>
          </a:p>
        </p:txBody>
      </p:sp>
      <p:graphicFrame>
        <p:nvGraphicFramePr>
          <p:cNvPr id="4" name="Chart 3">
            <a:extLst>
              <a:ext uri="{FF2B5EF4-FFF2-40B4-BE49-F238E27FC236}">
                <a16:creationId xmlns:a16="http://schemas.microsoft.com/office/drawing/2014/main" id="{76604D10-D985-3948-B601-E5C7F6330547}"/>
              </a:ext>
            </a:extLst>
          </p:cNvPr>
          <p:cNvGraphicFramePr>
            <a:graphicFrameLocks/>
          </p:cNvGraphicFramePr>
          <p:nvPr/>
        </p:nvGraphicFramePr>
        <p:xfrm>
          <a:off x="2471737" y="1785937"/>
          <a:ext cx="7100887" cy="435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14BB0A9-27E6-1A48-AF5C-502895C364FB}"/>
              </a:ext>
            </a:extLst>
          </p:cNvPr>
          <p:cNvSpPr/>
          <p:nvPr/>
        </p:nvSpPr>
        <p:spPr>
          <a:xfrm>
            <a:off x="8224512" y="713553"/>
            <a:ext cx="2991501" cy="1384995"/>
          </a:xfrm>
          <a:prstGeom prst="rect">
            <a:avLst/>
          </a:prstGeom>
        </p:spPr>
        <p:txBody>
          <a:bodyPr wrap="square">
            <a:spAutoFit/>
          </a:bodyPr>
          <a:lstStyle/>
          <a:p>
            <a:pPr algn="ctr">
              <a:lnSpc>
                <a:spcPct val="100000"/>
              </a:lnSpc>
              <a:defRPr sz="7200" spc="-215"/>
            </a:pPr>
            <a:r>
              <a:rPr lang="en-US" sz="2800" b="1" dirty="0">
                <a:solidFill>
                  <a:srgbClr val="4A62E9"/>
                </a:solidFill>
                <a:latin typeface="Untitled Sans" panose="020B0503030202060203" pitchFamily="34" charset="77"/>
              </a:rPr>
              <a:t>85-90%</a:t>
            </a:r>
            <a:endParaRPr lang="en-US" sz="2800" dirty="0">
              <a:latin typeface="Untitled Sans" panose="020B0503030202060203" pitchFamily="34" charset="77"/>
            </a:endParaRPr>
          </a:p>
          <a:p>
            <a:pPr algn="ctr">
              <a:lnSpc>
                <a:spcPct val="100000"/>
              </a:lnSpc>
              <a:defRPr sz="7200" spc="-215"/>
            </a:pPr>
            <a:r>
              <a:rPr lang="en-US" sz="2800" dirty="0">
                <a:solidFill>
                  <a:schemeClr val="bg1"/>
                </a:solidFill>
                <a:latin typeface="Untitled Sans" panose="020B0503030202060203" pitchFamily="34" charset="77"/>
              </a:rPr>
              <a:t>of suicide attempts by firearm are fatal</a:t>
            </a:r>
          </a:p>
        </p:txBody>
      </p:sp>
    </p:spTree>
    <p:extLst>
      <p:ext uri="{BB962C8B-B14F-4D97-AF65-F5344CB8AC3E}">
        <p14:creationId xmlns:p14="http://schemas.microsoft.com/office/powerpoint/2010/main" val="30886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 Homicides do not include deaths by legal intervention.</a:t>
            </a:r>
          </a:p>
        </p:txBody>
      </p:sp>
      <p:graphicFrame>
        <p:nvGraphicFramePr>
          <p:cNvPr id="4" name="Chart 2">
            <a:extLst>
              <a:ext uri="{FF2B5EF4-FFF2-40B4-BE49-F238E27FC236}">
                <a16:creationId xmlns:a16="http://schemas.microsoft.com/office/drawing/2014/main" id="{0D59AE42-B637-1B48-8F3F-36E99489F983}"/>
              </a:ext>
            </a:extLst>
          </p:cNvPr>
          <p:cNvGraphicFramePr/>
          <p:nvPr/>
        </p:nvGraphicFramePr>
        <p:xfrm>
          <a:off x="492642" y="1436914"/>
          <a:ext cx="11206716" cy="4973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Firearm Death Rates by Age and Intent</a:t>
            </a:r>
            <a:br>
              <a:rPr lang="en-US" sz="2800" noProof="0" dirty="0"/>
            </a:br>
            <a:r>
              <a:rPr lang="en-US" sz="2800" noProof="0" dirty="0"/>
              <a:t>Children &amp; Adolescents, 2020</a:t>
            </a:r>
          </a:p>
        </p:txBody>
      </p:sp>
    </p:spTree>
    <p:extLst>
      <p:ext uri="{BB962C8B-B14F-4D97-AF65-F5344CB8AC3E}">
        <p14:creationId xmlns:p14="http://schemas.microsoft.com/office/powerpoint/2010/main" val="152332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3761-277A-B449-BA0A-7B5D40EAB41E}"/>
              </a:ext>
            </a:extLst>
          </p:cNvPr>
          <p:cNvSpPr>
            <a:spLocks noGrp="1"/>
          </p:cNvSpPr>
          <p:nvPr>
            <p:ph type="title"/>
          </p:nvPr>
        </p:nvSpPr>
        <p:spPr/>
        <p:txBody>
          <a:bodyPr>
            <a:noAutofit/>
          </a:bodyPr>
          <a:lstStyle/>
          <a:p>
            <a:r>
              <a:rPr lang="en-US" sz="2800" noProof="0" dirty="0"/>
              <a:t>Nonfatal Firearm Injuries in US by Intent </a:t>
            </a:r>
            <a:br>
              <a:rPr lang="en-US" sz="2800" noProof="0" dirty="0"/>
            </a:br>
            <a:r>
              <a:rPr lang="en-US" sz="2800" noProof="0" dirty="0"/>
              <a:t>2009-2017</a:t>
            </a:r>
          </a:p>
        </p:txBody>
      </p:sp>
      <p:graphicFrame>
        <p:nvGraphicFramePr>
          <p:cNvPr id="4" name="Chart 5">
            <a:extLst>
              <a:ext uri="{FF2B5EF4-FFF2-40B4-BE49-F238E27FC236}">
                <a16:creationId xmlns:a16="http://schemas.microsoft.com/office/drawing/2014/main" id="{CB7E72E4-2394-9B4E-9AFE-CA949FE1A002}"/>
              </a:ext>
            </a:extLst>
          </p:cNvPr>
          <p:cNvGraphicFramePr/>
          <p:nvPr/>
        </p:nvGraphicFramePr>
        <p:xfrm>
          <a:off x="1463040" y="914400"/>
          <a:ext cx="8240288" cy="5446556"/>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a:extLst>
              <a:ext uri="{FF2B5EF4-FFF2-40B4-BE49-F238E27FC236}">
                <a16:creationId xmlns:a16="http://schemas.microsoft.com/office/drawing/2014/main" id="{8E13BBE5-078A-3541-96C3-1897DED58A30}"/>
              </a:ext>
            </a:extLst>
          </p:cNvPr>
          <p:cNvSpPr>
            <a:spLocks noGrp="1"/>
          </p:cNvSpPr>
          <p:nvPr>
            <p:ph idx="10"/>
          </p:nvPr>
        </p:nvSpPr>
        <p:spPr/>
        <p:txBody>
          <a:bodyPr/>
          <a:lstStyle/>
          <a:p>
            <a:r>
              <a:rPr lang="en-US" noProof="0" dirty="0"/>
              <a:t>Data from Kaufman et al. 2020</a:t>
            </a:r>
          </a:p>
        </p:txBody>
      </p:sp>
      <p:sp>
        <p:nvSpPr>
          <p:cNvPr id="6" name="Rounded Rectangular Callout 5">
            <a:extLst>
              <a:ext uri="{FF2B5EF4-FFF2-40B4-BE49-F238E27FC236}">
                <a16:creationId xmlns:a16="http://schemas.microsoft.com/office/drawing/2014/main" id="{B674EB32-70AA-CE40-9620-E40F2BB609C4}"/>
              </a:ext>
            </a:extLst>
          </p:cNvPr>
          <p:cNvSpPr/>
          <p:nvPr/>
        </p:nvSpPr>
        <p:spPr>
          <a:xfrm>
            <a:off x="8446028" y="3099876"/>
            <a:ext cx="2514600" cy="1300578"/>
          </a:xfrm>
          <a:prstGeom prst="wedgeRoundRectCallout">
            <a:avLst>
              <a:gd name="adj1" fmla="val -37303"/>
              <a:gd name="adj2" fmla="val -82168"/>
              <a:gd name="adj3" fmla="val 16667"/>
            </a:avLst>
          </a:prstGeom>
          <a:solidFill>
            <a:srgbClr val="85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ntitled Sans" panose="020B0503030202060203" pitchFamily="34" charset="77"/>
              </a:rPr>
              <a:t>9 in 10 suicide attempts with a firearm are fatal</a:t>
            </a:r>
          </a:p>
        </p:txBody>
      </p:sp>
      <p:sp>
        <p:nvSpPr>
          <p:cNvPr id="8" name="TextBox 7">
            <a:extLst>
              <a:ext uri="{FF2B5EF4-FFF2-40B4-BE49-F238E27FC236}">
                <a16:creationId xmlns:a16="http://schemas.microsoft.com/office/drawing/2014/main" id="{33EDD348-E96E-C048-BB91-7AAF3B039533}"/>
              </a:ext>
            </a:extLst>
          </p:cNvPr>
          <p:cNvSpPr txBox="1"/>
          <p:nvPr/>
        </p:nvSpPr>
        <p:spPr>
          <a:xfrm>
            <a:off x="821861" y="1936867"/>
            <a:ext cx="3913414" cy="1200329"/>
          </a:xfrm>
          <a:prstGeom prst="rect">
            <a:avLst/>
          </a:prstGeom>
          <a:noFill/>
        </p:spPr>
        <p:txBody>
          <a:bodyPr wrap="square" rtlCol="0">
            <a:spAutoFit/>
          </a:bodyPr>
          <a:lstStyle/>
          <a:p>
            <a:r>
              <a:rPr lang="en-US" sz="2400" dirty="0">
                <a:solidFill>
                  <a:srgbClr val="F85B75"/>
                </a:solidFill>
                <a:latin typeface="Untitled Sans" panose="020B0503030202060203" pitchFamily="34" charset="77"/>
              </a:rPr>
              <a:t>85,694 ED visits for nonfatal firearm injuries per year on average</a:t>
            </a:r>
          </a:p>
        </p:txBody>
      </p:sp>
    </p:spTree>
    <p:extLst>
      <p:ext uri="{BB962C8B-B14F-4D97-AF65-F5344CB8AC3E}">
        <p14:creationId xmlns:p14="http://schemas.microsoft.com/office/powerpoint/2010/main" val="7819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0275-9A15-1F41-9C5B-F61A42982DC4}"/>
              </a:ext>
            </a:extLst>
          </p:cNvPr>
          <p:cNvSpPr>
            <a:spLocks noGrp="1"/>
          </p:cNvSpPr>
          <p:nvPr>
            <p:ph type="title"/>
          </p:nvPr>
        </p:nvSpPr>
        <p:spPr/>
        <p:txBody>
          <a:bodyPr/>
          <a:lstStyle/>
          <a:p>
            <a:r>
              <a:rPr lang="en-US" noProof="0" dirty="0"/>
              <a:t>Learn more</a:t>
            </a:r>
          </a:p>
        </p:txBody>
      </p:sp>
      <p:sp>
        <p:nvSpPr>
          <p:cNvPr id="5" name="Text Placeholder 1">
            <a:extLst>
              <a:ext uri="{FF2B5EF4-FFF2-40B4-BE49-F238E27FC236}">
                <a16:creationId xmlns:a16="http://schemas.microsoft.com/office/drawing/2014/main" id="{3530402B-BC46-F84D-AFF7-79A43CA04769}"/>
              </a:ext>
            </a:extLst>
          </p:cNvPr>
          <p:cNvSpPr txBox="1">
            <a:spLocks/>
          </p:cNvSpPr>
          <p:nvPr/>
        </p:nvSpPr>
        <p:spPr>
          <a:xfrm>
            <a:off x="952500" y="1382713"/>
            <a:ext cx="10858500" cy="529748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kern="1200" baseline="0">
                <a:solidFill>
                  <a:schemeClr val="bg2">
                    <a:lumMod val="75000"/>
                  </a:schemeClr>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000" dirty="0">
                <a:solidFill>
                  <a:schemeClr val="bg1"/>
                </a:solidFill>
                <a:latin typeface="Untitled Sans"/>
              </a:rPr>
              <a:t>Epidemiology of firearm injury:</a:t>
            </a:r>
          </a:p>
          <a:p>
            <a:pPr>
              <a:lnSpc>
                <a:spcPct val="100000"/>
              </a:lnSpc>
              <a:defRPr/>
            </a:pPr>
            <a:r>
              <a:rPr lang="en-US" sz="2000" dirty="0">
                <a:solidFill>
                  <a:schemeClr val="bg1"/>
                </a:solidFill>
                <a:latin typeface="Untitled Sans"/>
                <a:hlinkClick r:id="rId4"/>
              </a:rPr>
              <a:t>https://www.bulletpointsproject.org/epidemiology/</a:t>
            </a:r>
            <a:endParaRPr lang="en-US" sz="2000" dirty="0">
              <a:solidFill>
                <a:schemeClr val="bg1"/>
              </a:solidFill>
              <a:latin typeface="Untitled Sans"/>
            </a:endParaRPr>
          </a:p>
          <a:p>
            <a:pPr>
              <a:lnSpc>
                <a:spcPct val="100000"/>
              </a:lnSpc>
              <a:defRPr/>
            </a:pPr>
            <a:endParaRPr lang="en-US" sz="2000" dirty="0">
              <a:solidFill>
                <a:schemeClr val="bg1"/>
              </a:solidFill>
              <a:latin typeface="Untitled Sans"/>
            </a:endParaRPr>
          </a:p>
          <a:p>
            <a:pPr>
              <a:lnSpc>
                <a:spcPct val="100000"/>
              </a:lnSpc>
              <a:defRPr/>
            </a:pPr>
            <a:r>
              <a:rPr lang="en-US" sz="2000" dirty="0">
                <a:solidFill>
                  <a:schemeClr val="bg1"/>
                </a:solidFill>
                <a:latin typeface="Untitled Sans"/>
              </a:rPr>
              <a:t>Firearm-related harm due to – suicide, unintentional injury, intimate partner violence, mass shootings, dementia, community violence, and recurrent injury: </a:t>
            </a:r>
          </a:p>
          <a:p>
            <a:pPr>
              <a:lnSpc>
                <a:spcPct val="100000"/>
              </a:lnSpc>
              <a:defRPr/>
            </a:pPr>
            <a:r>
              <a:rPr lang="en-US" sz="2000" dirty="0">
                <a:solidFill>
                  <a:schemeClr val="bg1"/>
                </a:solidFill>
                <a:latin typeface="Untitled Sans"/>
                <a:hlinkClick r:id="rId5"/>
              </a:rPr>
              <a:t>https://www.bulletpointsproject.org/clinical-scenarios/</a:t>
            </a:r>
            <a:r>
              <a:rPr lang="en-US" sz="2000" dirty="0">
                <a:solidFill>
                  <a:schemeClr val="bg1"/>
                </a:solidFill>
                <a:latin typeface="Untitled Sans"/>
              </a:rPr>
              <a:t> </a:t>
            </a:r>
          </a:p>
          <a:p>
            <a:pPr>
              <a:lnSpc>
                <a:spcPct val="100000"/>
              </a:lnSpc>
              <a:defRPr/>
            </a:pPr>
            <a:endParaRPr lang="en-US" sz="2000" dirty="0">
              <a:solidFill>
                <a:schemeClr val="bg1"/>
              </a:solidFill>
              <a:latin typeface="Untitled Sans"/>
            </a:endParaRPr>
          </a:p>
          <a:p>
            <a:pPr>
              <a:lnSpc>
                <a:spcPct val="100000"/>
              </a:lnSpc>
              <a:defRPr/>
            </a:pPr>
            <a:r>
              <a:rPr lang="en-US" sz="2000" dirty="0">
                <a:solidFill>
                  <a:schemeClr val="bg1"/>
                </a:solidFill>
                <a:latin typeface="Untitled Sans"/>
              </a:rPr>
              <a:t>Social determinants of health and cultural humility:</a:t>
            </a:r>
          </a:p>
          <a:p>
            <a:pPr>
              <a:lnSpc>
                <a:spcPct val="100000"/>
              </a:lnSpc>
              <a:defRPr/>
            </a:pPr>
            <a:r>
              <a:rPr lang="en-US" sz="2000" dirty="0">
                <a:solidFill>
                  <a:schemeClr val="bg1"/>
                </a:solidFill>
                <a:latin typeface="Untitled Sans"/>
                <a:hlinkClick r:id="rId6"/>
              </a:rPr>
              <a:t>https://www.bulletpointsproject.org/social-determinants-of-health/</a:t>
            </a:r>
            <a:endParaRPr lang="en-US" sz="2000" dirty="0">
              <a:solidFill>
                <a:schemeClr val="bg1"/>
              </a:solidFill>
              <a:latin typeface="Untitled Sans"/>
            </a:endParaRPr>
          </a:p>
          <a:p>
            <a:pPr>
              <a:lnSpc>
                <a:spcPct val="100000"/>
              </a:lnSpc>
              <a:defRPr/>
            </a:pPr>
            <a:r>
              <a:rPr lang="en-US" sz="2000" dirty="0">
                <a:solidFill>
                  <a:schemeClr val="bg1"/>
                </a:solidFill>
                <a:latin typeface="Untitled Sans"/>
                <a:hlinkClick r:id="rId7"/>
              </a:rPr>
              <a:t>https://www.bulletpointsproject.org/cultural-humility/</a:t>
            </a:r>
            <a:r>
              <a:rPr lang="en-US" sz="2000" dirty="0">
                <a:solidFill>
                  <a:schemeClr val="bg1"/>
                </a:solidFill>
                <a:latin typeface="Untitled Sans"/>
              </a:rPr>
              <a:t> </a:t>
            </a:r>
          </a:p>
          <a:p>
            <a:pPr>
              <a:lnSpc>
                <a:spcPct val="100000"/>
              </a:lnSpc>
              <a:defRPr/>
            </a:pPr>
            <a:endParaRPr lang="en-US" sz="2000" dirty="0">
              <a:solidFill>
                <a:schemeClr val="bg1"/>
              </a:solidFill>
              <a:latin typeface="Untitled Sans"/>
            </a:endParaRPr>
          </a:p>
          <a:p>
            <a:pPr>
              <a:lnSpc>
                <a:spcPct val="100000"/>
              </a:lnSpc>
              <a:defRPr/>
            </a:pPr>
            <a:endParaRPr lang="en-US" sz="2200" dirty="0">
              <a:solidFill>
                <a:schemeClr val="bg1"/>
              </a:solidFill>
              <a:latin typeface="Untitled Sans"/>
            </a:endParaRPr>
          </a:p>
        </p:txBody>
      </p:sp>
    </p:spTree>
    <p:extLst>
      <p:ext uri="{BB962C8B-B14F-4D97-AF65-F5344CB8AC3E}">
        <p14:creationId xmlns:p14="http://schemas.microsoft.com/office/powerpoint/2010/main" val="57887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0275-9A15-1F41-9C5B-F61A42982DC4}"/>
              </a:ext>
            </a:extLst>
          </p:cNvPr>
          <p:cNvSpPr>
            <a:spLocks noGrp="1"/>
          </p:cNvSpPr>
          <p:nvPr>
            <p:ph type="title"/>
          </p:nvPr>
        </p:nvSpPr>
        <p:spPr/>
        <p:txBody>
          <a:bodyPr/>
          <a:lstStyle/>
          <a:p>
            <a:r>
              <a:rPr lang="en-US" noProof="0" dirty="0"/>
              <a:t>References</a:t>
            </a:r>
          </a:p>
        </p:txBody>
      </p:sp>
      <p:sp>
        <p:nvSpPr>
          <p:cNvPr id="5" name="Text Placeholder 1">
            <a:extLst>
              <a:ext uri="{FF2B5EF4-FFF2-40B4-BE49-F238E27FC236}">
                <a16:creationId xmlns:a16="http://schemas.microsoft.com/office/drawing/2014/main" id="{3530402B-BC46-F84D-AFF7-79A43CA04769}"/>
              </a:ext>
            </a:extLst>
          </p:cNvPr>
          <p:cNvSpPr txBox="1">
            <a:spLocks/>
          </p:cNvSpPr>
          <p:nvPr/>
        </p:nvSpPr>
        <p:spPr>
          <a:xfrm>
            <a:off x="952500" y="1382713"/>
            <a:ext cx="10858500" cy="529748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kern="1200" baseline="0">
                <a:solidFill>
                  <a:schemeClr val="bg2">
                    <a:lumMod val="75000"/>
                  </a:schemeClr>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1600" dirty="0">
                <a:solidFill>
                  <a:schemeClr val="bg1"/>
                </a:solidFill>
                <a:latin typeface="Untitled Sans"/>
              </a:rPr>
              <a:t>CDC. WISQARS (Web-based Injury Statistics Query and Reporting System). Available from: </a:t>
            </a:r>
            <a:r>
              <a:rPr lang="en-US" sz="1600" dirty="0">
                <a:solidFill>
                  <a:schemeClr val="bg1"/>
                </a:solidFill>
                <a:latin typeface="Untitled Sans"/>
                <a:hlinkClick r:id="rId4">
                  <a:extLst>
                    <a:ext uri="{A12FA001-AC4F-418D-AE19-62706E023703}">
                      <ahyp:hlinkClr xmlns:ahyp="http://schemas.microsoft.com/office/drawing/2018/hyperlinkcolor" val="tx"/>
                    </a:ext>
                  </a:extLst>
                </a:hlinkClick>
              </a:rPr>
              <a:t>https://www.cdc.gov/injury/wisqars/index.html</a:t>
            </a:r>
            <a:r>
              <a:rPr lang="en-US" sz="1600" dirty="0">
                <a:solidFill>
                  <a:schemeClr val="bg1"/>
                </a:solidFill>
                <a:latin typeface="Untitled Sans"/>
              </a:rPr>
              <a:t>.</a:t>
            </a:r>
          </a:p>
          <a:p>
            <a:pPr>
              <a:lnSpc>
                <a:spcPct val="100000"/>
              </a:lnSpc>
              <a:defRPr/>
            </a:pPr>
            <a:r>
              <a:rPr lang="en-US" sz="1600" dirty="0">
                <a:solidFill>
                  <a:schemeClr val="bg1"/>
                </a:solidFill>
                <a:latin typeface="Untitled Sans"/>
              </a:rPr>
              <a:t>Conner, A., Azrael, D., Miller, M. (2019) Suicide Case-Fatality Rates in the United States, 2007 to 2014: A Nationwide Population-Based Study. Annals of Internal Medicine. 171(12):885-895.</a:t>
            </a:r>
          </a:p>
          <a:p>
            <a:pPr>
              <a:lnSpc>
                <a:spcPct val="100000"/>
              </a:lnSpc>
              <a:defRPr/>
            </a:pPr>
            <a:r>
              <a:rPr lang="en-US" sz="1600" dirty="0">
                <a:solidFill>
                  <a:schemeClr val="bg1"/>
                </a:solidFill>
                <a:latin typeface="Untitled Sans"/>
              </a:rPr>
              <a:t>Follman, M., Aronsen, G., &amp; Pan, D. (2021). US Mass Shootings, 1982-2021: Data From Mother Jones’ Investigation. Mother Jones. </a:t>
            </a:r>
          </a:p>
          <a:p>
            <a:pPr>
              <a:lnSpc>
                <a:spcPct val="100000"/>
              </a:lnSpc>
              <a:defRPr/>
            </a:pPr>
            <a:r>
              <a:rPr lang="en-US" sz="1600" dirty="0">
                <a:solidFill>
                  <a:schemeClr val="bg1"/>
                </a:solidFill>
                <a:latin typeface="Untitled Sans"/>
              </a:rPr>
              <a:t>Grinshteyn, E., Hemenway, D. (2016). Violent Death Rates: The US Compared with Other High-income OECD Countries, 2010. American  Journal of Medicine. 129(3):266-273.</a:t>
            </a:r>
          </a:p>
          <a:p>
            <a:pPr>
              <a:lnSpc>
                <a:spcPct val="100000"/>
              </a:lnSpc>
              <a:defRPr/>
            </a:pPr>
            <a:r>
              <a:rPr lang="en-US" sz="1600" dirty="0">
                <a:solidFill>
                  <a:schemeClr val="bg1"/>
                </a:solidFill>
                <a:latin typeface="Untitled Sans"/>
              </a:rPr>
              <a:t>Kaufman, E.J., Wiebe, D.J., Xiong, R.A., et al. (2021). Epidemiologic Trends in Fatal and Nonfatal Firearm Injuries in the US, 2009-2017. JAMA Internal Medicine 181(2):237-244. </a:t>
            </a:r>
          </a:p>
          <a:p>
            <a:pPr>
              <a:lnSpc>
                <a:spcPct val="100000"/>
              </a:lnSpc>
              <a:defRPr/>
            </a:pPr>
            <a:endParaRPr lang="en-US" dirty="0">
              <a:solidFill>
                <a:schemeClr val="bg1"/>
              </a:solidFill>
            </a:endParaRPr>
          </a:p>
          <a:p>
            <a:pPr>
              <a:lnSpc>
                <a:spcPct val="100000"/>
              </a:lnSpc>
              <a:defRPr/>
            </a:pPr>
            <a:endParaRPr lang="en-US" dirty="0">
              <a:solidFill>
                <a:schemeClr val="bg1"/>
              </a:solidFill>
            </a:endParaRPr>
          </a:p>
          <a:p>
            <a:pPr>
              <a:lnSpc>
                <a:spcPct val="100000"/>
              </a:lnSpc>
              <a:defRPr/>
            </a:pPr>
            <a:endParaRPr lang="en-US" sz="1200" dirty="0">
              <a:solidFill>
                <a:schemeClr val="bg1"/>
              </a:solidFill>
            </a:endParaRPr>
          </a:p>
          <a:p>
            <a:pPr>
              <a:defRPr/>
            </a:pPr>
            <a:endParaRPr lang="en-US" sz="1200" dirty="0">
              <a:solidFill>
                <a:schemeClr val="bg1"/>
              </a:solidFill>
              <a:latin typeface="Untitled Sans"/>
            </a:endParaRPr>
          </a:p>
          <a:p>
            <a:pPr>
              <a:defRPr/>
            </a:pPr>
            <a:endParaRPr lang="en-US" sz="1200" dirty="0">
              <a:solidFill>
                <a:schemeClr val="bg1"/>
              </a:solidFill>
            </a:endParaRPr>
          </a:p>
        </p:txBody>
      </p:sp>
    </p:spTree>
    <p:extLst>
      <p:ext uri="{BB962C8B-B14F-4D97-AF65-F5344CB8AC3E}">
        <p14:creationId xmlns:p14="http://schemas.microsoft.com/office/powerpoint/2010/main" val="351674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31DA-5685-1D49-BD9D-A02DB39FE32C}"/>
              </a:ext>
            </a:extLst>
          </p:cNvPr>
          <p:cNvSpPr>
            <a:spLocks noGrp="1"/>
          </p:cNvSpPr>
          <p:nvPr>
            <p:ph type="ctrTitle"/>
          </p:nvPr>
        </p:nvSpPr>
        <p:spPr>
          <a:xfrm>
            <a:off x="1524000" y="1304529"/>
            <a:ext cx="9807146" cy="1854200"/>
          </a:xfrm>
        </p:spPr>
        <p:txBody>
          <a:bodyPr>
            <a:normAutofit/>
          </a:bodyPr>
          <a:lstStyle/>
          <a:p>
            <a:r>
              <a:rPr lang="en-US" sz="4900" noProof="0" dirty="0">
                <a:latin typeface="Untitled Sans Medium" panose="020B0503030202060203" pitchFamily="34" charset="77"/>
              </a:rPr>
              <a:t>Epidemiology of Firearm Injury</a:t>
            </a:r>
            <a:endParaRPr lang="en-US" noProof="0" dirty="0"/>
          </a:p>
        </p:txBody>
      </p:sp>
      <p:sp>
        <p:nvSpPr>
          <p:cNvPr id="6" name="Text Placeholder 3">
            <a:extLst>
              <a:ext uri="{FF2B5EF4-FFF2-40B4-BE49-F238E27FC236}">
                <a16:creationId xmlns:a16="http://schemas.microsoft.com/office/drawing/2014/main" id="{73DBDEC9-FAB0-6943-86BF-FFE83FEA3DAF}"/>
              </a:ext>
            </a:extLst>
          </p:cNvPr>
          <p:cNvSpPr txBox="1">
            <a:spLocks/>
          </p:cNvSpPr>
          <p:nvPr/>
        </p:nvSpPr>
        <p:spPr>
          <a:xfrm>
            <a:off x="6766615" y="3707488"/>
            <a:ext cx="4308475" cy="6057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6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p>
        </p:txBody>
      </p:sp>
    </p:spTree>
    <p:extLst>
      <p:ext uri="{BB962C8B-B14F-4D97-AF65-F5344CB8AC3E}">
        <p14:creationId xmlns:p14="http://schemas.microsoft.com/office/powerpoint/2010/main" val="32613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AE82-6145-F94C-80B8-4B6A8CAFB203}"/>
              </a:ext>
            </a:extLst>
          </p:cNvPr>
          <p:cNvSpPr>
            <a:spLocks noGrp="1"/>
          </p:cNvSpPr>
          <p:nvPr>
            <p:ph type="title"/>
          </p:nvPr>
        </p:nvSpPr>
        <p:spPr/>
        <p:txBody>
          <a:bodyPr>
            <a:noAutofit/>
          </a:bodyPr>
          <a:lstStyle/>
          <a:p>
            <a:r>
              <a:rPr lang="en-US" sz="2800" noProof="0" dirty="0"/>
              <a:t>Firearm Homicide and Suicide Rates by Country, 2010</a:t>
            </a:r>
          </a:p>
        </p:txBody>
      </p:sp>
      <p:graphicFrame>
        <p:nvGraphicFramePr>
          <p:cNvPr id="4" name="Chart 3">
            <a:extLst>
              <a:ext uri="{FF2B5EF4-FFF2-40B4-BE49-F238E27FC236}">
                <a16:creationId xmlns:a16="http://schemas.microsoft.com/office/drawing/2014/main" id="{4603B8E8-1F7D-3E47-8DA6-D99812A7D564}"/>
              </a:ext>
            </a:extLst>
          </p:cNvPr>
          <p:cNvGraphicFramePr/>
          <p:nvPr>
            <p:extLst>
              <p:ext uri="{D42A27DB-BD31-4B8C-83A1-F6EECF244321}">
                <p14:modId xmlns:p14="http://schemas.microsoft.com/office/powerpoint/2010/main" val="2775989111"/>
              </p:ext>
            </p:extLst>
          </p:nvPr>
        </p:nvGraphicFramePr>
        <p:xfrm>
          <a:off x="460348" y="1527739"/>
          <a:ext cx="11271303" cy="4723849"/>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8CD3A737-030B-1E40-AFD9-9D1B7A1FBEFD}"/>
              </a:ext>
            </a:extLst>
          </p:cNvPr>
          <p:cNvSpPr txBox="1">
            <a:spLocks/>
          </p:cNvSpPr>
          <p:nvPr/>
        </p:nvSpPr>
        <p:spPr>
          <a:xfrm>
            <a:off x="262754" y="6410302"/>
            <a:ext cx="7702441" cy="38390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kern="1200" baseline="0">
                <a:solidFill>
                  <a:schemeClr val="bg2">
                    <a:lumMod val="75000"/>
                  </a:schemeClr>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4"/>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4"/>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from Grinshteyn &amp; Hemenway 2016</a:t>
            </a:r>
          </a:p>
        </p:txBody>
      </p:sp>
    </p:spTree>
    <p:extLst>
      <p:ext uri="{BB962C8B-B14F-4D97-AF65-F5344CB8AC3E}">
        <p14:creationId xmlns:p14="http://schemas.microsoft.com/office/powerpoint/2010/main" val="247833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 Firearm deaths include homicides and suicides only.</a:t>
            </a:r>
          </a:p>
        </p:txBody>
      </p:sp>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Death Rates from Motor Vehicle Crashes and Firearms by Year</a:t>
            </a:r>
            <a:br>
              <a:rPr lang="en-US" sz="2800" noProof="0" dirty="0"/>
            </a:br>
            <a:r>
              <a:rPr lang="en-US" sz="2800" noProof="0" dirty="0"/>
              <a:t>1950-2020</a:t>
            </a:r>
          </a:p>
        </p:txBody>
      </p:sp>
      <p:graphicFrame>
        <p:nvGraphicFramePr>
          <p:cNvPr id="6" name="Chart 2">
            <a:extLst>
              <a:ext uri="{FF2B5EF4-FFF2-40B4-BE49-F238E27FC236}">
                <a16:creationId xmlns:a16="http://schemas.microsoft.com/office/drawing/2014/main" id="{5769E593-5380-BE46-8C59-3F1AB3F56A38}"/>
              </a:ext>
            </a:extLst>
          </p:cNvPr>
          <p:cNvGraphicFramePr/>
          <p:nvPr>
            <p:extLst>
              <p:ext uri="{D42A27DB-BD31-4B8C-83A1-F6EECF244321}">
                <p14:modId xmlns:p14="http://schemas.microsoft.com/office/powerpoint/2010/main" val="4246184655"/>
              </p:ext>
            </p:extLst>
          </p:nvPr>
        </p:nvGraphicFramePr>
        <p:xfrm>
          <a:off x="526083" y="1364243"/>
          <a:ext cx="11139834" cy="5046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360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D287-23AD-E948-84E7-CA8B7F87E353}"/>
              </a:ext>
            </a:extLst>
          </p:cNvPr>
          <p:cNvSpPr>
            <a:spLocks noGrp="1"/>
          </p:cNvSpPr>
          <p:nvPr>
            <p:ph type="title"/>
          </p:nvPr>
        </p:nvSpPr>
        <p:spPr/>
        <p:txBody>
          <a:bodyPr>
            <a:normAutofit/>
          </a:bodyPr>
          <a:lstStyle/>
          <a:p>
            <a:r>
              <a:rPr lang="en-US" sz="2800" noProof="0" dirty="0"/>
              <a:t>Firearm Deaths in US by Intent, 2020</a:t>
            </a:r>
          </a:p>
        </p:txBody>
      </p:sp>
      <p:sp>
        <p:nvSpPr>
          <p:cNvPr id="5" name="Rounded Rectangular Callout 4">
            <a:extLst>
              <a:ext uri="{FF2B5EF4-FFF2-40B4-BE49-F238E27FC236}">
                <a16:creationId xmlns:a16="http://schemas.microsoft.com/office/drawing/2014/main" id="{24511E50-FD00-5A46-96A5-D9EA9EE4F9A1}"/>
              </a:ext>
            </a:extLst>
          </p:cNvPr>
          <p:cNvSpPr/>
          <p:nvPr/>
        </p:nvSpPr>
        <p:spPr>
          <a:xfrm>
            <a:off x="8280401" y="1550895"/>
            <a:ext cx="2347626" cy="1597039"/>
          </a:xfrm>
          <a:prstGeom prst="wedgeRoundRectCallout">
            <a:avLst>
              <a:gd name="adj1" fmla="val -66343"/>
              <a:gd name="adj2" fmla="val 24960"/>
              <a:gd name="adj3" fmla="val 16667"/>
            </a:avLst>
          </a:prstGeom>
          <a:solidFill>
            <a:srgbClr val="85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ntitled Sans" panose="020B0503030202060203" pitchFamily="34" charset="77"/>
              </a:rPr>
              <a:t>Less than 1% of firearm homicides occur in public mass shootings</a:t>
            </a:r>
          </a:p>
        </p:txBody>
      </p:sp>
      <p:sp>
        <p:nvSpPr>
          <p:cNvPr id="7" name="Content Placeholder 6">
            <a:extLst>
              <a:ext uri="{FF2B5EF4-FFF2-40B4-BE49-F238E27FC236}">
                <a16:creationId xmlns:a16="http://schemas.microsoft.com/office/drawing/2014/main" id="{5BD006E8-F9D5-8647-BBB6-417ABDE3F3B4}"/>
              </a:ext>
            </a:extLst>
          </p:cNvPr>
          <p:cNvSpPr>
            <a:spLocks noGrp="1"/>
          </p:cNvSpPr>
          <p:nvPr>
            <p:ph idx="10"/>
          </p:nvPr>
        </p:nvSpPr>
        <p:spPr>
          <a:xfrm>
            <a:off x="262753" y="6410302"/>
            <a:ext cx="10135951" cy="383904"/>
          </a:xfrm>
        </p:spPr>
        <p:txBody>
          <a:bodyPr/>
          <a:lstStyle/>
          <a:p>
            <a:r>
              <a:rPr lang="en-US" noProof="0" dirty="0"/>
              <a:t>Data from CDC WISQARS &amp; Follman, Aronsen, &amp; Pan 2021</a:t>
            </a:r>
          </a:p>
        </p:txBody>
      </p:sp>
      <p:graphicFrame>
        <p:nvGraphicFramePr>
          <p:cNvPr id="6" name="Chart 5">
            <a:extLst>
              <a:ext uri="{FF2B5EF4-FFF2-40B4-BE49-F238E27FC236}">
                <a16:creationId xmlns:a16="http://schemas.microsoft.com/office/drawing/2014/main" id="{9E78CE6B-211F-704A-AFB4-380EAAF8A328}"/>
              </a:ext>
            </a:extLst>
          </p:cNvPr>
          <p:cNvGraphicFramePr/>
          <p:nvPr/>
        </p:nvGraphicFramePr>
        <p:xfrm>
          <a:off x="1793295" y="738642"/>
          <a:ext cx="8605409" cy="571695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89BFD8F-A62A-8945-A930-7AD58E374754}"/>
              </a:ext>
            </a:extLst>
          </p:cNvPr>
          <p:cNvSpPr txBox="1"/>
          <p:nvPr/>
        </p:nvSpPr>
        <p:spPr>
          <a:xfrm>
            <a:off x="821861" y="1936867"/>
            <a:ext cx="2773746" cy="830997"/>
          </a:xfrm>
          <a:prstGeom prst="rect">
            <a:avLst/>
          </a:prstGeom>
          <a:noFill/>
        </p:spPr>
        <p:txBody>
          <a:bodyPr wrap="square" rtlCol="0">
            <a:spAutoFit/>
          </a:bodyPr>
          <a:lstStyle/>
          <a:p>
            <a:r>
              <a:rPr lang="en-US" sz="2400" dirty="0">
                <a:solidFill>
                  <a:srgbClr val="F85B75"/>
                </a:solidFill>
                <a:latin typeface="Untitled Sans" panose="020B0503030202060203" pitchFamily="34" charset="77"/>
              </a:rPr>
              <a:t>45,222 firearm deaths in 2020</a:t>
            </a:r>
          </a:p>
        </p:txBody>
      </p:sp>
    </p:spTree>
    <p:extLst>
      <p:ext uri="{BB962C8B-B14F-4D97-AF65-F5344CB8AC3E}">
        <p14:creationId xmlns:p14="http://schemas.microsoft.com/office/powerpoint/2010/main" val="42402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 Homicides do not include deaths by legal intervention.</a:t>
            </a:r>
          </a:p>
        </p:txBody>
      </p:sp>
      <p:graphicFrame>
        <p:nvGraphicFramePr>
          <p:cNvPr id="4" name="Chart 2">
            <a:extLst>
              <a:ext uri="{FF2B5EF4-FFF2-40B4-BE49-F238E27FC236}">
                <a16:creationId xmlns:a16="http://schemas.microsoft.com/office/drawing/2014/main" id="{0D59AE42-B637-1B48-8F3F-36E99489F983}"/>
              </a:ext>
            </a:extLst>
          </p:cNvPr>
          <p:cNvGraphicFramePr/>
          <p:nvPr/>
        </p:nvGraphicFramePr>
        <p:xfrm>
          <a:off x="492642" y="1436914"/>
          <a:ext cx="11206716" cy="477479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Firearm Homicide Rates by Age and Race/Ethnicity</a:t>
            </a:r>
            <a:br>
              <a:rPr lang="en-US" sz="2800" noProof="0" dirty="0"/>
            </a:br>
            <a:r>
              <a:rPr lang="en-US" sz="2800" noProof="0" dirty="0"/>
              <a:t>Males, 2020</a:t>
            </a:r>
          </a:p>
        </p:txBody>
      </p:sp>
    </p:spTree>
    <p:extLst>
      <p:ext uri="{BB962C8B-B14F-4D97-AF65-F5344CB8AC3E}">
        <p14:creationId xmlns:p14="http://schemas.microsoft.com/office/powerpoint/2010/main" val="379575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 Homicides do not include deaths by legal intervention.</a:t>
            </a:r>
          </a:p>
        </p:txBody>
      </p:sp>
      <p:graphicFrame>
        <p:nvGraphicFramePr>
          <p:cNvPr id="4" name="Chart 2">
            <a:extLst>
              <a:ext uri="{FF2B5EF4-FFF2-40B4-BE49-F238E27FC236}">
                <a16:creationId xmlns:a16="http://schemas.microsoft.com/office/drawing/2014/main" id="{0D59AE42-B637-1B48-8F3F-36E99489F983}"/>
              </a:ext>
            </a:extLst>
          </p:cNvPr>
          <p:cNvGraphicFramePr/>
          <p:nvPr/>
        </p:nvGraphicFramePr>
        <p:xfrm>
          <a:off x="492642" y="1436914"/>
          <a:ext cx="11206716" cy="477479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Firearm Homicide Rates by Age and Race/Ethnicity</a:t>
            </a:r>
            <a:br>
              <a:rPr lang="en-US" sz="2800" noProof="0" dirty="0"/>
            </a:br>
            <a:r>
              <a:rPr lang="en-US" sz="2800" noProof="0" dirty="0"/>
              <a:t>Females, 2020</a:t>
            </a:r>
          </a:p>
        </p:txBody>
      </p:sp>
    </p:spTree>
    <p:extLst>
      <p:ext uri="{BB962C8B-B14F-4D97-AF65-F5344CB8AC3E}">
        <p14:creationId xmlns:p14="http://schemas.microsoft.com/office/powerpoint/2010/main" val="52109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a:t>
            </a:r>
          </a:p>
        </p:txBody>
      </p:sp>
      <p:graphicFrame>
        <p:nvGraphicFramePr>
          <p:cNvPr id="4" name="Chart 2">
            <a:extLst>
              <a:ext uri="{FF2B5EF4-FFF2-40B4-BE49-F238E27FC236}">
                <a16:creationId xmlns:a16="http://schemas.microsoft.com/office/drawing/2014/main" id="{0D59AE42-B637-1B48-8F3F-36E99489F983}"/>
              </a:ext>
            </a:extLst>
          </p:cNvPr>
          <p:cNvGraphicFramePr/>
          <p:nvPr/>
        </p:nvGraphicFramePr>
        <p:xfrm>
          <a:off x="492642" y="1436914"/>
          <a:ext cx="11206716" cy="477479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Firearm Suicide Rates by Age and Race/Ethnicity</a:t>
            </a:r>
            <a:br>
              <a:rPr lang="en-US" sz="2800" noProof="0" dirty="0"/>
            </a:br>
            <a:r>
              <a:rPr lang="en-US" sz="2800" noProof="0" dirty="0"/>
              <a:t>Males, 2020</a:t>
            </a:r>
          </a:p>
        </p:txBody>
      </p:sp>
    </p:spTree>
    <p:extLst>
      <p:ext uri="{BB962C8B-B14F-4D97-AF65-F5344CB8AC3E}">
        <p14:creationId xmlns:p14="http://schemas.microsoft.com/office/powerpoint/2010/main" val="58373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a:t>
            </a:r>
          </a:p>
        </p:txBody>
      </p:sp>
      <p:graphicFrame>
        <p:nvGraphicFramePr>
          <p:cNvPr id="4" name="Chart 2">
            <a:extLst>
              <a:ext uri="{FF2B5EF4-FFF2-40B4-BE49-F238E27FC236}">
                <a16:creationId xmlns:a16="http://schemas.microsoft.com/office/drawing/2014/main" id="{0D59AE42-B637-1B48-8F3F-36E99489F983}"/>
              </a:ext>
            </a:extLst>
          </p:cNvPr>
          <p:cNvGraphicFramePr/>
          <p:nvPr/>
        </p:nvGraphicFramePr>
        <p:xfrm>
          <a:off x="492642" y="1436914"/>
          <a:ext cx="11206716" cy="477479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Firearm Suicide Rates by Age and Race/Ethnicity</a:t>
            </a:r>
            <a:br>
              <a:rPr lang="en-US" sz="2800" noProof="0" dirty="0"/>
            </a:br>
            <a:r>
              <a:rPr lang="en-US" sz="2800" noProof="0" dirty="0"/>
              <a:t>Females, 2020</a:t>
            </a:r>
          </a:p>
        </p:txBody>
      </p:sp>
    </p:spTree>
    <p:extLst>
      <p:ext uri="{BB962C8B-B14F-4D97-AF65-F5344CB8AC3E}">
        <p14:creationId xmlns:p14="http://schemas.microsoft.com/office/powerpoint/2010/main" val="2991482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E43E4B-A18D-B744-BBA0-01E63E07D6DD}" vid="{791BFDB4-8312-EB4D-9ADC-136947FA29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26491</TotalTime>
  <Words>1182</Words>
  <Application>Microsoft Macintosh PowerPoint</Application>
  <PresentationFormat>Widescreen</PresentationFormat>
  <Paragraphs>87</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Untitled Sans</vt:lpstr>
      <vt:lpstr>Untitled Sans Medium</vt:lpstr>
      <vt:lpstr>Untitled Serif Medium</vt:lpstr>
      <vt:lpstr>Office Theme</vt:lpstr>
      <vt:lpstr>PowerPoint Presentation</vt:lpstr>
      <vt:lpstr>Epidemiology of Firearm Injury</vt:lpstr>
      <vt:lpstr>Firearm Homicide and Suicide Rates by Country, 2010</vt:lpstr>
      <vt:lpstr>Death Rates from Motor Vehicle Crashes and Firearms by Year 1950-2020</vt:lpstr>
      <vt:lpstr>Firearm Deaths in US by Intent, 2020</vt:lpstr>
      <vt:lpstr>Firearm Homicide Rates by Age and Race/Ethnicity Males, 2020</vt:lpstr>
      <vt:lpstr>Firearm Homicide Rates by Age and Race/Ethnicity Females, 2020</vt:lpstr>
      <vt:lpstr>Firearm Suicide Rates by Age and Race/Ethnicity Males, 2020</vt:lpstr>
      <vt:lpstr>Firearm Suicide Rates by Age and Race/Ethnicity Females, 2020</vt:lpstr>
      <vt:lpstr>Suicide Attempts by Method</vt:lpstr>
      <vt:lpstr>Suicide Deaths by Method</vt:lpstr>
      <vt:lpstr>Firearm Death Rates by Age and Intent Children &amp; Adolescents, 2020</vt:lpstr>
      <vt:lpstr>Nonfatal Firearm Injuries in US by Intent  2009-2017</vt:lpstr>
      <vt:lpstr>Learn more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clinicians need to know</dc:title>
  <dc:creator>Amanda J Aubel</dc:creator>
  <cp:lastModifiedBy>Hilary Audrey Gonzales</cp:lastModifiedBy>
  <cp:revision>308</cp:revision>
  <cp:lastPrinted>2021-05-13T20:17:09Z</cp:lastPrinted>
  <dcterms:created xsi:type="dcterms:W3CDTF">2021-04-05T19:08:50Z</dcterms:created>
  <dcterms:modified xsi:type="dcterms:W3CDTF">2023-10-10T19:09:39Z</dcterms:modified>
</cp:coreProperties>
</file>