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1297" r:id="rId2"/>
    <p:sldId id="1293" r:id="rId3"/>
    <p:sldId id="265" r:id="rId4"/>
    <p:sldId id="1287" r:id="rId5"/>
    <p:sldId id="1288" r:id="rId6"/>
    <p:sldId id="1289" r:id="rId7"/>
    <p:sldId id="277" r:id="rId8"/>
    <p:sldId id="276" r:id="rId9"/>
    <p:sldId id="278" r:id="rId10"/>
    <p:sldId id="1243" r:id="rId11"/>
    <p:sldId id="1331" r:id="rId12"/>
    <p:sldId id="281" r:id="rId13"/>
    <p:sldId id="1300" r:id="rId14"/>
    <p:sldId id="1362" r:id="rId15"/>
    <p:sldId id="1363" r:id="rId16"/>
    <p:sldId id="125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CFB14C-CF1F-FF82-B32C-A520D87888FC}" name="Vicka Chaplin" initials="VC" userId="S::vchaplin@ucdavis.edu::2726ad14-6256-496d-af6f-82fad2678a72" providerId="AD"/>
  <p188:author id="{1FD79774-849B-C956-3683-BA31514C16C2}" name="Hilary Gonzales" initials="HG" userId="5a39a0f5bbbe043d" providerId="Windows Live"/>
  <p188:author id="{0D5BBDC3-29B6-C162-AFBC-CD49D3451076}" name="Angela M Bayer" initials="AMB" userId="S::ambayer@ucdavis.edu::ea9cb633-de4c-4415-bbb6-ec9c0b2008b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anda J Aubel" initials="AJA" lastIdx="1" clrIdx="0">
    <p:extLst>
      <p:ext uri="{19B8F6BF-5375-455C-9EA6-DF929625EA0E}">
        <p15:presenceInfo xmlns:p15="http://schemas.microsoft.com/office/powerpoint/2012/main" userId="S::ajaubel@ucdavis.edu::0a8af168-01f4-4f3d-90f5-070001a670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5B75"/>
    <a:srgbClr val="EAEAED"/>
    <a:srgbClr val="000000"/>
    <a:srgbClr val="B3FDFF"/>
    <a:srgbClr val="4833FF"/>
    <a:srgbClr val="858B95"/>
    <a:srgbClr val="FFFF00"/>
    <a:srgbClr val="8891EE"/>
    <a:srgbClr val="8E8E8E"/>
    <a:srgbClr val="496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0F4A41-8AA3-4C64-8A9E-0301C1791C2D}" v="1603" dt="2026-03-30T17:40:29.7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8"/>
    <p:restoredTop sz="86405"/>
  </p:normalViewPr>
  <p:slideViewPr>
    <p:cSldViewPr snapToGrid="0" snapToObjects="1">
      <p:cViewPr varScale="1">
        <p:scale>
          <a:sx n="45" d="100"/>
          <a:sy n="45" d="100"/>
        </p:scale>
        <p:origin x="67" y="384"/>
      </p:cViewPr>
      <p:guideLst/>
    </p:cSldViewPr>
  </p:slideViewPr>
  <p:outlineViewPr>
    <p:cViewPr>
      <p:scale>
        <a:sx n="33" d="100"/>
        <a:sy n="33" d="100"/>
      </p:scale>
      <p:origin x="0" y="-4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e Luis Sandoval" userId="6225cd1a-29b3-4d42-8c29-76cb84d15848" providerId="ADAL" clId="{0FA2581C-D7B9-4286-8757-40F308CEC98D}"/>
    <pc:docChg chg="undo redo custSel modSld">
      <pc:chgData name="George Luis Sandoval" userId="6225cd1a-29b3-4d42-8c29-76cb84d15848" providerId="ADAL" clId="{0FA2581C-D7B9-4286-8757-40F308CEC98D}" dt="2026-03-30T17:42:34.088" v="1671" actId="13244"/>
      <pc:docMkLst>
        <pc:docMk/>
      </pc:docMkLst>
      <pc:sldChg chg="modSp">
        <pc:chgData name="George Luis Sandoval" userId="6225cd1a-29b3-4d42-8c29-76cb84d15848" providerId="ADAL" clId="{0FA2581C-D7B9-4286-8757-40F308CEC98D}" dt="2026-03-30T17:20:25.541" v="1145" actId="962"/>
        <pc:sldMkLst>
          <pc:docMk/>
          <pc:sldMk cId="2478333312" sldId="265"/>
        </pc:sldMkLst>
        <pc:graphicFrameChg chg="mod">
          <ac:chgData name="George Luis Sandoval" userId="6225cd1a-29b3-4d42-8c29-76cb84d15848" providerId="ADAL" clId="{0FA2581C-D7B9-4286-8757-40F308CEC98D}" dt="2026-03-30T17:20:25.541" v="1145" actId="962"/>
          <ac:graphicFrameMkLst>
            <pc:docMk/>
            <pc:sldMk cId="2478333312" sldId="265"/>
            <ac:graphicFrameMk id="4" creationId="{4603B8E8-1F7D-3E47-8DA6-D99812A7D564}"/>
          </ac:graphicFrameMkLst>
        </pc:graphicFrameChg>
      </pc:sldChg>
      <pc:sldChg chg="modSp mod">
        <pc:chgData name="George Luis Sandoval" userId="6225cd1a-29b3-4d42-8c29-76cb84d15848" providerId="ADAL" clId="{0FA2581C-D7B9-4286-8757-40F308CEC98D}" dt="2026-03-30T17:41:31.536" v="1664" actId="13244"/>
        <pc:sldMkLst>
          <pc:docMk/>
          <pc:sldMk cId="583738158" sldId="276"/>
        </pc:sldMkLst>
        <pc:spChg chg="ord">
          <ac:chgData name="George Luis Sandoval" userId="6225cd1a-29b3-4d42-8c29-76cb84d15848" providerId="ADAL" clId="{0FA2581C-D7B9-4286-8757-40F308CEC98D}" dt="2026-03-30T17:41:31.536" v="1664" actId="13244"/>
          <ac:spMkLst>
            <pc:docMk/>
            <pc:sldMk cId="583738158" sldId="276"/>
            <ac:spMk id="5" creationId="{AD3B06AE-94D3-E948-9ACD-B253C3B3F1D6}"/>
          </ac:spMkLst>
        </pc:spChg>
        <pc:graphicFrameChg chg="mod">
          <ac:chgData name="George Luis Sandoval" userId="6225cd1a-29b3-4d42-8c29-76cb84d15848" providerId="ADAL" clId="{0FA2581C-D7B9-4286-8757-40F308CEC98D}" dt="2026-03-30T17:29:58.582" v="1640" actId="962"/>
          <ac:graphicFrameMkLst>
            <pc:docMk/>
            <pc:sldMk cId="583738158" sldId="276"/>
            <ac:graphicFrameMk id="4" creationId="{0D59AE42-B637-1B48-8F3F-36E99489F983}"/>
          </ac:graphicFrameMkLst>
        </pc:graphicFrameChg>
      </pc:sldChg>
      <pc:sldChg chg="modSp mod">
        <pc:chgData name="George Luis Sandoval" userId="6225cd1a-29b3-4d42-8c29-76cb84d15848" providerId="ADAL" clId="{0FA2581C-D7B9-4286-8757-40F308CEC98D}" dt="2026-03-30T17:41:29.909" v="1663" actId="13244"/>
        <pc:sldMkLst>
          <pc:docMk/>
          <pc:sldMk cId="521090967" sldId="277"/>
        </pc:sldMkLst>
        <pc:spChg chg="ord">
          <ac:chgData name="George Luis Sandoval" userId="6225cd1a-29b3-4d42-8c29-76cb84d15848" providerId="ADAL" clId="{0FA2581C-D7B9-4286-8757-40F308CEC98D}" dt="2026-03-30T17:41:29.909" v="1663" actId="13244"/>
          <ac:spMkLst>
            <pc:docMk/>
            <pc:sldMk cId="521090967" sldId="277"/>
            <ac:spMk id="5" creationId="{AD3B06AE-94D3-E948-9ACD-B253C3B3F1D6}"/>
          </ac:spMkLst>
        </pc:spChg>
        <pc:graphicFrameChg chg="mod">
          <ac:chgData name="George Luis Sandoval" userId="6225cd1a-29b3-4d42-8c29-76cb84d15848" providerId="ADAL" clId="{0FA2581C-D7B9-4286-8757-40F308CEC98D}" dt="2026-03-30T17:29:38.296" v="1638" actId="962"/>
          <ac:graphicFrameMkLst>
            <pc:docMk/>
            <pc:sldMk cId="521090967" sldId="277"/>
            <ac:graphicFrameMk id="4" creationId="{0D59AE42-B637-1B48-8F3F-36E99489F983}"/>
          </ac:graphicFrameMkLst>
        </pc:graphicFrameChg>
      </pc:sldChg>
      <pc:sldChg chg="modSp mod">
        <pc:chgData name="George Luis Sandoval" userId="6225cd1a-29b3-4d42-8c29-76cb84d15848" providerId="ADAL" clId="{0FA2581C-D7B9-4286-8757-40F308CEC98D}" dt="2026-03-30T17:41:33.195" v="1665" actId="13244"/>
        <pc:sldMkLst>
          <pc:docMk/>
          <pc:sldMk cId="2991482020" sldId="278"/>
        </pc:sldMkLst>
        <pc:spChg chg="ord">
          <ac:chgData name="George Luis Sandoval" userId="6225cd1a-29b3-4d42-8c29-76cb84d15848" providerId="ADAL" clId="{0FA2581C-D7B9-4286-8757-40F308CEC98D}" dt="2026-03-30T17:41:33.195" v="1665" actId="13244"/>
          <ac:spMkLst>
            <pc:docMk/>
            <pc:sldMk cId="2991482020" sldId="278"/>
            <ac:spMk id="5" creationId="{AD3B06AE-94D3-E948-9ACD-B253C3B3F1D6}"/>
          </ac:spMkLst>
        </pc:spChg>
        <pc:graphicFrameChg chg="mod">
          <ac:chgData name="George Luis Sandoval" userId="6225cd1a-29b3-4d42-8c29-76cb84d15848" providerId="ADAL" clId="{0FA2581C-D7B9-4286-8757-40F308CEC98D}" dt="2026-03-30T17:34:39.368" v="1649" actId="962"/>
          <ac:graphicFrameMkLst>
            <pc:docMk/>
            <pc:sldMk cId="2991482020" sldId="278"/>
            <ac:graphicFrameMk id="4" creationId="{0D59AE42-B637-1B48-8F3F-36E99489F983}"/>
          </ac:graphicFrameMkLst>
        </pc:graphicFrameChg>
      </pc:sldChg>
      <pc:sldChg chg="modSp mod">
        <pc:chgData name="George Luis Sandoval" userId="6225cd1a-29b3-4d42-8c29-76cb84d15848" providerId="ADAL" clId="{0FA2581C-D7B9-4286-8757-40F308CEC98D}" dt="2026-03-30T17:42:18.032" v="1668" actId="13244"/>
        <pc:sldMkLst>
          <pc:docMk/>
          <pc:sldMk cId="1523327488" sldId="281"/>
        </pc:sldMkLst>
        <pc:spChg chg="ord">
          <ac:chgData name="George Luis Sandoval" userId="6225cd1a-29b3-4d42-8c29-76cb84d15848" providerId="ADAL" clId="{0FA2581C-D7B9-4286-8757-40F308CEC98D}" dt="2026-03-30T17:42:18.032" v="1668" actId="13244"/>
          <ac:spMkLst>
            <pc:docMk/>
            <pc:sldMk cId="1523327488" sldId="281"/>
            <ac:spMk id="5" creationId="{AD3B06AE-94D3-E948-9ACD-B253C3B3F1D6}"/>
          </ac:spMkLst>
        </pc:spChg>
        <pc:graphicFrameChg chg="mod">
          <ac:chgData name="George Luis Sandoval" userId="6225cd1a-29b3-4d42-8c29-76cb84d15848" providerId="ADAL" clId="{0FA2581C-D7B9-4286-8757-40F308CEC98D}" dt="2026-03-30T17:37:27.502" v="1654" actId="962"/>
          <ac:graphicFrameMkLst>
            <pc:docMk/>
            <pc:sldMk cId="1523327488" sldId="281"/>
            <ac:graphicFrameMk id="4" creationId="{0D59AE42-B637-1B48-8F3F-36E99489F983}"/>
          </ac:graphicFrameMkLst>
        </pc:graphicFrameChg>
      </pc:sldChg>
      <pc:sldChg chg="modSp mod">
        <pc:chgData name="George Luis Sandoval" userId="6225cd1a-29b3-4d42-8c29-76cb84d15848" providerId="ADAL" clId="{0FA2581C-D7B9-4286-8757-40F308CEC98D}" dt="2026-03-30T17:42:13.771" v="1667" actId="13244"/>
        <pc:sldMkLst>
          <pc:docMk/>
          <pc:sldMk cId="3820909439" sldId="1243"/>
        </pc:sldMkLst>
        <pc:spChg chg="ord">
          <ac:chgData name="George Luis Sandoval" userId="6225cd1a-29b3-4d42-8c29-76cb84d15848" providerId="ADAL" clId="{0FA2581C-D7B9-4286-8757-40F308CEC98D}" dt="2026-03-30T17:41:40.658" v="1666" actId="13244"/>
          <ac:spMkLst>
            <pc:docMk/>
            <pc:sldMk cId="3820909439" sldId="1243"/>
            <ac:spMk id="6" creationId="{DAD71897-D296-2C4D-BBB3-D9EFD04A0BEC}"/>
          </ac:spMkLst>
        </pc:spChg>
        <pc:spChg chg="ord">
          <ac:chgData name="George Luis Sandoval" userId="6225cd1a-29b3-4d42-8c29-76cb84d15848" providerId="ADAL" clId="{0FA2581C-D7B9-4286-8757-40F308CEC98D}" dt="2026-03-30T17:42:13.771" v="1667" actId="13244"/>
          <ac:spMkLst>
            <pc:docMk/>
            <pc:sldMk cId="3820909439" sldId="1243"/>
            <ac:spMk id="9" creationId="{2FAEDAED-8478-E643-92D7-8CEBF56CEFE8}"/>
          </ac:spMkLst>
        </pc:spChg>
        <pc:graphicFrameChg chg="mod">
          <ac:chgData name="George Luis Sandoval" userId="6225cd1a-29b3-4d42-8c29-76cb84d15848" providerId="ADAL" clId="{0FA2581C-D7B9-4286-8757-40F308CEC98D}" dt="2026-03-30T17:34:39.368" v="1649" actId="962"/>
          <ac:graphicFrameMkLst>
            <pc:docMk/>
            <pc:sldMk cId="3820909439" sldId="1243"/>
            <ac:graphicFrameMk id="5" creationId="{96F15D99-E3D4-0C4F-ADB8-ADC3C3FD74BE}"/>
          </ac:graphicFrameMkLst>
        </pc:graphicFrameChg>
        <pc:cxnChg chg="mod">
          <ac:chgData name="George Luis Sandoval" userId="6225cd1a-29b3-4d42-8c29-76cb84d15848" providerId="ADAL" clId="{0FA2581C-D7B9-4286-8757-40F308CEC98D}" dt="2026-03-30T17:34:40.874" v="1650" actId="962"/>
          <ac:cxnSpMkLst>
            <pc:docMk/>
            <pc:sldMk cId="3820909439" sldId="1243"/>
            <ac:cxnSpMk id="13" creationId="{28442EBF-0F1E-B24E-B6F2-1FBE20D000B3}"/>
          </ac:cxnSpMkLst>
        </pc:cxnChg>
      </pc:sldChg>
      <pc:sldChg chg="modSp mod">
        <pc:chgData name="George Luis Sandoval" userId="6225cd1a-29b3-4d42-8c29-76cb84d15848" providerId="ADAL" clId="{0FA2581C-D7B9-4286-8757-40F308CEC98D}" dt="2026-03-30T17:41:24.974" v="1661" actId="13244"/>
        <pc:sldMkLst>
          <pc:docMk/>
          <pc:sldMk cId="3566360322" sldId="1287"/>
        </pc:sldMkLst>
        <pc:spChg chg="ord">
          <ac:chgData name="George Luis Sandoval" userId="6225cd1a-29b3-4d42-8c29-76cb84d15848" providerId="ADAL" clId="{0FA2581C-D7B9-4286-8757-40F308CEC98D}" dt="2026-03-30T17:41:24.974" v="1661" actId="13244"/>
          <ac:spMkLst>
            <pc:docMk/>
            <pc:sldMk cId="3566360322" sldId="1287"/>
            <ac:spMk id="5" creationId="{AD3B06AE-94D3-E948-9ACD-B253C3B3F1D6}"/>
          </ac:spMkLst>
        </pc:spChg>
        <pc:graphicFrameChg chg="mod">
          <ac:chgData name="George Luis Sandoval" userId="6225cd1a-29b3-4d42-8c29-76cb84d15848" providerId="ADAL" clId="{0FA2581C-D7B9-4286-8757-40F308CEC98D}" dt="2026-03-30T17:26:38.140" v="1627" actId="962"/>
          <ac:graphicFrameMkLst>
            <pc:docMk/>
            <pc:sldMk cId="3566360322" sldId="1287"/>
            <ac:graphicFrameMk id="6" creationId="{5769E593-5380-BE46-8C59-3F1AB3F56A38}"/>
          </ac:graphicFrameMkLst>
        </pc:graphicFrameChg>
      </pc:sldChg>
      <pc:sldChg chg="modSp">
        <pc:chgData name="George Luis Sandoval" userId="6225cd1a-29b3-4d42-8c29-76cb84d15848" providerId="ADAL" clId="{0FA2581C-D7B9-4286-8757-40F308CEC98D}" dt="2026-03-30T17:28:32.721" v="1630" actId="962"/>
        <pc:sldMkLst>
          <pc:docMk/>
          <pc:sldMk cId="4240219586" sldId="1288"/>
        </pc:sldMkLst>
        <pc:graphicFrameChg chg="mod">
          <ac:chgData name="George Luis Sandoval" userId="6225cd1a-29b3-4d42-8c29-76cb84d15848" providerId="ADAL" clId="{0FA2581C-D7B9-4286-8757-40F308CEC98D}" dt="2026-03-30T17:28:32.721" v="1630" actId="962"/>
          <ac:graphicFrameMkLst>
            <pc:docMk/>
            <pc:sldMk cId="4240219586" sldId="1288"/>
            <ac:graphicFrameMk id="6" creationId="{9E78CE6B-211F-704A-AFB4-380EAAF8A328}"/>
          </ac:graphicFrameMkLst>
        </pc:graphicFrameChg>
      </pc:sldChg>
      <pc:sldChg chg="modSp mod">
        <pc:chgData name="George Luis Sandoval" userId="6225cd1a-29b3-4d42-8c29-76cb84d15848" providerId="ADAL" clId="{0FA2581C-D7B9-4286-8757-40F308CEC98D}" dt="2026-03-30T17:41:27.996" v="1662" actId="13244"/>
        <pc:sldMkLst>
          <pc:docMk/>
          <pc:sldMk cId="3795757862" sldId="1289"/>
        </pc:sldMkLst>
        <pc:spChg chg="ord">
          <ac:chgData name="George Luis Sandoval" userId="6225cd1a-29b3-4d42-8c29-76cb84d15848" providerId="ADAL" clId="{0FA2581C-D7B9-4286-8757-40F308CEC98D}" dt="2026-03-30T17:41:27.996" v="1662" actId="13244"/>
          <ac:spMkLst>
            <pc:docMk/>
            <pc:sldMk cId="3795757862" sldId="1289"/>
            <ac:spMk id="5" creationId="{AD3B06AE-94D3-E948-9ACD-B253C3B3F1D6}"/>
          </ac:spMkLst>
        </pc:spChg>
        <pc:graphicFrameChg chg="mod">
          <ac:chgData name="George Luis Sandoval" userId="6225cd1a-29b3-4d42-8c29-76cb84d15848" providerId="ADAL" clId="{0FA2581C-D7B9-4286-8757-40F308CEC98D}" dt="2026-03-30T17:29:18.630" v="1632" actId="962"/>
          <ac:graphicFrameMkLst>
            <pc:docMk/>
            <pc:sldMk cId="3795757862" sldId="1289"/>
            <ac:graphicFrameMk id="4" creationId="{0D59AE42-B637-1B48-8F3F-36E99489F983}"/>
          </ac:graphicFrameMkLst>
        </pc:graphicFrameChg>
      </pc:sldChg>
      <pc:sldChg chg="modSp mod">
        <pc:chgData name="George Luis Sandoval" userId="6225cd1a-29b3-4d42-8c29-76cb84d15848" providerId="ADAL" clId="{0FA2581C-D7B9-4286-8757-40F308CEC98D}" dt="2026-03-30T17:27:35.425" v="1628" actId="962"/>
        <pc:sldMkLst>
          <pc:docMk/>
          <pc:sldMk cId="326133185" sldId="1293"/>
        </pc:sldMkLst>
        <pc:spChg chg="mod">
          <ac:chgData name="George Luis Sandoval" userId="6225cd1a-29b3-4d42-8c29-76cb84d15848" providerId="ADAL" clId="{0FA2581C-D7B9-4286-8757-40F308CEC98D}" dt="2026-03-30T17:27:35.425" v="1628" actId="962"/>
          <ac:spMkLst>
            <pc:docMk/>
            <pc:sldMk cId="326133185" sldId="1293"/>
            <ac:spMk id="6" creationId="{73DBDEC9-FAB0-6943-86BF-FFE83FEA3DAF}"/>
          </ac:spMkLst>
        </pc:spChg>
      </pc:sldChg>
      <pc:sldChg chg="addSp modSp mod">
        <pc:chgData name="George Luis Sandoval" userId="6225cd1a-29b3-4d42-8c29-76cb84d15848" providerId="ADAL" clId="{0FA2581C-D7B9-4286-8757-40F308CEC98D}" dt="2026-03-30T17:14:27.768" v="51" actId="20577"/>
        <pc:sldMkLst>
          <pc:docMk/>
          <pc:sldMk cId="3917017932" sldId="1297"/>
        </pc:sldMkLst>
        <pc:spChg chg="add mod">
          <ac:chgData name="George Luis Sandoval" userId="6225cd1a-29b3-4d42-8c29-76cb84d15848" providerId="ADAL" clId="{0FA2581C-D7B9-4286-8757-40F308CEC98D}" dt="2026-03-30T17:14:27.768" v="51" actId="20577"/>
          <ac:spMkLst>
            <pc:docMk/>
            <pc:sldMk cId="3917017932" sldId="1297"/>
            <ac:spMk id="2" creationId="{121C3D42-B0F4-9A63-A730-13D4A72AD955}"/>
          </ac:spMkLst>
        </pc:spChg>
      </pc:sldChg>
      <pc:sldChg chg="modSp mod">
        <pc:chgData name="George Luis Sandoval" userId="6225cd1a-29b3-4d42-8c29-76cb84d15848" providerId="ADAL" clId="{0FA2581C-D7B9-4286-8757-40F308CEC98D}" dt="2026-03-30T17:42:34.088" v="1671" actId="13244"/>
        <pc:sldMkLst>
          <pc:docMk/>
          <pc:sldMk cId="78196869" sldId="1300"/>
        </pc:sldMkLst>
        <pc:spChg chg="ord">
          <ac:chgData name="George Luis Sandoval" userId="6225cd1a-29b3-4d42-8c29-76cb84d15848" providerId="ADAL" clId="{0FA2581C-D7B9-4286-8757-40F308CEC98D}" dt="2026-03-30T17:42:26.392" v="1669" actId="13244"/>
          <ac:spMkLst>
            <pc:docMk/>
            <pc:sldMk cId="78196869" sldId="1300"/>
            <ac:spMk id="7" creationId="{8E13BBE5-078A-3541-96C3-1897DED58A30}"/>
          </ac:spMkLst>
        </pc:spChg>
        <pc:spChg chg="ord">
          <ac:chgData name="George Luis Sandoval" userId="6225cd1a-29b3-4d42-8c29-76cb84d15848" providerId="ADAL" clId="{0FA2581C-D7B9-4286-8757-40F308CEC98D}" dt="2026-03-30T17:42:34.088" v="1671" actId="13244"/>
          <ac:spMkLst>
            <pc:docMk/>
            <pc:sldMk cId="78196869" sldId="1300"/>
            <ac:spMk id="8" creationId="{33EDD348-E96E-C048-BB91-7AAF3B039533}"/>
          </ac:spMkLst>
        </pc:spChg>
        <pc:graphicFrameChg chg="mod">
          <ac:chgData name="George Luis Sandoval" userId="6225cd1a-29b3-4d42-8c29-76cb84d15848" providerId="ADAL" clId="{0FA2581C-D7B9-4286-8757-40F308CEC98D}" dt="2026-03-30T17:40:29.784" v="1656" actId="962"/>
          <ac:graphicFrameMkLst>
            <pc:docMk/>
            <pc:sldMk cId="78196869" sldId="1300"/>
            <ac:graphicFrameMk id="4" creationId="{CB7E72E4-2394-9B4E-9AFE-CA949FE1A002}"/>
          </ac:graphicFrameMkLst>
        </pc:graphicFrameChg>
      </pc:sldChg>
      <pc:sldChg chg="modSp">
        <pc:chgData name="George Luis Sandoval" userId="6225cd1a-29b3-4d42-8c29-76cb84d15848" providerId="ADAL" clId="{0FA2581C-D7B9-4286-8757-40F308CEC98D}" dt="2026-03-30T17:36:01.668" v="1652" actId="962"/>
        <pc:sldMkLst>
          <pc:docMk/>
          <pc:sldMk cId="3088670529" sldId="1331"/>
        </pc:sldMkLst>
        <pc:graphicFrameChg chg="mod">
          <ac:chgData name="George Luis Sandoval" userId="6225cd1a-29b3-4d42-8c29-76cb84d15848" providerId="ADAL" clId="{0FA2581C-D7B9-4286-8757-40F308CEC98D}" dt="2026-03-30T17:36:01.668" v="1652" actId="962"/>
          <ac:graphicFrameMkLst>
            <pc:docMk/>
            <pc:sldMk cId="3088670529" sldId="1331"/>
            <ac:graphicFrameMk id="4" creationId="{76604D10-D985-3948-B601-E5C7F6330547}"/>
          </ac:graphicFrameMkLst>
        </pc:graphicFrameChg>
      </pc:sldChg>
      <pc:sldChg chg="modSp mod">
        <pc:chgData name="George Luis Sandoval" userId="6225cd1a-29b3-4d42-8c29-76cb84d15848" providerId="ADAL" clId="{0FA2581C-D7B9-4286-8757-40F308CEC98D}" dt="2026-03-30T17:41:15.939" v="1660" actId="962"/>
        <pc:sldMkLst>
          <pc:docMk/>
          <pc:sldMk cId="1032663683" sldId="1362"/>
        </pc:sldMkLst>
        <pc:picChg chg="mod">
          <ac:chgData name="George Luis Sandoval" userId="6225cd1a-29b3-4d42-8c29-76cb84d15848" providerId="ADAL" clId="{0FA2581C-D7B9-4286-8757-40F308CEC98D}" dt="2026-03-30T17:41:15.939" v="1660" actId="962"/>
          <ac:picMkLst>
            <pc:docMk/>
            <pc:sldMk cId="1032663683" sldId="1362"/>
            <ac:picMk id="5" creationId="{5162C49C-F518-C54F-B843-6BB3C0048DE3}"/>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2.xml"/><Relationship Id="rId1" Type="http://schemas.microsoft.com/office/2011/relationships/chartStyle" Target="style2.xml"/></Relationships>
</file>

<file path=ppt/charts/_rels/chart9.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66583696846359E-2"/>
          <c:y val="3.7585028649306955E-2"/>
          <c:w val="0.8989722843153195"/>
          <c:h val="0.58821016505819723"/>
        </c:manualLayout>
      </c:layout>
      <c:barChart>
        <c:barDir val="col"/>
        <c:grouping val="stacked"/>
        <c:varyColors val="0"/>
        <c:ser>
          <c:idx val="0"/>
          <c:order val="0"/>
          <c:tx>
            <c:strRef>
              <c:f>Sheet1!$B$1</c:f>
              <c:strCache>
                <c:ptCount val="1"/>
                <c:pt idx="0">
                  <c:v>Homicide</c:v>
                </c:pt>
              </c:strCache>
            </c:strRef>
          </c:tx>
          <c:spPr>
            <a:solidFill>
              <a:srgbClr val="4833FF"/>
            </a:solidFill>
            <a:ln>
              <a:noFill/>
            </a:ln>
            <a:effectLst/>
          </c:spPr>
          <c:invertIfNegative val="0"/>
          <c:cat>
            <c:strRef>
              <c:f>Sheet1!$A$2:$A$24</c:f>
              <c:strCache>
                <c:ptCount val="23"/>
                <c:pt idx="0">
                  <c:v>United States</c:v>
                </c:pt>
                <c:pt idx="1">
                  <c:v>Finland</c:v>
                </c:pt>
                <c:pt idx="2">
                  <c:v>Austria</c:v>
                </c:pt>
                <c:pt idx="3">
                  <c:v>France</c:v>
                </c:pt>
                <c:pt idx="4">
                  <c:v>Canada</c:v>
                </c:pt>
                <c:pt idx="5">
                  <c:v>Belgium</c:v>
                </c:pt>
                <c:pt idx="6">
                  <c:v>Czech Republic</c:v>
                </c:pt>
                <c:pt idx="7">
                  <c:v>Norway</c:v>
                </c:pt>
                <c:pt idx="8">
                  <c:v>Portugal</c:v>
                </c:pt>
                <c:pt idx="9">
                  <c:v>Slovakia</c:v>
                </c:pt>
                <c:pt idx="10">
                  <c:v>Denmark</c:v>
                </c:pt>
                <c:pt idx="11">
                  <c:v>Sweden</c:v>
                </c:pt>
                <c:pt idx="12">
                  <c:v>Italy</c:v>
                </c:pt>
                <c:pt idx="13">
                  <c:v>New Zealand</c:v>
                </c:pt>
                <c:pt idx="14">
                  <c:v>Germany</c:v>
                </c:pt>
                <c:pt idx="15">
                  <c:v>Australia</c:v>
                </c:pt>
                <c:pt idx="16">
                  <c:v>Ireland</c:v>
                </c:pt>
                <c:pt idx="17">
                  <c:v>Hungary</c:v>
                </c:pt>
                <c:pt idx="18">
                  <c:v>Spain</c:v>
                </c:pt>
                <c:pt idx="19">
                  <c:v>Netherlands</c:v>
                </c:pt>
                <c:pt idx="20">
                  <c:v>United Kingdom</c:v>
                </c:pt>
                <c:pt idx="21">
                  <c:v>Japan</c:v>
                </c:pt>
                <c:pt idx="22">
                  <c:v>Republic of Korea</c:v>
                </c:pt>
              </c:strCache>
            </c:strRef>
          </c:cat>
          <c:val>
            <c:numRef>
              <c:f>Sheet1!$B$2:$B$24</c:f>
              <c:numCache>
                <c:formatCode>General</c:formatCode>
                <c:ptCount val="23"/>
                <c:pt idx="0">
                  <c:v>3.6</c:v>
                </c:pt>
                <c:pt idx="1">
                  <c:v>0.3</c:v>
                </c:pt>
                <c:pt idx="2">
                  <c:v>0.2</c:v>
                </c:pt>
                <c:pt idx="3">
                  <c:v>0.2</c:v>
                </c:pt>
                <c:pt idx="4">
                  <c:v>0.5</c:v>
                </c:pt>
                <c:pt idx="5">
                  <c:v>0.3</c:v>
                </c:pt>
                <c:pt idx="6">
                  <c:v>0.1</c:v>
                </c:pt>
                <c:pt idx="7">
                  <c:v>0</c:v>
                </c:pt>
                <c:pt idx="8">
                  <c:v>0.5</c:v>
                </c:pt>
                <c:pt idx="9">
                  <c:v>0.2</c:v>
                </c:pt>
                <c:pt idx="10">
                  <c:v>0.2</c:v>
                </c:pt>
                <c:pt idx="11">
                  <c:v>0.2</c:v>
                </c:pt>
                <c:pt idx="12">
                  <c:v>0.3</c:v>
                </c:pt>
                <c:pt idx="13">
                  <c:v>0.2</c:v>
                </c:pt>
                <c:pt idx="14">
                  <c:v>0.1</c:v>
                </c:pt>
                <c:pt idx="15">
                  <c:v>0.2</c:v>
                </c:pt>
                <c:pt idx="16">
                  <c:v>0.4</c:v>
                </c:pt>
                <c:pt idx="17">
                  <c:v>0.1</c:v>
                </c:pt>
                <c:pt idx="18">
                  <c:v>0.1</c:v>
                </c:pt>
                <c:pt idx="19">
                  <c:v>0.2</c:v>
                </c:pt>
                <c:pt idx="20">
                  <c:v>0</c:v>
                </c:pt>
                <c:pt idx="21">
                  <c:v>0</c:v>
                </c:pt>
                <c:pt idx="22">
                  <c:v>0</c:v>
                </c:pt>
              </c:numCache>
            </c:numRef>
          </c:val>
          <c:extLst>
            <c:ext xmlns:c16="http://schemas.microsoft.com/office/drawing/2014/chart" uri="{C3380CC4-5D6E-409C-BE32-E72D297353CC}">
              <c16:uniqueId val="{00000000-5E1C-3C4F-B3C8-13D04F9E14B8}"/>
            </c:ext>
          </c:extLst>
        </c:ser>
        <c:ser>
          <c:idx val="1"/>
          <c:order val="1"/>
          <c:tx>
            <c:strRef>
              <c:f>Sheet1!$C$1</c:f>
              <c:strCache>
                <c:ptCount val="1"/>
                <c:pt idx="0">
                  <c:v>Suicide</c:v>
                </c:pt>
              </c:strCache>
            </c:strRef>
          </c:tx>
          <c:spPr>
            <a:solidFill>
              <a:srgbClr val="F85B75"/>
            </a:solidFill>
            <a:ln>
              <a:noFill/>
            </a:ln>
            <a:effectLst/>
          </c:spPr>
          <c:invertIfNegative val="0"/>
          <c:cat>
            <c:strRef>
              <c:f>Sheet1!$A$2:$A$24</c:f>
              <c:strCache>
                <c:ptCount val="23"/>
                <c:pt idx="0">
                  <c:v>United States</c:v>
                </c:pt>
                <c:pt idx="1">
                  <c:v>Finland</c:v>
                </c:pt>
                <c:pt idx="2">
                  <c:v>Austria</c:v>
                </c:pt>
                <c:pt idx="3">
                  <c:v>France</c:v>
                </c:pt>
                <c:pt idx="4">
                  <c:v>Canada</c:v>
                </c:pt>
                <c:pt idx="5">
                  <c:v>Belgium</c:v>
                </c:pt>
                <c:pt idx="6">
                  <c:v>Czech Republic</c:v>
                </c:pt>
                <c:pt idx="7">
                  <c:v>Norway</c:v>
                </c:pt>
                <c:pt idx="8">
                  <c:v>Portugal</c:v>
                </c:pt>
                <c:pt idx="9">
                  <c:v>Slovakia</c:v>
                </c:pt>
                <c:pt idx="10">
                  <c:v>Denmark</c:v>
                </c:pt>
                <c:pt idx="11">
                  <c:v>Sweden</c:v>
                </c:pt>
                <c:pt idx="12">
                  <c:v>Italy</c:v>
                </c:pt>
                <c:pt idx="13">
                  <c:v>New Zealand</c:v>
                </c:pt>
                <c:pt idx="14">
                  <c:v>Germany</c:v>
                </c:pt>
                <c:pt idx="15">
                  <c:v>Australia</c:v>
                </c:pt>
                <c:pt idx="16">
                  <c:v>Ireland</c:v>
                </c:pt>
                <c:pt idx="17">
                  <c:v>Hungary</c:v>
                </c:pt>
                <c:pt idx="18">
                  <c:v>Spain</c:v>
                </c:pt>
                <c:pt idx="19">
                  <c:v>Netherlands</c:v>
                </c:pt>
                <c:pt idx="20">
                  <c:v>United Kingdom</c:v>
                </c:pt>
                <c:pt idx="21">
                  <c:v>Japan</c:v>
                </c:pt>
                <c:pt idx="22">
                  <c:v>Republic of Korea</c:v>
                </c:pt>
              </c:strCache>
            </c:strRef>
          </c:cat>
          <c:val>
            <c:numRef>
              <c:f>Sheet1!$C$2:$C$24</c:f>
              <c:numCache>
                <c:formatCode>General</c:formatCode>
                <c:ptCount val="23"/>
                <c:pt idx="0">
                  <c:v>6.3</c:v>
                </c:pt>
                <c:pt idx="1">
                  <c:v>3.3</c:v>
                </c:pt>
                <c:pt idx="2">
                  <c:v>2.7</c:v>
                </c:pt>
                <c:pt idx="3">
                  <c:v>2.2000000000000002</c:v>
                </c:pt>
                <c:pt idx="4">
                  <c:v>1.7</c:v>
                </c:pt>
                <c:pt idx="5">
                  <c:v>1.3</c:v>
                </c:pt>
                <c:pt idx="6">
                  <c:v>1.4</c:v>
                </c:pt>
                <c:pt idx="7">
                  <c:v>1.7</c:v>
                </c:pt>
                <c:pt idx="8">
                  <c:v>1.1000000000000001</c:v>
                </c:pt>
                <c:pt idx="9">
                  <c:v>0.9</c:v>
                </c:pt>
                <c:pt idx="10">
                  <c:v>1.3</c:v>
                </c:pt>
                <c:pt idx="11">
                  <c:v>1.2</c:v>
                </c:pt>
                <c:pt idx="12">
                  <c:v>0.9</c:v>
                </c:pt>
                <c:pt idx="13">
                  <c:v>1</c:v>
                </c:pt>
                <c:pt idx="14">
                  <c:v>0.9</c:v>
                </c:pt>
                <c:pt idx="15">
                  <c:v>0.8</c:v>
                </c:pt>
                <c:pt idx="16">
                  <c:v>0.5</c:v>
                </c:pt>
                <c:pt idx="17">
                  <c:v>0.8</c:v>
                </c:pt>
                <c:pt idx="18">
                  <c:v>0.4</c:v>
                </c:pt>
                <c:pt idx="19">
                  <c:v>0.2</c:v>
                </c:pt>
                <c:pt idx="20">
                  <c:v>0.2</c:v>
                </c:pt>
                <c:pt idx="21">
                  <c:v>0</c:v>
                </c:pt>
                <c:pt idx="22">
                  <c:v>0</c:v>
                </c:pt>
              </c:numCache>
            </c:numRef>
          </c:val>
          <c:extLst>
            <c:ext xmlns:c16="http://schemas.microsoft.com/office/drawing/2014/chart" uri="{C3380CC4-5D6E-409C-BE32-E72D297353CC}">
              <c16:uniqueId val="{00000001-5E1C-3C4F-B3C8-13D04F9E14B8}"/>
            </c:ext>
          </c:extLst>
        </c:ser>
        <c:dLbls>
          <c:showLegendKey val="0"/>
          <c:showVal val="0"/>
          <c:showCatName val="0"/>
          <c:showSerName val="0"/>
          <c:showPercent val="0"/>
          <c:showBubbleSize val="0"/>
        </c:dLbls>
        <c:gapWidth val="150"/>
        <c:overlap val="100"/>
        <c:axId val="1054813056"/>
        <c:axId val="1054690704"/>
      </c:barChart>
      <c:catAx>
        <c:axId val="105481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Untitled Sans" panose="020B0503030202060203" pitchFamily="34" charset="77"/>
                <a:ea typeface="+mn-ea"/>
                <a:cs typeface="+mn-cs"/>
              </a:defRPr>
            </a:pPr>
            <a:endParaRPr lang="en-US"/>
          </a:p>
        </c:txPr>
        <c:crossAx val="1054690704"/>
        <c:crosses val="autoZero"/>
        <c:auto val="1"/>
        <c:lblAlgn val="ctr"/>
        <c:lblOffset val="100"/>
        <c:noMultiLvlLbl val="0"/>
      </c:catAx>
      <c:valAx>
        <c:axId val="1054690704"/>
        <c:scaling>
          <c:orientation val="minMax"/>
          <c:max val="10"/>
        </c:scaling>
        <c:delete val="0"/>
        <c:axPos val="l"/>
        <c:majorGridlines>
          <c:spPr>
            <a:ln w="9525" cap="flat" cmpd="sng" algn="ctr">
              <a:solidFill>
                <a:schemeClr val="bg1">
                  <a:alpha val="20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bg1"/>
                    </a:solidFill>
                    <a:latin typeface="Untitled Sans" panose="020B0503030202060203" pitchFamily="34" charset="77"/>
                    <a:ea typeface="+mn-ea"/>
                    <a:cs typeface="+mn-cs"/>
                  </a:defRPr>
                </a:pPr>
                <a:r>
                  <a:rPr lang="en-US" sz="1600" dirty="0"/>
                  <a:t>Deaths per</a:t>
                </a:r>
                <a:r>
                  <a:rPr lang="en-US" sz="1600" baseline="0" dirty="0"/>
                  <a:t> 100,000 people</a:t>
                </a:r>
                <a:endParaRPr lang="en-US" sz="1600" dirty="0"/>
              </a:p>
            </c:rich>
          </c:tx>
          <c:layout>
            <c:manualLayout>
              <c:xMode val="edge"/>
              <c:yMode val="edge"/>
              <c:x val="4.5070210604754388E-3"/>
              <c:y val="2.6831086260377928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bg1"/>
                  </a:solidFill>
                  <a:latin typeface="Untitled Sans" panose="020B0503030202060203" pitchFamily="34" charset="77"/>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Untitled Sans" panose="020B0503030202060203" pitchFamily="34" charset="77"/>
                <a:ea typeface="+mn-ea"/>
                <a:cs typeface="+mn-cs"/>
              </a:defRPr>
            </a:pPr>
            <a:endParaRPr lang="en-US"/>
          </a:p>
        </c:txPr>
        <c:crossAx val="1054813056"/>
        <c:crosses val="autoZero"/>
        <c:crossBetween val="between"/>
        <c:majorUnit val="2"/>
      </c:valAx>
      <c:spPr>
        <a:noFill/>
        <a:ln>
          <a:noFill/>
        </a:ln>
        <a:effectLst/>
      </c:spPr>
    </c:plotArea>
    <c:legend>
      <c:legendPos val="r"/>
      <c:layout>
        <c:manualLayout>
          <c:xMode val="edge"/>
          <c:yMode val="edge"/>
          <c:x val="0.8511398371599096"/>
          <c:y val="0.14839890098095851"/>
          <c:w val="0.11618426015164351"/>
          <c:h val="0.1278660685386006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Untitled Sans" panose="020B0503030202060203" pitchFamily="34" charset="77"/>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solidFill>
            <a:schemeClr val="bg1"/>
          </a:solidFill>
          <a:latin typeface="Untitled Sans" panose="020B0503030202060203" pitchFamily="34" charset="77"/>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100477606463838"/>
          <c:y val="2.956177475008992E-2"/>
          <c:w val="0.87520367251209019"/>
          <c:h val="0.72565669394842369"/>
        </c:manualLayout>
      </c:layout>
      <c:lineChart>
        <c:grouping val="standard"/>
        <c:varyColors val="0"/>
        <c:ser>
          <c:idx val="0"/>
          <c:order val="0"/>
          <c:tx>
            <c:strRef>
              <c:f>Sheet1!$B$1</c:f>
              <c:strCache>
                <c:ptCount val="1"/>
                <c:pt idx="0">
                  <c:v>Suicide</c:v>
                </c:pt>
              </c:strCache>
            </c:strRef>
          </c:tx>
          <c:spPr>
            <a:ln w="63500" cap="flat">
              <a:solidFill>
                <a:srgbClr val="4933FE"/>
              </a:solidFill>
              <a:prstDash val="solid"/>
              <a:round/>
            </a:ln>
            <a:effectLst/>
          </c:spPr>
          <c:marker>
            <c:symbol val="none"/>
          </c:marker>
          <c:cat>
            <c:numRef>
              <c:f>Sheet1!$A$2:$A$23</c:f>
              <c:numCache>
                <c:formatCode>General</c:formatCode>
                <c:ptCount val="2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numCache>
            </c:numRef>
          </c:cat>
          <c:val>
            <c:numRef>
              <c:f>Sheet1!$B$2:$B$23</c:f>
              <c:numCache>
                <c:formatCode>General</c:formatCode>
                <c:ptCount val="22"/>
                <c:pt idx="0">
                  <c:v>0</c:v>
                </c:pt>
                <c:pt idx="1">
                  <c:v>0</c:v>
                </c:pt>
                <c:pt idx="2">
                  <c:v>0</c:v>
                </c:pt>
                <c:pt idx="3">
                  <c:v>0</c:v>
                </c:pt>
                <c:pt idx="4">
                  <c:v>0</c:v>
                </c:pt>
                <c:pt idx="5">
                  <c:v>0</c:v>
                </c:pt>
                <c:pt idx="6">
                  <c:v>0</c:v>
                </c:pt>
                <c:pt idx="7">
                  <c:v>0</c:v>
                </c:pt>
                <c:pt idx="8">
                  <c:v>0</c:v>
                </c:pt>
                <c:pt idx="9">
                  <c:v>0</c:v>
                </c:pt>
                <c:pt idx="10">
                  <c:v>0.17</c:v>
                </c:pt>
                <c:pt idx="11">
                  <c:v>0.34</c:v>
                </c:pt>
                <c:pt idx="12">
                  <c:v>0.79</c:v>
                </c:pt>
                <c:pt idx="13">
                  <c:v>1.42</c:v>
                </c:pt>
                <c:pt idx="14">
                  <c:v>2.63</c:v>
                </c:pt>
                <c:pt idx="15">
                  <c:v>3.4</c:v>
                </c:pt>
                <c:pt idx="16">
                  <c:v>4.2300000000000004</c:v>
                </c:pt>
                <c:pt idx="17">
                  <c:v>4.2699999999999996</c:v>
                </c:pt>
                <c:pt idx="18">
                  <c:v>5.99</c:v>
                </c:pt>
                <c:pt idx="19">
                  <c:v>7.56</c:v>
                </c:pt>
                <c:pt idx="20">
                  <c:v>6.77</c:v>
                </c:pt>
                <c:pt idx="21">
                  <c:v>10.53</c:v>
                </c:pt>
              </c:numCache>
            </c:numRef>
          </c:val>
          <c:smooth val="0"/>
          <c:extLst>
            <c:ext xmlns:c16="http://schemas.microsoft.com/office/drawing/2014/chart" uri="{C3380CC4-5D6E-409C-BE32-E72D297353CC}">
              <c16:uniqueId val="{00000000-A768-6E40-9840-51FB31322401}"/>
            </c:ext>
          </c:extLst>
        </c:ser>
        <c:ser>
          <c:idx val="1"/>
          <c:order val="1"/>
          <c:tx>
            <c:strRef>
              <c:f>Sheet1!$C$1</c:f>
              <c:strCache>
                <c:ptCount val="1"/>
                <c:pt idx="0">
                  <c:v>Homicide</c:v>
                </c:pt>
              </c:strCache>
            </c:strRef>
          </c:tx>
          <c:spPr>
            <a:ln w="63500" cap="flat">
              <a:solidFill>
                <a:srgbClr val="FF5D71"/>
              </a:solidFill>
              <a:prstDash val="solid"/>
              <a:round/>
            </a:ln>
            <a:effectLst/>
          </c:spPr>
          <c:marker>
            <c:symbol val="none"/>
          </c:marker>
          <c:cat>
            <c:numRef>
              <c:f>Sheet1!$A$2:$A$23</c:f>
              <c:numCache>
                <c:formatCode>General</c:formatCode>
                <c:ptCount val="2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numCache>
            </c:numRef>
          </c:cat>
          <c:val>
            <c:numRef>
              <c:f>Sheet1!$C$2:$C$23</c:f>
              <c:numCache>
                <c:formatCode>General</c:formatCode>
                <c:ptCount val="22"/>
                <c:pt idx="0">
                  <c:v>0.27</c:v>
                </c:pt>
                <c:pt idx="1">
                  <c:v>0.37</c:v>
                </c:pt>
                <c:pt idx="2">
                  <c:v>0.47</c:v>
                </c:pt>
                <c:pt idx="3">
                  <c:v>0.59</c:v>
                </c:pt>
                <c:pt idx="4">
                  <c:v>0.5</c:v>
                </c:pt>
                <c:pt idx="5">
                  <c:v>0.35</c:v>
                </c:pt>
                <c:pt idx="6">
                  <c:v>0.52</c:v>
                </c:pt>
                <c:pt idx="7">
                  <c:v>0.55000000000000004</c:v>
                </c:pt>
                <c:pt idx="8">
                  <c:v>0.47</c:v>
                </c:pt>
                <c:pt idx="9">
                  <c:v>0.37</c:v>
                </c:pt>
                <c:pt idx="10">
                  <c:v>0.54</c:v>
                </c:pt>
                <c:pt idx="11">
                  <c:v>0.81</c:v>
                </c:pt>
                <c:pt idx="12">
                  <c:v>0.88</c:v>
                </c:pt>
                <c:pt idx="13">
                  <c:v>0.88</c:v>
                </c:pt>
                <c:pt idx="14">
                  <c:v>2.13</c:v>
                </c:pt>
                <c:pt idx="15">
                  <c:v>4.57</c:v>
                </c:pt>
                <c:pt idx="16">
                  <c:v>7.55</c:v>
                </c:pt>
                <c:pt idx="17">
                  <c:v>11.4</c:v>
                </c:pt>
                <c:pt idx="18">
                  <c:v>15.96</c:v>
                </c:pt>
                <c:pt idx="19">
                  <c:v>18.05</c:v>
                </c:pt>
                <c:pt idx="20">
                  <c:v>16.78</c:v>
                </c:pt>
                <c:pt idx="21">
                  <c:v>17.23</c:v>
                </c:pt>
              </c:numCache>
            </c:numRef>
          </c:val>
          <c:smooth val="0"/>
          <c:extLst>
            <c:ext xmlns:c16="http://schemas.microsoft.com/office/drawing/2014/chart" uri="{C3380CC4-5D6E-409C-BE32-E72D297353CC}">
              <c16:uniqueId val="{00000001-A768-6E40-9840-51FB31322401}"/>
            </c:ext>
          </c:extLst>
        </c:ser>
        <c:ser>
          <c:idx val="2"/>
          <c:order val="2"/>
          <c:tx>
            <c:strRef>
              <c:f>Sheet1!$D$1</c:f>
              <c:strCache>
                <c:ptCount val="1"/>
                <c:pt idx="0">
                  <c:v>Unintentional</c:v>
                </c:pt>
              </c:strCache>
            </c:strRef>
          </c:tx>
          <c:spPr>
            <a:ln w="63500" cap="flat">
              <a:solidFill>
                <a:srgbClr val="B3FCFF"/>
              </a:solidFill>
              <a:prstDash val="solid"/>
              <a:round/>
            </a:ln>
            <a:effectLst/>
          </c:spPr>
          <c:marker>
            <c:symbol val="none"/>
          </c:marker>
          <c:cat>
            <c:numRef>
              <c:f>Sheet1!$A$2:$A$23</c:f>
              <c:numCache>
                <c:formatCode>General</c:formatCode>
                <c:ptCount val="2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numCache>
            </c:numRef>
          </c:cat>
          <c:val>
            <c:numRef>
              <c:f>Sheet1!$D$2:$D$23</c:f>
              <c:numCache>
                <c:formatCode>General</c:formatCode>
                <c:ptCount val="22"/>
                <c:pt idx="0">
                  <c:v>0.03</c:v>
                </c:pt>
                <c:pt idx="1">
                  <c:v>0.08</c:v>
                </c:pt>
                <c:pt idx="2">
                  <c:v>0.34</c:v>
                </c:pt>
                <c:pt idx="3">
                  <c:v>0.33</c:v>
                </c:pt>
                <c:pt idx="4">
                  <c:v>0.27</c:v>
                </c:pt>
                <c:pt idx="5">
                  <c:v>0.25</c:v>
                </c:pt>
                <c:pt idx="6">
                  <c:v>0.05</c:v>
                </c:pt>
                <c:pt idx="7">
                  <c:v>0.05</c:v>
                </c:pt>
                <c:pt idx="8">
                  <c:v>0.12</c:v>
                </c:pt>
                <c:pt idx="9">
                  <c:v>7.0000000000000007E-2</c:v>
                </c:pt>
                <c:pt idx="10">
                  <c:v>7.0000000000000007E-2</c:v>
                </c:pt>
                <c:pt idx="11">
                  <c:v>7.0000000000000007E-2</c:v>
                </c:pt>
                <c:pt idx="12">
                  <c:v>0.12</c:v>
                </c:pt>
                <c:pt idx="13">
                  <c:v>0.17</c:v>
                </c:pt>
                <c:pt idx="14">
                  <c:v>0.28999999999999998</c:v>
                </c:pt>
                <c:pt idx="15">
                  <c:v>0.17</c:v>
                </c:pt>
                <c:pt idx="16">
                  <c:v>0.21</c:v>
                </c:pt>
                <c:pt idx="17">
                  <c:v>0.28999999999999998</c:v>
                </c:pt>
                <c:pt idx="18">
                  <c:v>0.36</c:v>
                </c:pt>
                <c:pt idx="19">
                  <c:v>0.3</c:v>
                </c:pt>
                <c:pt idx="20">
                  <c:v>0.3</c:v>
                </c:pt>
                <c:pt idx="21">
                  <c:v>0.4</c:v>
                </c:pt>
              </c:numCache>
            </c:numRef>
          </c:val>
          <c:smooth val="0"/>
          <c:extLst>
            <c:ext xmlns:c16="http://schemas.microsoft.com/office/drawing/2014/chart" uri="{C3380CC4-5D6E-409C-BE32-E72D297353CC}">
              <c16:uniqueId val="{00000002-A768-6E40-9840-51FB31322401}"/>
            </c:ext>
          </c:extLst>
        </c:ser>
        <c:dLbls>
          <c:showLegendKey val="0"/>
          <c:showVal val="0"/>
          <c:showCatName val="0"/>
          <c:showSerName val="0"/>
          <c:showPercent val="0"/>
          <c:showBubbleSize val="0"/>
        </c:dLbls>
        <c:smooth val="0"/>
        <c:axId val="1558843632"/>
        <c:axId val="1558786192"/>
      </c:lineChart>
      <c:catAx>
        <c:axId val="1558843632"/>
        <c:scaling>
          <c:orientation val="minMax"/>
        </c:scaling>
        <c:delete val="0"/>
        <c:axPos val="b"/>
        <c:majorGridlines>
          <c:spPr>
            <a:ln w="12700" cap="flat">
              <a:solidFill>
                <a:srgbClr val="FFFFFF">
                  <a:alpha val="20000"/>
                </a:srgbClr>
              </a:solidFill>
              <a:prstDash val="solid"/>
              <a:miter lim="400000"/>
            </a:ln>
          </c:spPr>
        </c:majorGridlines>
        <c:title>
          <c:tx>
            <c:rich>
              <a:bodyPr/>
              <a:lstStyle/>
              <a:p>
                <a:pPr>
                  <a:defRPr/>
                </a:pPr>
                <a:r>
                  <a:rPr lang="en-US" dirty="0"/>
                  <a:t>Age</a:t>
                </a:r>
              </a:p>
            </c:rich>
          </c:tx>
          <c:layout>
            <c:manualLayout>
              <c:xMode val="edge"/>
              <c:yMode val="edge"/>
              <c:x val="0.47724873192110867"/>
              <c:y val="0.8673361550979205"/>
            </c:manualLayout>
          </c:layout>
          <c:overlay val="0"/>
        </c:title>
        <c:numFmt formatCode="General" sourceLinked="0"/>
        <c:majorTickMark val="none"/>
        <c:minorTickMark val="none"/>
        <c:tickLblPos val="low"/>
        <c:spPr>
          <a:ln w="25400" cap="flat">
            <a:noFill/>
            <a:miter lim="400000"/>
          </a:ln>
        </c:spPr>
        <c:txPr>
          <a:bodyPr rot="0"/>
          <a:lstStyle/>
          <a:p>
            <a:pPr>
              <a:defRPr/>
            </a:pPr>
            <a:endParaRPr lang="en-US"/>
          </a:p>
        </c:txPr>
        <c:crossAx val="1558786192"/>
        <c:crosses val="autoZero"/>
        <c:auto val="1"/>
        <c:lblAlgn val="ctr"/>
        <c:lblOffset val="100"/>
        <c:tickLblSkip val="1"/>
        <c:noMultiLvlLbl val="1"/>
      </c:catAx>
      <c:valAx>
        <c:axId val="1558786192"/>
        <c:scaling>
          <c:orientation val="minMax"/>
          <c:max val="20"/>
          <c:min val="0"/>
        </c:scaling>
        <c:delete val="0"/>
        <c:axPos val="l"/>
        <c:majorGridlines>
          <c:spPr>
            <a:ln w="12700" cap="flat">
              <a:solidFill>
                <a:srgbClr val="FFFFFF">
                  <a:alpha val="20000"/>
                </a:srgbClr>
              </a:solidFill>
              <a:prstDash val="solid"/>
              <a:miter lim="400000"/>
            </a:ln>
          </c:spPr>
        </c:majorGridlines>
        <c:title>
          <c:tx>
            <c:rich>
              <a:bodyPr/>
              <a:lstStyle/>
              <a:p>
                <a:pPr>
                  <a:defRPr/>
                </a:pPr>
                <a:r>
                  <a:rPr lang="en-US" dirty="0"/>
                  <a:t>Deaths</a:t>
                </a:r>
                <a:r>
                  <a:rPr lang="en-US" baseline="0" dirty="0"/>
                  <a:t> per 100,000 people</a:t>
                </a:r>
                <a:endParaRPr lang="en-US" dirty="0"/>
              </a:p>
            </c:rich>
          </c:tx>
          <c:layout>
            <c:manualLayout>
              <c:xMode val="edge"/>
              <c:yMode val="edge"/>
              <c:x val="4.5284452644289378E-3"/>
              <c:y val="4.3272745036215317E-2"/>
            </c:manualLayout>
          </c:layout>
          <c:overlay val="0"/>
        </c:title>
        <c:numFmt formatCode="General" sourceLinked="0"/>
        <c:majorTickMark val="none"/>
        <c:minorTickMark val="none"/>
        <c:tickLblPos val="nextTo"/>
        <c:spPr>
          <a:ln w="25400" cap="flat">
            <a:noFill/>
            <a:miter lim="400000"/>
          </a:ln>
        </c:spPr>
        <c:txPr>
          <a:bodyPr rot="0"/>
          <a:lstStyle/>
          <a:p>
            <a:pPr>
              <a:defRPr/>
            </a:pPr>
            <a:endParaRPr lang="en-US"/>
          </a:p>
        </c:txPr>
        <c:crossAx val="1558843632"/>
        <c:crosses val="autoZero"/>
        <c:crossBetween val="midCat"/>
        <c:majorUnit val="2"/>
      </c:valAx>
      <c:spPr>
        <a:noFill/>
        <a:ln w="12700" cap="flat">
          <a:noFill/>
          <a:miter lim="400000"/>
        </a:ln>
        <a:effectLst/>
      </c:spPr>
    </c:plotArea>
    <c:legend>
      <c:legendPos val="t"/>
      <c:layout>
        <c:manualLayout>
          <c:xMode val="edge"/>
          <c:yMode val="edge"/>
          <c:x val="0.61245952873259213"/>
          <c:y val="8.2656410020126539E-2"/>
          <c:w val="0.1632933626179946"/>
          <c:h val="0.24979695442103214"/>
        </c:manualLayout>
      </c:layout>
      <c:overlay val="1"/>
      <c:spPr>
        <a:solidFill>
          <a:schemeClr val="tx1">
            <a:alpha val="42000"/>
          </a:schemeClr>
        </a:solidFill>
        <a:ln w="12700" cap="flat">
          <a:noFill/>
          <a:miter lim="400000"/>
        </a:ln>
        <a:effectLst/>
      </c:spPr>
      <c:txPr>
        <a:bodyPr rot="0"/>
        <a:lstStyle/>
        <a:p>
          <a:pPr>
            <a:defRPr/>
          </a:pPr>
          <a:endParaRPr lang="en-US"/>
        </a:p>
      </c:txPr>
    </c:legend>
    <c:plotVisOnly val="1"/>
    <c:dispBlanksAs val="gap"/>
    <c:showDLblsOverMax val="1"/>
  </c:chart>
  <c:spPr>
    <a:noFill/>
    <a:ln w="12700" cap="flat">
      <a:noFill/>
      <a:prstDash val="solid"/>
      <a:round/>
    </a:ln>
    <a:effectLst/>
  </c:spPr>
  <c:txPr>
    <a:bodyPr/>
    <a:lstStyle/>
    <a:p>
      <a:pPr>
        <a:defRPr sz="1800">
          <a:solidFill>
            <a:schemeClr val="bg1"/>
          </a:solidFill>
          <a:latin typeface="Untitled Sans" panose="020B0503030202060203" pitchFamily="34" charset="77"/>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3674575451731786"/>
          <c:y val="0.29558770716761196"/>
          <c:w val="0.45098532963896415"/>
          <c:h val="0.68231172138870888"/>
        </c:manualLayout>
      </c:layout>
      <c:pieChart>
        <c:varyColors val="0"/>
        <c:ser>
          <c:idx val="0"/>
          <c:order val="0"/>
          <c:tx>
            <c:strRef>
              <c:f>Sheet1!$A$2</c:f>
              <c:strCache>
                <c:ptCount val="1"/>
              </c:strCache>
            </c:strRef>
          </c:tx>
          <c:spPr>
            <a:solidFill>
              <a:srgbClr val="FF5D71"/>
            </a:solidFill>
            <a:ln w="19050" cap="flat">
              <a:noFill/>
              <a:prstDash val="solid"/>
              <a:round/>
            </a:ln>
            <a:effectLst/>
          </c:spPr>
          <c:dPt>
            <c:idx val="0"/>
            <c:bubble3D val="0"/>
            <c:extLst>
              <c:ext xmlns:c16="http://schemas.microsoft.com/office/drawing/2014/chart" uri="{C3380CC4-5D6E-409C-BE32-E72D297353CC}">
                <c16:uniqueId val="{00000000-241F-E449-992F-053155CB0379}"/>
              </c:ext>
            </c:extLst>
          </c:dPt>
          <c:dPt>
            <c:idx val="1"/>
            <c:bubble3D val="0"/>
            <c:spPr>
              <a:solidFill>
                <a:srgbClr val="B3FCFF"/>
              </a:solidFill>
              <a:ln w="19050" cap="flat">
                <a:noFill/>
                <a:prstDash val="solid"/>
                <a:round/>
              </a:ln>
              <a:effectLst/>
            </c:spPr>
            <c:extLst>
              <c:ext xmlns:c16="http://schemas.microsoft.com/office/drawing/2014/chart" uri="{C3380CC4-5D6E-409C-BE32-E72D297353CC}">
                <c16:uniqueId val="{00000002-241F-E449-992F-053155CB0379}"/>
              </c:ext>
            </c:extLst>
          </c:dPt>
          <c:dPt>
            <c:idx val="2"/>
            <c:bubble3D val="0"/>
            <c:spPr>
              <a:solidFill>
                <a:srgbClr val="B3B9C4"/>
              </a:solidFill>
              <a:ln w="19050" cap="flat">
                <a:noFill/>
                <a:prstDash val="solid"/>
                <a:round/>
              </a:ln>
              <a:effectLst/>
            </c:spPr>
            <c:extLst>
              <c:ext xmlns:c16="http://schemas.microsoft.com/office/drawing/2014/chart" uri="{C3380CC4-5D6E-409C-BE32-E72D297353CC}">
                <c16:uniqueId val="{00000004-241F-E449-992F-053155CB0379}"/>
              </c:ext>
            </c:extLst>
          </c:dPt>
          <c:dPt>
            <c:idx val="3"/>
            <c:bubble3D val="0"/>
            <c:spPr>
              <a:solidFill>
                <a:schemeClr val="bg2">
                  <a:lumMod val="25000"/>
                </a:schemeClr>
              </a:solidFill>
              <a:ln w="19050" cap="flat">
                <a:noFill/>
                <a:prstDash val="solid"/>
                <a:round/>
              </a:ln>
              <a:effectLst/>
            </c:spPr>
            <c:extLst>
              <c:ext xmlns:c16="http://schemas.microsoft.com/office/drawing/2014/chart" uri="{C3380CC4-5D6E-409C-BE32-E72D297353CC}">
                <c16:uniqueId val="{00000006-241F-E449-992F-053155CB0379}"/>
              </c:ext>
            </c:extLst>
          </c:dPt>
          <c:dPt>
            <c:idx val="4"/>
            <c:bubble3D val="0"/>
            <c:spPr>
              <a:solidFill>
                <a:srgbClr val="4933FE"/>
              </a:solidFill>
              <a:ln w="19050" cap="flat">
                <a:noFill/>
                <a:prstDash val="solid"/>
                <a:round/>
              </a:ln>
              <a:effectLst/>
            </c:spPr>
            <c:extLst>
              <c:ext xmlns:c16="http://schemas.microsoft.com/office/drawing/2014/chart" uri="{C3380CC4-5D6E-409C-BE32-E72D297353CC}">
                <c16:uniqueId val="{00000007-5825-A24E-9931-CB00779075FD}"/>
              </c:ext>
            </c:extLst>
          </c:dPt>
          <c:dLbls>
            <c:dLbl>
              <c:idx val="0"/>
              <c:numFmt formatCode="0%" sourceLinked="0"/>
              <c:spPr/>
              <c:txPr>
                <a:bodyPr/>
                <a:lstStyle/>
                <a:p>
                  <a:pPr>
                    <a:defRPr sz="2000"/>
                  </a:pPr>
                  <a:endParaRPr lang="en-US"/>
                </a:p>
              </c:txPr>
              <c:dLblPos val="ctr"/>
              <c:showLegendKey val="0"/>
              <c:showVal val="0"/>
              <c:showCatName val="1"/>
              <c:showSerName val="0"/>
              <c:showPercent val="1"/>
              <c:showBubbleSize val="0"/>
              <c:extLst>
                <c:ext xmlns:c16="http://schemas.microsoft.com/office/drawing/2014/chart" uri="{C3380CC4-5D6E-409C-BE32-E72D297353CC}">
                  <c16:uniqueId val="{00000000-241F-E449-992F-053155CB0379}"/>
                </c:ext>
              </c:extLst>
            </c:dLbl>
            <c:dLbl>
              <c:idx val="1"/>
              <c:layout>
                <c:manualLayout>
                  <c:x val="-5.7619952118178391E-3"/>
                  <c:y val="-1.8032645560171361E-2"/>
                </c:manualLayout>
              </c:layout>
              <c:numFmt formatCode="0%" sourceLinked="0"/>
              <c:spPr/>
              <c:txPr>
                <a:bodyPr/>
                <a:lstStyle/>
                <a:p>
                  <a:pPr>
                    <a:defRPr sz="2000">
                      <a:solidFill>
                        <a:schemeClr val="bg1"/>
                      </a:solidFill>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1437396362845565"/>
                      <c:h val="0.19824195930157079"/>
                    </c:manualLayout>
                  </c15:layout>
                </c:ext>
                <c:ext xmlns:c16="http://schemas.microsoft.com/office/drawing/2014/chart" uri="{C3380CC4-5D6E-409C-BE32-E72D297353CC}">
                  <c16:uniqueId val="{00000002-241F-E449-992F-053155CB0379}"/>
                </c:ext>
              </c:extLst>
            </c:dLbl>
            <c:dLbl>
              <c:idx val="2"/>
              <c:layout>
                <c:manualLayout>
                  <c:x val="-0.14488073717811811"/>
                  <c:y val="-8.2989048492294951E-2"/>
                </c:manualLayout>
              </c:layout>
              <c:numFmt formatCode="0%" sourceLinked="0"/>
              <c:spPr/>
              <c:txPr>
                <a:bodyPr/>
                <a:lstStyle/>
                <a:p>
                  <a:pPr>
                    <a:defRPr sz="2000"/>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0606842867627926"/>
                      <c:h val="0.16217642855411749"/>
                    </c:manualLayout>
                  </c15:layout>
                </c:ext>
                <c:ext xmlns:c16="http://schemas.microsoft.com/office/drawing/2014/chart" uri="{C3380CC4-5D6E-409C-BE32-E72D297353CC}">
                  <c16:uniqueId val="{00000004-241F-E449-992F-053155CB0379}"/>
                </c:ext>
              </c:extLst>
            </c:dLbl>
            <c:dLbl>
              <c:idx val="3"/>
              <c:layout>
                <c:manualLayout>
                  <c:x val="5.3086736774248529E-2"/>
                  <c:y val="-6.8666970467209001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8475363967861311"/>
                      <c:h val="0.18145668565603659"/>
                    </c:manualLayout>
                  </c15:layout>
                </c:ext>
                <c:ext xmlns:c16="http://schemas.microsoft.com/office/drawing/2014/chart" uri="{C3380CC4-5D6E-409C-BE32-E72D297353CC}">
                  <c16:uniqueId val="{00000006-241F-E449-992F-053155CB0379}"/>
                </c:ext>
              </c:extLst>
            </c:dLbl>
            <c:dLbl>
              <c:idx val="4"/>
              <c:layout>
                <c:manualLayout>
                  <c:x val="5.5248068999530116E-2"/>
                  <c:y val="5.1736730513741162E-2"/>
                </c:manualLayout>
              </c:layout>
              <c:numFmt formatCode="0%" sourceLinked="0"/>
              <c:spPr/>
              <c:txPr>
                <a:bodyPr/>
                <a:lstStyle/>
                <a:p>
                  <a:pPr>
                    <a:defRPr sz="2000"/>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8406079981670542"/>
                      <c:h val="0.14443714523452986"/>
                    </c:manualLayout>
                  </c15:layout>
                </c:ext>
                <c:ext xmlns:c16="http://schemas.microsoft.com/office/drawing/2014/chart" uri="{C3380CC4-5D6E-409C-BE32-E72D297353CC}">
                  <c16:uniqueId val="{00000007-5825-A24E-9931-CB00779075FD}"/>
                </c:ext>
              </c:extLst>
            </c:dLbl>
            <c:numFmt formatCode="0%" sourceLinked="0"/>
            <c:spPr>
              <a:noFill/>
              <a:ln>
                <a:noFill/>
              </a:ln>
              <a:effectLst/>
            </c:spPr>
            <c:txPr>
              <a:bodyPr wrap="square" lIns="38100" tIns="19050" rIns="38100" bIns="19050" anchor="ctr">
                <a:spAutoFit/>
              </a:bodyPr>
              <a:lstStyle/>
              <a:p>
                <a:pPr>
                  <a:defRPr sz="2000"/>
                </a:pPr>
                <a:endParaRPr lang="en-US"/>
              </a:p>
            </c:txPr>
            <c:dLblPos val="ctr"/>
            <c:showLegendKey val="0"/>
            <c:showVal val="0"/>
            <c:showCatName val="1"/>
            <c:showSerName val="0"/>
            <c:showPercent val="1"/>
            <c:showBubbleSize val="0"/>
            <c:showLeaderLines val="1"/>
            <c:leaderLines>
              <c:spPr>
                <a:ln w="9525" cap="flat">
                  <a:solidFill>
                    <a:srgbClr val="FFFFFF"/>
                  </a:solidFill>
                  <a:prstDash val="solid"/>
                  <a:round/>
                </a:ln>
                <a:effectLst/>
              </c:spPr>
            </c:leaderLines>
            <c:extLst>
              <c:ext xmlns:c15="http://schemas.microsoft.com/office/drawing/2012/chart" uri="{CE6537A1-D6FC-4f65-9D91-7224C49458BB}"/>
            </c:extLst>
          </c:dLbls>
          <c:cat>
            <c:strRef>
              <c:f>Sheet1!$B$1:$F$1</c:f>
              <c:strCache>
                <c:ptCount val="5"/>
                <c:pt idx="0">
                  <c:v>Assault</c:v>
                </c:pt>
                <c:pt idx="1">
                  <c:v>Unintentional</c:v>
                </c:pt>
                <c:pt idx="2">
                  <c:v>Undetermined</c:v>
                </c:pt>
                <c:pt idx="3">
                  <c:v>Legal Intervention</c:v>
                </c:pt>
                <c:pt idx="4">
                  <c:v>Self-harm</c:v>
                </c:pt>
              </c:strCache>
            </c:strRef>
          </c:cat>
          <c:val>
            <c:numRef>
              <c:f>Sheet1!$B$2:$F$2</c:f>
              <c:numCache>
                <c:formatCode>General</c:formatCode>
                <c:ptCount val="5"/>
                <c:pt idx="0">
                  <c:v>0.40500000000000003</c:v>
                </c:pt>
                <c:pt idx="1">
                  <c:v>0.51</c:v>
                </c:pt>
                <c:pt idx="2">
                  <c:v>3.7999999999999999E-2</c:v>
                </c:pt>
                <c:pt idx="3">
                  <c:v>1.7000000000000001E-2</c:v>
                </c:pt>
                <c:pt idx="4">
                  <c:v>2.9000000000000001E-2</c:v>
                </c:pt>
              </c:numCache>
            </c:numRef>
          </c:val>
          <c:extLst>
            <c:ext xmlns:c16="http://schemas.microsoft.com/office/drawing/2014/chart" uri="{C3380CC4-5D6E-409C-BE32-E72D297353CC}">
              <c16:uniqueId val="{00000007-241F-E449-992F-053155CB0379}"/>
            </c:ext>
          </c:extLst>
        </c:ser>
        <c:dLbls>
          <c:showLegendKey val="0"/>
          <c:showVal val="0"/>
          <c:showCatName val="0"/>
          <c:showSerName val="0"/>
          <c:showPercent val="0"/>
          <c:showBubbleSize val="0"/>
          <c:showLeaderLines val="1"/>
        </c:dLbls>
        <c:firstSliceAng val="28"/>
      </c:pieChart>
      <c:spPr>
        <a:noFill/>
        <a:ln w="12700" cap="flat">
          <a:noFill/>
          <a:miter lim="400000"/>
        </a:ln>
        <a:effectLst/>
      </c:spPr>
    </c:plotArea>
    <c:plotVisOnly val="1"/>
    <c:dispBlanksAs val="gap"/>
    <c:showDLblsOverMax val="1"/>
  </c:chart>
  <c:spPr>
    <a:noFill/>
    <a:ln>
      <a:noFill/>
    </a:ln>
    <a:effectLst/>
  </c:spPr>
  <c:txPr>
    <a:bodyPr/>
    <a:lstStyle/>
    <a:p>
      <a:pPr>
        <a:defRPr sz="2400">
          <a:solidFill>
            <a:schemeClr val="bg1"/>
          </a:solidFill>
          <a:latin typeface="Untitled Sans" panose="020B0503030202060203" pitchFamily="34" charset="77"/>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2350223476657362E-2"/>
          <c:y val="2.63409371876791E-2"/>
          <c:w val="0.88724617457476007"/>
          <c:h val="0.76538503673546754"/>
        </c:manualLayout>
      </c:layout>
      <c:lineChart>
        <c:grouping val="standard"/>
        <c:varyColors val="0"/>
        <c:ser>
          <c:idx val="1"/>
          <c:order val="0"/>
          <c:tx>
            <c:strRef>
              <c:f>Sheet1!$C$1</c:f>
              <c:strCache>
                <c:ptCount val="1"/>
                <c:pt idx="0">
                  <c:v>Motor Vehicle Crashes</c:v>
                </c:pt>
              </c:strCache>
            </c:strRef>
          </c:tx>
          <c:spPr>
            <a:ln w="63500" cap="flat">
              <a:solidFill>
                <a:srgbClr val="FF5D71"/>
              </a:solidFill>
              <a:prstDash val="solid"/>
              <a:round/>
            </a:ln>
            <a:effectLst/>
          </c:spPr>
          <c:marker>
            <c:symbol val="none"/>
          </c:marker>
          <c:cat>
            <c:numRef>
              <c:f>Sheet1!$A$2:$A$72</c:f>
              <c:numCache>
                <c:formatCode>@</c:formatCode>
                <c:ptCount val="7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numCache>
            </c:numRef>
          </c:cat>
          <c:val>
            <c:numRef>
              <c:f>Sheet1!$C$2:$C$72</c:f>
              <c:numCache>
                <c:formatCode>General</c:formatCode>
                <c:ptCount val="71"/>
                <c:pt idx="0">
                  <c:v>22.4</c:v>
                </c:pt>
                <c:pt idx="1">
                  <c:v>23.2</c:v>
                </c:pt>
                <c:pt idx="2">
                  <c:v>23.500000000000004</c:v>
                </c:pt>
                <c:pt idx="3">
                  <c:v>23.200000000000003</c:v>
                </c:pt>
                <c:pt idx="4">
                  <c:v>21.3</c:v>
                </c:pt>
                <c:pt idx="5">
                  <c:v>22.8</c:v>
                </c:pt>
                <c:pt idx="6">
                  <c:v>23.2</c:v>
                </c:pt>
                <c:pt idx="7">
                  <c:v>22.1</c:v>
                </c:pt>
                <c:pt idx="8">
                  <c:v>20.8</c:v>
                </c:pt>
                <c:pt idx="9">
                  <c:v>21</c:v>
                </c:pt>
                <c:pt idx="10">
                  <c:v>20.7</c:v>
                </c:pt>
                <c:pt idx="11">
                  <c:v>20.2</c:v>
                </c:pt>
                <c:pt idx="12">
                  <c:v>21.4</c:v>
                </c:pt>
                <c:pt idx="13">
                  <c:v>22.6</c:v>
                </c:pt>
                <c:pt idx="14">
                  <c:v>24</c:v>
                </c:pt>
                <c:pt idx="15">
                  <c:v>24.8</c:v>
                </c:pt>
                <c:pt idx="16">
                  <c:v>26.5</c:v>
                </c:pt>
                <c:pt idx="17">
                  <c:v>26.2</c:v>
                </c:pt>
                <c:pt idx="18">
                  <c:v>26.9</c:v>
                </c:pt>
                <c:pt idx="19">
                  <c:v>27.1</c:v>
                </c:pt>
                <c:pt idx="20">
                  <c:v>26.3</c:v>
                </c:pt>
                <c:pt idx="21">
                  <c:v>25.8</c:v>
                </c:pt>
                <c:pt idx="22">
                  <c:v>26.5</c:v>
                </c:pt>
                <c:pt idx="23">
                  <c:v>25.9</c:v>
                </c:pt>
                <c:pt idx="24">
                  <c:v>21.4</c:v>
                </c:pt>
                <c:pt idx="25">
                  <c:v>21</c:v>
                </c:pt>
                <c:pt idx="26">
                  <c:v>21.4</c:v>
                </c:pt>
                <c:pt idx="27">
                  <c:v>22.4</c:v>
                </c:pt>
                <c:pt idx="28">
                  <c:v>23.5</c:v>
                </c:pt>
                <c:pt idx="29">
                  <c:v>23.7</c:v>
                </c:pt>
                <c:pt idx="30">
                  <c:v>22.9</c:v>
                </c:pt>
                <c:pt idx="31">
                  <c:v>21.88</c:v>
                </c:pt>
                <c:pt idx="32">
                  <c:v>19.3</c:v>
                </c:pt>
                <c:pt idx="33">
                  <c:v>18.579999999999998</c:v>
                </c:pt>
                <c:pt idx="34">
                  <c:v>19.170000000000002</c:v>
                </c:pt>
                <c:pt idx="35">
                  <c:v>18.84</c:v>
                </c:pt>
                <c:pt idx="36">
                  <c:v>19.52</c:v>
                </c:pt>
                <c:pt idx="37">
                  <c:v>19.52</c:v>
                </c:pt>
                <c:pt idx="38">
                  <c:v>19.64</c:v>
                </c:pt>
                <c:pt idx="39">
                  <c:v>18.87</c:v>
                </c:pt>
                <c:pt idx="40">
                  <c:v>18.37</c:v>
                </c:pt>
                <c:pt idx="41">
                  <c:v>16.850000000000001</c:v>
                </c:pt>
                <c:pt idx="42">
                  <c:v>15.59</c:v>
                </c:pt>
                <c:pt idx="43">
                  <c:v>15.74</c:v>
                </c:pt>
                <c:pt idx="44">
                  <c:v>15.77</c:v>
                </c:pt>
                <c:pt idx="45">
                  <c:v>15.9</c:v>
                </c:pt>
                <c:pt idx="46">
                  <c:v>15.78</c:v>
                </c:pt>
                <c:pt idx="47">
                  <c:v>15.53</c:v>
                </c:pt>
                <c:pt idx="48">
                  <c:v>15.29</c:v>
                </c:pt>
                <c:pt idx="49">
                  <c:v>14.68</c:v>
                </c:pt>
                <c:pt idx="50">
                  <c:v>14.92</c:v>
                </c:pt>
                <c:pt idx="51">
                  <c:v>14.89</c:v>
                </c:pt>
                <c:pt idx="52">
                  <c:v>15.32</c:v>
                </c:pt>
                <c:pt idx="53">
                  <c:v>14.94</c:v>
                </c:pt>
                <c:pt idx="54">
                  <c:v>14.83</c:v>
                </c:pt>
                <c:pt idx="55">
                  <c:v>14.78</c:v>
                </c:pt>
                <c:pt idx="56">
                  <c:v>14.63</c:v>
                </c:pt>
                <c:pt idx="57">
                  <c:v>13.95</c:v>
                </c:pt>
                <c:pt idx="58">
                  <c:v>12.49</c:v>
                </c:pt>
                <c:pt idx="59">
                  <c:v>11.24</c:v>
                </c:pt>
                <c:pt idx="60">
                  <c:v>10.91</c:v>
                </c:pt>
                <c:pt idx="61">
                  <c:v>10.84</c:v>
                </c:pt>
                <c:pt idx="62">
                  <c:v>11.13</c:v>
                </c:pt>
                <c:pt idx="63">
                  <c:v>10.69</c:v>
                </c:pt>
                <c:pt idx="64">
                  <c:v>10.59</c:v>
                </c:pt>
                <c:pt idx="65">
                  <c:v>11.26</c:v>
                </c:pt>
                <c:pt idx="66">
                  <c:v>11.98</c:v>
                </c:pt>
                <c:pt idx="67">
                  <c:v>11.87</c:v>
                </c:pt>
                <c:pt idx="68">
                  <c:v>11.61</c:v>
                </c:pt>
                <c:pt idx="69">
                  <c:v>11.45</c:v>
                </c:pt>
                <c:pt idx="70">
                  <c:v>12.35</c:v>
                </c:pt>
              </c:numCache>
            </c:numRef>
          </c:val>
          <c:smooth val="0"/>
          <c:extLst>
            <c:ext xmlns:c16="http://schemas.microsoft.com/office/drawing/2014/chart" uri="{C3380CC4-5D6E-409C-BE32-E72D297353CC}">
              <c16:uniqueId val="{00000001-23B3-C54D-AD66-6C1FE0C6424D}"/>
            </c:ext>
          </c:extLst>
        </c:ser>
        <c:ser>
          <c:idx val="0"/>
          <c:order val="1"/>
          <c:tx>
            <c:strRef>
              <c:f>Sheet1!$B$1</c:f>
              <c:strCache>
                <c:ptCount val="1"/>
                <c:pt idx="0">
                  <c:v>Firearms</c:v>
                </c:pt>
              </c:strCache>
            </c:strRef>
          </c:tx>
          <c:spPr>
            <a:ln w="63500" cap="flat">
              <a:solidFill>
                <a:srgbClr val="4933FE"/>
              </a:solidFill>
              <a:prstDash val="solid"/>
              <a:round/>
            </a:ln>
            <a:effectLst/>
          </c:spPr>
          <c:marker>
            <c:symbol val="none"/>
          </c:marker>
          <c:cat>
            <c:numRef>
              <c:f>Sheet1!$A$2:$A$72</c:f>
              <c:numCache>
                <c:formatCode>@</c:formatCode>
                <c:ptCount val="7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numCache>
            </c:numRef>
          </c:cat>
          <c:val>
            <c:numRef>
              <c:f>Sheet1!$B$2:$B$72</c:f>
              <c:numCache>
                <c:formatCode>General</c:formatCode>
                <c:ptCount val="71"/>
                <c:pt idx="0">
                  <c:v>7.7</c:v>
                </c:pt>
                <c:pt idx="1">
                  <c:v>7</c:v>
                </c:pt>
                <c:pt idx="2">
                  <c:v>7.2</c:v>
                </c:pt>
                <c:pt idx="3">
                  <c:v>7.1</c:v>
                </c:pt>
                <c:pt idx="4">
                  <c:v>7.3000000000000007</c:v>
                </c:pt>
                <c:pt idx="5">
                  <c:v>7</c:v>
                </c:pt>
                <c:pt idx="6">
                  <c:v>7.1</c:v>
                </c:pt>
                <c:pt idx="7">
                  <c:v>7</c:v>
                </c:pt>
                <c:pt idx="8">
                  <c:v>7.5</c:v>
                </c:pt>
                <c:pt idx="9">
                  <c:v>7.5</c:v>
                </c:pt>
                <c:pt idx="10">
                  <c:v>7.6</c:v>
                </c:pt>
                <c:pt idx="11">
                  <c:v>7.5</c:v>
                </c:pt>
                <c:pt idx="12">
                  <c:v>7.8</c:v>
                </c:pt>
                <c:pt idx="13">
                  <c:v>7.8</c:v>
                </c:pt>
                <c:pt idx="14">
                  <c:v>8</c:v>
                </c:pt>
                <c:pt idx="15">
                  <c:v>8.3000000000000007</c:v>
                </c:pt>
                <c:pt idx="16">
                  <c:v>8.8000000000000007</c:v>
                </c:pt>
                <c:pt idx="17">
                  <c:v>9.5</c:v>
                </c:pt>
                <c:pt idx="18">
                  <c:v>10.199999999999999</c:v>
                </c:pt>
                <c:pt idx="19">
                  <c:v>10.6</c:v>
                </c:pt>
                <c:pt idx="20">
                  <c:v>11.3</c:v>
                </c:pt>
                <c:pt idx="21">
                  <c:v>11.9</c:v>
                </c:pt>
                <c:pt idx="22">
                  <c:v>12.8</c:v>
                </c:pt>
                <c:pt idx="23">
                  <c:v>12.899999999999999</c:v>
                </c:pt>
                <c:pt idx="24">
                  <c:v>13.8</c:v>
                </c:pt>
                <c:pt idx="25">
                  <c:v>13.7</c:v>
                </c:pt>
                <c:pt idx="26">
                  <c:v>12.8</c:v>
                </c:pt>
                <c:pt idx="27">
                  <c:v>13.4</c:v>
                </c:pt>
                <c:pt idx="28">
                  <c:v>13.2</c:v>
                </c:pt>
                <c:pt idx="29">
                  <c:v>13.7</c:v>
                </c:pt>
                <c:pt idx="30">
                  <c:v>13.7</c:v>
                </c:pt>
                <c:pt idx="31">
                  <c:v>13.72</c:v>
                </c:pt>
                <c:pt idx="32">
                  <c:v>13.24</c:v>
                </c:pt>
                <c:pt idx="33">
                  <c:v>12.36</c:v>
                </c:pt>
                <c:pt idx="34">
                  <c:v>12.379999999999999</c:v>
                </c:pt>
                <c:pt idx="35">
                  <c:v>12.379999999999999</c:v>
                </c:pt>
                <c:pt idx="36">
                  <c:v>13.09</c:v>
                </c:pt>
                <c:pt idx="37">
                  <c:v>12.82</c:v>
                </c:pt>
                <c:pt idx="38">
                  <c:v>13.11</c:v>
                </c:pt>
                <c:pt idx="39">
                  <c:v>13.34</c:v>
                </c:pt>
                <c:pt idx="40">
                  <c:v>14.190000000000001</c:v>
                </c:pt>
                <c:pt idx="41">
                  <c:v>14.43</c:v>
                </c:pt>
                <c:pt idx="42">
                  <c:v>14.02</c:v>
                </c:pt>
                <c:pt idx="43">
                  <c:v>14.43</c:v>
                </c:pt>
                <c:pt idx="44">
                  <c:v>13.92</c:v>
                </c:pt>
                <c:pt idx="45">
                  <c:v>12.9</c:v>
                </c:pt>
                <c:pt idx="46">
                  <c:v>12.06</c:v>
                </c:pt>
                <c:pt idx="47">
                  <c:v>11.4</c:v>
                </c:pt>
                <c:pt idx="48">
                  <c:v>10.71</c:v>
                </c:pt>
                <c:pt idx="49">
                  <c:v>9.9400000000000013</c:v>
                </c:pt>
                <c:pt idx="50">
                  <c:v>9.8000000000000007</c:v>
                </c:pt>
                <c:pt idx="51">
                  <c:v>10.02</c:v>
                </c:pt>
                <c:pt idx="52">
                  <c:v>10.17</c:v>
                </c:pt>
                <c:pt idx="53">
                  <c:v>10.06</c:v>
                </c:pt>
                <c:pt idx="54">
                  <c:v>9.8000000000000007</c:v>
                </c:pt>
                <c:pt idx="55">
                  <c:v>10.039999999999999</c:v>
                </c:pt>
                <c:pt idx="56">
                  <c:v>10.07</c:v>
                </c:pt>
                <c:pt idx="57">
                  <c:v>10.07</c:v>
                </c:pt>
                <c:pt idx="58">
                  <c:v>10.100000000000001</c:v>
                </c:pt>
                <c:pt idx="59">
                  <c:v>9.9600000000000009</c:v>
                </c:pt>
                <c:pt idx="60">
                  <c:v>9.98</c:v>
                </c:pt>
                <c:pt idx="61">
                  <c:v>10.120000000000001</c:v>
                </c:pt>
                <c:pt idx="62">
                  <c:v>10.44</c:v>
                </c:pt>
                <c:pt idx="63">
                  <c:v>10.39</c:v>
                </c:pt>
                <c:pt idx="64">
                  <c:v>10.32</c:v>
                </c:pt>
                <c:pt idx="65">
                  <c:v>11.07</c:v>
                </c:pt>
                <c:pt idx="66">
                  <c:v>11.719999999999999</c:v>
                </c:pt>
                <c:pt idx="67">
                  <c:v>11.98</c:v>
                </c:pt>
                <c:pt idx="68">
                  <c:v>11.920000000000002</c:v>
                </c:pt>
                <c:pt idx="69">
                  <c:v>11.84</c:v>
                </c:pt>
                <c:pt idx="70">
                  <c:v>13.54</c:v>
                </c:pt>
              </c:numCache>
            </c:numRef>
          </c:val>
          <c:smooth val="0"/>
          <c:extLst>
            <c:ext xmlns:c16="http://schemas.microsoft.com/office/drawing/2014/chart" uri="{C3380CC4-5D6E-409C-BE32-E72D297353CC}">
              <c16:uniqueId val="{00000000-23B3-C54D-AD66-6C1FE0C6424D}"/>
            </c:ext>
          </c:extLst>
        </c:ser>
        <c:dLbls>
          <c:showLegendKey val="0"/>
          <c:showVal val="0"/>
          <c:showCatName val="0"/>
          <c:showSerName val="0"/>
          <c:showPercent val="0"/>
          <c:showBubbleSize val="0"/>
        </c:dLbls>
        <c:smooth val="0"/>
        <c:axId val="1558843632"/>
        <c:axId val="1558786192"/>
      </c:lineChart>
      <c:catAx>
        <c:axId val="1558843632"/>
        <c:scaling>
          <c:orientation val="minMax"/>
        </c:scaling>
        <c:delete val="0"/>
        <c:axPos val="b"/>
        <c:majorGridlines>
          <c:spPr>
            <a:ln w="12700" cap="flat">
              <a:solidFill>
                <a:srgbClr val="FFFFFF">
                  <a:alpha val="20000"/>
                </a:srgbClr>
              </a:solidFill>
              <a:prstDash val="solid"/>
              <a:miter lim="400000"/>
            </a:ln>
          </c:spPr>
        </c:majorGridlines>
        <c:title>
          <c:tx>
            <c:rich>
              <a:bodyPr/>
              <a:lstStyle/>
              <a:p>
                <a:pPr>
                  <a:defRPr/>
                </a:pPr>
                <a:r>
                  <a:rPr lang="en-US" dirty="0"/>
                  <a:t>Year</a:t>
                </a:r>
              </a:p>
            </c:rich>
          </c:tx>
          <c:layout>
            <c:manualLayout>
              <c:xMode val="edge"/>
              <c:yMode val="edge"/>
              <c:x val="0.46286336044145721"/>
              <c:y val="0.91330818763712429"/>
            </c:manualLayout>
          </c:layout>
          <c:overlay val="0"/>
        </c:title>
        <c:numFmt formatCode="General" sourceLinked="0"/>
        <c:majorTickMark val="none"/>
        <c:minorTickMark val="none"/>
        <c:tickLblPos val="low"/>
        <c:spPr>
          <a:ln w="25400" cap="flat">
            <a:noFill/>
            <a:miter lim="400000"/>
          </a:ln>
        </c:spPr>
        <c:txPr>
          <a:bodyPr rot="0"/>
          <a:lstStyle/>
          <a:p>
            <a:pPr>
              <a:defRPr/>
            </a:pPr>
            <a:endParaRPr lang="en-US"/>
          </a:p>
        </c:txPr>
        <c:crossAx val="1558786192"/>
        <c:crosses val="autoZero"/>
        <c:auto val="1"/>
        <c:lblAlgn val="ctr"/>
        <c:lblOffset val="100"/>
        <c:tickLblSkip val="5"/>
        <c:noMultiLvlLbl val="1"/>
      </c:catAx>
      <c:valAx>
        <c:axId val="1558786192"/>
        <c:scaling>
          <c:orientation val="minMax"/>
        </c:scaling>
        <c:delete val="0"/>
        <c:axPos val="l"/>
        <c:majorGridlines>
          <c:spPr>
            <a:ln w="12700" cap="flat">
              <a:solidFill>
                <a:srgbClr val="FFFFFF">
                  <a:alpha val="20000"/>
                </a:srgbClr>
              </a:solidFill>
              <a:prstDash val="solid"/>
              <a:miter lim="400000"/>
            </a:ln>
          </c:spPr>
        </c:majorGridlines>
        <c:title>
          <c:tx>
            <c:rich>
              <a:bodyPr/>
              <a:lstStyle/>
              <a:p>
                <a:pPr>
                  <a:defRPr/>
                </a:pPr>
                <a:r>
                  <a:rPr lang="en-US" dirty="0"/>
                  <a:t>Deaths</a:t>
                </a:r>
                <a:r>
                  <a:rPr lang="en-US" baseline="0" dirty="0"/>
                  <a:t> per </a:t>
                </a:r>
                <a:r>
                  <a:rPr lang="en-US" dirty="0"/>
                  <a:t>100,000 people</a:t>
                </a:r>
              </a:p>
            </c:rich>
          </c:tx>
          <c:layout>
            <c:manualLayout>
              <c:xMode val="edge"/>
              <c:yMode val="edge"/>
              <c:x val="0"/>
              <c:y val="9.0552756970070591E-2"/>
            </c:manualLayout>
          </c:layout>
          <c:overlay val="0"/>
        </c:title>
        <c:numFmt formatCode="#,##0" sourceLinked="0"/>
        <c:majorTickMark val="none"/>
        <c:minorTickMark val="none"/>
        <c:tickLblPos val="nextTo"/>
        <c:spPr>
          <a:ln w="25400" cap="flat">
            <a:noFill/>
            <a:miter lim="400000"/>
          </a:ln>
        </c:spPr>
        <c:txPr>
          <a:bodyPr rot="0"/>
          <a:lstStyle/>
          <a:p>
            <a:pPr>
              <a:defRPr/>
            </a:pPr>
            <a:endParaRPr lang="en-US"/>
          </a:p>
        </c:txPr>
        <c:crossAx val="1558843632"/>
        <c:crosses val="autoZero"/>
        <c:crossBetween val="midCat"/>
        <c:majorUnit val="5"/>
        <c:minorUnit val="1.5"/>
      </c:valAx>
      <c:spPr>
        <a:noFill/>
        <a:ln w="12700" cap="flat">
          <a:noFill/>
          <a:miter lim="400000"/>
        </a:ln>
        <a:effectLst/>
      </c:spPr>
    </c:plotArea>
    <c:legend>
      <c:legendPos val="r"/>
      <c:layout>
        <c:manualLayout>
          <c:xMode val="edge"/>
          <c:yMode val="edge"/>
          <c:x val="0.72231686755834956"/>
          <c:y val="0.14568180831813499"/>
          <c:w val="0.25032186296492387"/>
          <c:h val="0.11970133524003584"/>
        </c:manualLayout>
      </c:layout>
      <c:overlay val="0"/>
    </c:legend>
    <c:plotVisOnly val="1"/>
    <c:dispBlanksAs val="gap"/>
    <c:showDLblsOverMax val="1"/>
  </c:chart>
  <c:spPr>
    <a:noFill/>
    <a:ln w="12700" cap="flat">
      <a:noFill/>
      <a:prstDash val="solid"/>
      <a:round/>
    </a:ln>
    <a:effectLst/>
  </c:spPr>
  <c:txPr>
    <a:bodyPr/>
    <a:lstStyle/>
    <a:p>
      <a:pPr>
        <a:defRPr sz="1800">
          <a:solidFill>
            <a:schemeClr val="bg1"/>
          </a:solidFill>
          <a:latin typeface="Untitled Sans" panose="020B0503030202060203" pitchFamily="34" charset="77"/>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6836713978382665"/>
          <c:y val="7.6727304688862685E-2"/>
          <c:w val="0.41119753866434472"/>
          <c:h val="0.68961476344818007"/>
        </c:manualLayout>
      </c:layout>
      <c:doughnutChart>
        <c:varyColors val="1"/>
        <c:ser>
          <c:idx val="0"/>
          <c:order val="0"/>
          <c:tx>
            <c:strRef>
              <c:f>Sheet1!$A$2</c:f>
              <c:strCache>
                <c:ptCount val="1"/>
              </c:strCache>
            </c:strRef>
          </c:tx>
          <c:spPr>
            <a:solidFill>
              <a:srgbClr val="FF5D71"/>
            </a:solidFill>
            <a:ln w="19050" cap="flat">
              <a:noFill/>
              <a:prstDash val="solid"/>
              <a:round/>
            </a:ln>
            <a:effectLst/>
          </c:spPr>
          <c:dPt>
            <c:idx val="0"/>
            <c:bubble3D val="0"/>
            <c:spPr>
              <a:solidFill>
                <a:srgbClr val="4933FE"/>
              </a:solidFill>
              <a:ln w="19050" cap="flat">
                <a:noFill/>
                <a:prstDash val="solid"/>
                <a:round/>
              </a:ln>
              <a:effectLst/>
            </c:spPr>
            <c:extLst>
              <c:ext xmlns:c16="http://schemas.microsoft.com/office/drawing/2014/chart" uri="{C3380CC4-5D6E-409C-BE32-E72D297353CC}">
                <c16:uniqueId val="{00000001-A7FF-4D43-AB24-8B268B020AC5}"/>
              </c:ext>
            </c:extLst>
          </c:dPt>
          <c:dPt>
            <c:idx val="1"/>
            <c:bubble3D val="0"/>
            <c:extLst>
              <c:ext xmlns:c16="http://schemas.microsoft.com/office/drawing/2014/chart" uri="{C3380CC4-5D6E-409C-BE32-E72D297353CC}">
                <c16:uniqueId val="{00000002-A7FF-4D43-AB24-8B268B020AC5}"/>
              </c:ext>
            </c:extLst>
          </c:dPt>
          <c:dPt>
            <c:idx val="2"/>
            <c:bubble3D val="0"/>
            <c:spPr>
              <a:solidFill>
                <a:srgbClr val="B3FCFF"/>
              </a:solidFill>
              <a:ln w="19050" cap="flat">
                <a:noFill/>
                <a:prstDash val="solid"/>
                <a:round/>
              </a:ln>
              <a:effectLst/>
            </c:spPr>
            <c:extLst>
              <c:ext xmlns:c16="http://schemas.microsoft.com/office/drawing/2014/chart" uri="{C3380CC4-5D6E-409C-BE32-E72D297353CC}">
                <c16:uniqueId val="{00000004-A7FF-4D43-AB24-8B268B020AC5}"/>
              </c:ext>
            </c:extLst>
          </c:dPt>
          <c:dPt>
            <c:idx val="3"/>
            <c:bubble3D val="0"/>
            <c:spPr>
              <a:solidFill>
                <a:srgbClr val="B3B9C4"/>
              </a:solidFill>
              <a:ln w="19050" cap="flat">
                <a:noFill/>
                <a:prstDash val="solid"/>
                <a:round/>
              </a:ln>
              <a:effectLst/>
            </c:spPr>
            <c:extLst>
              <c:ext xmlns:c16="http://schemas.microsoft.com/office/drawing/2014/chart" uri="{C3380CC4-5D6E-409C-BE32-E72D297353CC}">
                <c16:uniqueId val="{00000006-A7FF-4D43-AB24-8B268B020AC5}"/>
              </c:ext>
            </c:extLst>
          </c:dPt>
          <c:dPt>
            <c:idx val="4"/>
            <c:bubble3D val="0"/>
            <c:spPr>
              <a:solidFill>
                <a:schemeClr val="bg2">
                  <a:lumMod val="25000"/>
                </a:schemeClr>
              </a:solidFill>
              <a:ln w="19050" cap="flat">
                <a:noFill/>
                <a:prstDash val="solid"/>
                <a:round/>
              </a:ln>
              <a:effectLst/>
            </c:spPr>
            <c:extLst>
              <c:ext xmlns:c16="http://schemas.microsoft.com/office/drawing/2014/chart" uri="{C3380CC4-5D6E-409C-BE32-E72D297353CC}">
                <c16:uniqueId val="{00000008-A7FF-4D43-AB24-8B268B020AC5}"/>
              </c:ext>
            </c:extLst>
          </c:dPt>
          <c:dLbls>
            <c:dLbl>
              <c:idx val="2"/>
              <c:layout>
                <c:manualLayout>
                  <c:x val="0.19440406609377897"/>
                  <c:y val="0.17592692684708436"/>
                </c:manualLayout>
              </c:layout>
              <c:spPr>
                <a:noFill/>
                <a:ln>
                  <a:noFill/>
                </a:ln>
                <a:effectLst/>
              </c:spPr>
              <c:txPr>
                <a:bodyPr wrap="square" lIns="38100" tIns="19050" rIns="38100" bIns="19050" anchor="ctr">
                  <a:noAutofit/>
                </a:bodyPr>
                <a:lstStyle/>
                <a:p>
                  <a:pPr>
                    <a:defRPr sz="2000"/>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22639016925285016"/>
                      <c:h val="0.14668697817509876"/>
                    </c:manualLayout>
                  </c15:layout>
                </c:ext>
                <c:ext xmlns:c16="http://schemas.microsoft.com/office/drawing/2014/chart" uri="{C3380CC4-5D6E-409C-BE32-E72D297353CC}">
                  <c16:uniqueId val="{00000004-A7FF-4D43-AB24-8B268B020AC5}"/>
                </c:ext>
              </c:extLst>
            </c:dLbl>
            <c:dLbl>
              <c:idx val="3"/>
              <c:layout>
                <c:manualLayout>
                  <c:x val="8.7426756822365975E-2"/>
                  <c:y val="0.33439272577924334"/>
                </c:manualLayout>
              </c:layout>
              <c:spPr>
                <a:noFill/>
                <a:ln>
                  <a:noFill/>
                </a:ln>
                <a:effectLst/>
              </c:spPr>
              <c:txPr>
                <a:bodyPr wrap="square" lIns="38100" tIns="19050" rIns="38100" bIns="19050" anchor="ctr">
                  <a:noAutofit/>
                </a:bodyPr>
                <a:lstStyle/>
                <a:p>
                  <a:pPr>
                    <a:defRPr sz="2000"/>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27267907893744503"/>
                      <c:h val="0.13602588510389094"/>
                    </c:manualLayout>
                  </c15:layout>
                </c:ext>
                <c:ext xmlns:c16="http://schemas.microsoft.com/office/drawing/2014/chart" uri="{C3380CC4-5D6E-409C-BE32-E72D297353CC}">
                  <c16:uniqueId val="{00000006-A7FF-4D43-AB24-8B268B020AC5}"/>
                </c:ext>
              </c:extLst>
            </c:dLbl>
            <c:dLbl>
              <c:idx val="4"/>
              <c:layout>
                <c:manualLayout>
                  <c:x val="-0.1254443571479287"/>
                  <c:y val="0.27426728489776725"/>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8-A7FF-4D43-AB24-8B268B020AC5}"/>
                </c:ext>
              </c:extLst>
            </c:dLbl>
            <c:spPr>
              <a:noFill/>
              <a:ln>
                <a:noFill/>
              </a:ln>
              <a:effectLst/>
            </c:spPr>
            <c:txPr>
              <a:bodyPr wrap="square" lIns="38100" tIns="19050" rIns="38100" bIns="19050" anchor="ctr">
                <a:spAutoFit/>
              </a:bodyPr>
              <a:lstStyle/>
              <a:p>
                <a:pPr>
                  <a:defRPr sz="2000"/>
                </a:pPr>
                <a:endParaRPr lang="en-US"/>
              </a:p>
            </c:txPr>
            <c:showLegendKey val="0"/>
            <c:showVal val="0"/>
            <c:showCatName val="1"/>
            <c:showSerName val="0"/>
            <c:showPercent val="1"/>
            <c:showBubbleSize val="0"/>
            <c:separator>
</c:separator>
            <c:showLeaderLines val="1"/>
            <c:leaderLines>
              <c:spPr>
                <a:ln w="9525" cap="flat">
                  <a:solidFill>
                    <a:srgbClr val="FFFFFF"/>
                  </a:solidFill>
                  <a:prstDash val="solid"/>
                  <a:round/>
                </a:ln>
                <a:effectLst/>
              </c:spPr>
            </c:leaderLines>
            <c:extLst>
              <c:ext xmlns:c15="http://schemas.microsoft.com/office/drawing/2012/chart" uri="{CE6537A1-D6FC-4f65-9D91-7224C49458BB}"/>
            </c:extLst>
          </c:dLbls>
          <c:cat>
            <c:strRef>
              <c:f>Sheet1!$B$1:$F$1</c:f>
              <c:strCache>
                <c:ptCount val="5"/>
                <c:pt idx="0">
                  <c:v>Suicide</c:v>
                </c:pt>
                <c:pt idx="1">
                  <c:v>Homicide</c:v>
                </c:pt>
                <c:pt idx="2">
                  <c:v>Unintentional</c:v>
                </c:pt>
                <c:pt idx="3">
                  <c:v>Undetermined</c:v>
                </c:pt>
                <c:pt idx="4">
                  <c:v>Legal Intervention</c:v>
                </c:pt>
              </c:strCache>
            </c:strRef>
          </c:cat>
          <c:val>
            <c:numRef>
              <c:f>Sheet1!$B$2:$F$2</c:f>
              <c:numCache>
                <c:formatCode>General</c:formatCode>
                <c:ptCount val="5"/>
                <c:pt idx="0">
                  <c:v>24292</c:v>
                </c:pt>
                <c:pt idx="1">
                  <c:v>19384</c:v>
                </c:pt>
                <c:pt idx="2">
                  <c:v>535</c:v>
                </c:pt>
                <c:pt idx="3">
                  <c:v>400</c:v>
                </c:pt>
                <c:pt idx="4">
                  <c:v>611</c:v>
                </c:pt>
              </c:numCache>
            </c:numRef>
          </c:val>
          <c:extLst>
            <c:ext xmlns:c16="http://schemas.microsoft.com/office/drawing/2014/chart" uri="{C3380CC4-5D6E-409C-BE32-E72D297353CC}">
              <c16:uniqueId val="{00000009-A7FF-4D43-AB24-8B268B020AC5}"/>
            </c:ext>
          </c:extLst>
        </c:ser>
        <c:dLbls>
          <c:showLegendKey val="0"/>
          <c:showVal val="1"/>
          <c:showCatName val="0"/>
          <c:showSerName val="0"/>
          <c:showPercent val="0"/>
          <c:showBubbleSize val="0"/>
          <c:showLeaderLines val="1"/>
        </c:dLbls>
        <c:firstSliceAng val="181"/>
        <c:holeSize val="0"/>
      </c:doughnutChart>
      <c:spPr>
        <a:noFill/>
        <a:ln w="12700" cap="flat">
          <a:noFill/>
          <a:miter lim="400000"/>
        </a:ln>
        <a:effectLst/>
      </c:spPr>
    </c:plotArea>
    <c:plotVisOnly val="1"/>
    <c:dispBlanksAs val="gap"/>
    <c:showDLblsOverMax val="1"/>
  </c:chart>
  <c:spPr>
    <a:noFill/>
    <a:ln>
      <a:noFill/>
    </a:ln>
    <a:effectLst/>
  </c:spPr>
  <c:txPr>
    <a:bodyPr/>
    <a:lstStyle/>
    <a:p>
      <a:pPr>
        <a:defRPr sz="2400">
          <a:solidFill>
            <a:schemeClr val="bg1"/>
          </a:solidFill>
          <a:latin typeface="Untitled Sans" panose="020B0503030202060203" pitchFamily="34" charset="77"/>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100477606463838"/>
          <c:y val="2.956177475008992E-2"/>
          <c:w val="0.87520367251209019"/>
          <c:h val="0.72565669394842369"/>
        </c:manualLayout>
      </c:layout>
      <c:lineChart>
        <c:grouping val="standard"/>
        <c:varyColors val="0"/>
        <c:ser>
          <c:idx val="0"/>
          <c:order val="0"/>
          <c:tx>
            <c:strRef>
              <c:f>Sheet1!$B$1</c:f>
              <c:strCache>
                <c:ptCount val="1"/>
                <c:pt idx="0">
                  <c:v>White</c:v>
                </c:pt>
              </c:strCache>
            </c:strRef>
          </c:tx>
          <c:spPr>
            <a:ln w="63500" cap="flat">
              <a:solidFill>
                <a:srgbClr val="4933FE"/>
              </a:solidFill>
              <a:prstDash val="solid"/>
              <a:round/>
            </a:ln>
            <a:effectLst/>
          </c:spPr>
          <c:marker>
            <c:symbol val="none"/>
          </c:marker>
          <c:cat>
            <c:strRef>
              <c:f>Sheet1!$A$2:$A$19</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Sheet1!$B$2:$B$19</c:f>
              <c:numCache>
                <c:formatCode>General</c:formatCode>
                <c:ptCount val="18"/>
                <c:pt idx="0">
                  <c:v>0.34</c:v>
                </c:pt>
                <c:pt idx="1">
                  <c:v>0.32</c:v>
                </c:pt>
                <c:pt idx="2">
                  <c:v>0.8</c:v>
                </c:pt>
                <c:pt idx="3">
                  <c:v>4.22</c:v>
                </c:pt>
                <c:pt idx="4">
                  <c:v>5.48</c:v>
                </c:pt>
                <c:pt idx="5">
                  <c:v>5.23</c:v>
                </c:pt>
                <c:pt idx="6">
                  <c:v>5.82</c:v>
                </c:pt>
                <c:pt idx="7">
                  <c:v>5.84</c:v>
                </c:pt>
                <c:pt idx="8">
                  <c:v>4.83</c:v>
                </c:pt>
                <c:pt idx="9">
                  <c:v>3.76</c:v>
                </c:pt>
                <c:pt idx="10">
                  <c:v>2.93</c:v>
                </c:pt>
                <c:pt idx="11">
                  <c:v>2.42</c:v>
                </c:pt>
                <c:pt idx="12">
                  <c:v>1.8</c:v>
                </c:pt>
                <c:pt idx="13">
                  <c:v>1.1599999999999999</c:v>
                </c:pt>
                <c:pt idx="14">
                  <c:v>0.82</c:v>
                </c:pt>
                <c:pt idx="15">
                  <c:v>0.82</c:v>
                </c:pt>
                <c:pt idx="16">
                  <c:v>0.78</c:v>
                </c:pt>
                <c:pt idx="17">
                  <c:v>0.52</c:v>
                </c:pt>
              </c:numCache>
            </c:numRef>
          </c:val>
          <c:smooth val="0"/>
          <c:extLst>
            <c:ext xmlns:c16="http://schemas.microsoft.com/office/drawing/2014/chart" uri="{C3380CC4-5D6E-409C-BE32-E72D297353CC}">
              <c16:uniqueId val="{00000000-A768-6E40-9840-51FB31322401}"/>
            </c:ext>
          </c:extLst>
        </c:ser>
        <c:ser>
          <c:idx val="1"/>
          <c:order val="1"/>
          <c:tx>
            <c:strRef>
              <c:f>Sheet1!$C$1</c:f>
              <c:strCache>
                <c:ptCount val="1"/>
                <c:pt idx="0">
                  <c:v>Black</c:v>
                </c:pt>
              </c:strCache>
            </c:strRef>
          </c:tx>
          <c:spPr>
            <a:ln w="63500" cap="flat">
              <a:solidFill>
                <a:srgbClr val="FF5D71"/>
              </a:solidFill>
              <a:prstDash val="solid"/>
              <a:round/>
            </a:ln>
            <a:effectLst/>
          </c:spPr>
          <c:marker>
            <c:symbol val="none"/>
          </c:marker>
          <c:cat>
            <c:strRef>
              <c:f>Sheet1!$A$2:$A$19</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Sheet1!$C$2:$C$19</c:f>
              <c:numCache>
                <c:formatCode>General</c:formatCode>
                <c:ptCount val="18"/>
                <c:pt idx="0">
                  <c:v>1.96</c:v>
                </c:pt>
                <c:pt idx="1">
                  <c:v>1.78</c:v>
                </c:pt>
                <c:pt idx="2">
                  <c:v>6.17</c:v>
                </c:pt>
                <c:pt idx="3">
                  <c:v>90.3</c:v>
                </c:pt>
                <c:pt idx="4">
                  <c:v>133.99</c:v>
                </c:pt>
                <c:pt idx="5">
                  <c:v>117.12</c:v>
                </c:pt>
                <c:pt idx="6">
                  <c:v>100.17</c:v>
                </c:pt>
                <c:pt idx="7">
                  <c:v>76.599999999999994</c:v>
                </c:pt>
                <c:pt idx="8">
                  <c:v>55.31</c:v>
                </c:pt>
                <c:pt idx="9">
                  <c:v>38.83</c:v>
                </c:pt>
                <c:pt idx="10">
                  <c:v>24.4</c:v>
                </c:pt>
                <c:pt idx="11">
                  <c:v>17.93</c:v>
                </c:pt>
                <c:pt idx="12">
                  <c:v>12.43</c:v>
                </c:pt>
                <c:pt idx="13">
                  <c:v>7.61</c:v>
                </c:pt>
                <c:pt idx="14">
                  <c:v>4.26</c:v>
                </c:pt>
                <c:pt idx="15">
                  <c:v>4.01</c:v>
                </c:pt>
                <c:pt idx="16">
                  <c:v>2.41</c:v>
                </c:pt>
                <c:pt idx="17">
                  <c:v>3.67</c:v>
                </c:pt>
              </c:numCache>
            </c:numRef>
          </c:val>
          <c:smooth val="0"/>
          <c:extLst>
            <c:ext xmlns:c16="http://schemas.microsoft.com/office/drawing/2014/chart" uri="{C3380CC4-5D6E-409C-BE32-E72D297353CC}">
              <c16:uniqueId val="{00000001-A768-6E40-9840-51FB31322401}"/>
            </c:ext>
          </c:extLst>
        </c:ser>
        <c:ser>
          <c:idx val="2"/>
          <c:order val="2"/>
          <c:tx>
            <c:strRef>
              <c:f>Sheet1!$D$1</c:f>
              <c:strCache>
                <c:ptCount val="1"/>
                <c:pt idx="0">
                  <c:v>Hispanic</c:v>
                </c:pt>
              </c:strCache>
            </c:strRef>
          </c:tx>
          <c:spPr>
            <a:ln w="63500" cap="flat">
              <a:solidFill>
                <a:srgbClr val="B3FCFF"/>
              </a:solidFill>
              <a:prstDash val="solid"/>
              <a:round/>
            </a:ln>
            <a:effectLst/>
          </c:spPr>
          <c:marker>
            <c:symbol val="none"/>
          </c:marker>
          <c:cat>
            <c:strRef>
              <c:f>Sheet1!$A$2:$A$19</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Sheet1!$D$2:$D$19</c:f>
              <c:numCache>
                <c:formatCode>General</c:formatCode>
                <c:ptCount val="18"/>
                <c:pt idx="0">
                  <c:v>0.2</c:v>
                </c:pt>
                <c:pt idx="1">
                  <c:v>0.19</c:v>
                </c:pt>
                <c:pt idx="2">
                  <c:v>0.77</c:v>
                </c:pt>
                <c:pt idx="3">
                  <c:v>16.48</c:v>
                </c:pt>
                <c:pt idx="4">
                  <c:v>20.420000000000002</c:v>
                </c:pt>
                <c:pt idx="5">
                  <c:v>17.079999999999998</c:v>
                </c:pt>
                <c:pt idx="6">
                  <c:v>13.56</c:v>
                </c:pt>
                <c:pt idx="7">
                  <c:v>13.09</c:v>
                </c:pt>
                <c:pt idx="8">
                  <c:v>8.99</c:v>
                </c:pt>
                <c:pt idx="9">
                  <c:v>7.05</c:v>
                </c:pt>
                <c:pt idx="10">
                  <c:v>5.21</c:v>
                </c:pt>
                <c:pt idx="11">
                  <c:v>3.24</c:v>
                </c:pt>
                <c:pt idx="12">
                  <c:v>2.58</c:v>
                </c:pt>
                <c:pt idx="13">
                  <c:v>1.49</c:v>
                </c:pt>
                <c:pt idx="14">
                  <c:v>1.06</c:v>
                </c:pt>
                <c:pt idx="15">
                  <c:v>0.86</c:v>
                </c:pt>
                <c:pt idx="16">
                  <c:v>0.45</c:v>
                </c:pt>
                <c:pt idx="17">
                  <c:v>1.03</c:v>
                </c:pt>
              </c:numCache>
            </c:numRef>
          </c:val>
          <c:smooth val="0"/>
          <c:extLst>
            <c:ext xmlns:c16="http://schemas.microsoft.com/office/drawing/2014/chart" uri="{C3380CC4-5D6E-409C-BE32-E72D297353CC}">
              <c16:uniqueId val="{00000002-A768-6E40-9840-51FB31322401}"/>
            </c:ext>
          </c:extLst>
        </c:ser>
        <c:dLbls>
          <c:showLegendKey val="0"/>
          <c:showVal val="0"/>
          <c:showCatName val="0"/>
          <c:showSerName val="0"/>
          <c:showPercent val="0"/>
          <c:showBubbleSize val="0"/>
        </c:dLbls>
        <c:smooth val="0"/>
        <c:axId val="1558843632"/>
        <c:axId val="1558786192"/>
      </c:lineChart>
      <c:catAx>
        <c:axId val="1558843632"/>
        <c:scaling>
          <c:orientation val="minMax"/>
        </c:scaling>
        <c:delete val="0"/>
        <c:axPos val="b"/>
        <c:majorGridlines>
          <c:spPr>
            <a:ln w="12700" cap="flat">
              <a:solidFill>
                <a:srgbClr val="FFFFFF">
                  <a:alpha val="20000"/>
                </a:srgbClr>
              </a:solidFill>
              <a:prstDash val="solid"/>
              <a:miter lim="400000"/>
            </a:ln>
          </c:spPr>
        </c:majorGridlines>
        <c:title>
          <c:tx>
            <c:rich>
              <a:bodyPr/>
              <a:lstStyle/>
              <a:p>
                <a:pPr>
                  <a:defRPr/>
                </a:pPr>
                <a:r>
                  <a:rPr lang="en-US" dirty="0"/>
                  <a:t>Age</a:t>
                </a:r>
              </a:p>
            </c:rich>
          </c:tx>
          <c:layout>
            <c:manualLayout>
              <c:xMode val="edge"/>
              <c:yMode val="edge"/>
              <c:x val="0.47724873192110867"/>
              <c:y val="0.93117142324583912"/>
            </c:manualLayout>
          </c:layout>
          <c:overlay val="0"/>
        </c:title>
        <c:numFmt formatCode="General" sourceLinked="0"/>
        <c:majorTickMark val="none"/>
        <c:minorTickMark val="none"/>
        <c:tickLblPos val="low"/>
        <c:spPr>
          <a:ln w="25400" cap="flat">
            <a:noFill/>
            <a:miter lim="400000"/>
          </a:ln>
        </c:spPr>
        <c:txPr>
          <a:bodyPr rot="-2700000"/>
          <a:lstStyle/>
          <a:p>
            <a:pPr>
              <a:defRPr/>
            </a:pPr>
            <a:endParaRPr lang="en-US"/>
          </a:p>
        </c:txPr>
        <c:crossAx val="1558786192"/>
        <c:crosses val="autoZero"/>
        <c:auto val="1"/>
        <c:lblAlgn val="ctr"/>
        <c:lblOffset val="100"/>
        <c:tickLblSkip val="1"/>
        <c:noMultiLvlLbl val="1"/>
      </c:catAx>
      <c:valAx>
        <c:axId val="1558786192"/>
        <c:scaling>
          <c:orientation val="minMax"/>
          <c:max val="140"/>
        </c:scaling>
        <c:delete val="0"/>
        <c:axPos val="l"/>
        <c:majorGridlines>
          <c:spPr>
            <a:ln w="12700" cap="flat">
              <a:solidFill>
                <a:srgbClr val="FFFFFF">
                  <a:alpha val="20000"/>
                </a:srgbClr>
              </a:solidFill>
              <a:prstDash val="solid"/>
              <a:miter lim="400000"/>
            </a:ln>
          </c:spPr>
        </c:majorGridlines>
        <c:minorGridlines>
          <c:spPr>
            <a:ln>
              <a:solidFill>
                <a:schemeClr val="bg1">
                  <a:alpha val="20000"/>
                </a:schemeClr>
              </a:solidFill>
            </a:ln>
          </c:spPr>
        </c:minorGridlines>
        <c:title>
          <c:tx>
            <c:rich>
              <a:bodyPr/>
              <a:lstStyle/>
              <a:p>
                <a:pPr>
                  <a:defRPr/>
                </a:pPr>
                <a:r>
                  <a:rPr lang="en-US" dirty="0"/>
                  <a:t>Deaths</a:t>
                </a:r>
                <a:r>
                  <a:rPr lang="en-US" baseline="0" dirty="0"/>
                  <a:t> per 100,000 people</a:t>
                </a:r>
                <a:endParaRPr lang="en-US" dirty="0"/>
              </a:p>
            </c:rich>
          </c:tx>
          <c:layout>
            <c:manualLayout>
              <c:xMode val="edge"/>
              <c:yMode val="edge"/>
              <c:x val="4.5284452644289378E-3"/>
              <c:y val="4.3272745036215317E-2"/>
            </c:manualLayout>
          </c:layout>
          <c:overlay val="0"/>
        </c:title>
        <c:numFmt formatCode="General" sourceLinked="0"/>
        <c:majorTickMark val="none"/>
        <c:minorTickMark val="none"/>
        <c:tickLblPos val="nextTo"/>
        <c:spPr>
          <a:ln w="25400" cap="flat">
            <a:noFill/>
            <a:miter lim="400000"/>
          </a:ln>
        </c:spPr>
        <c:txPr>
          <a:bodyPr rot="0"/>
          <a:lstStyle/>
          <a:p>
            <a:pPr>
              <a:defRPr/>
            </a:pPr>
            <a:endParaRPr lang="en-US"/>
          </a:p>
        </c:txPr>
        <c:crossAx val="1558843632"/>
        <c:crosses val="autoZero"/>
        <c:crossBetween val="midCat"/>
        <c:majorUnit val="20"/>
        <c:minorUnit val="10"/>
      </c:valAx>
      <c:spPr>
        <a:noFill/>
        <a:ln w="12700" cap="flat">
          <a:noFill/>
          <a:miter lim="400000"/>
        </a:ln>
        <a:effectLst/>
      </c:spPr>
    </c:plotArea>
    <c:legend>
      <c:legendPos val="t"/>
      <c:layout>
        <c:manualLayout>
          <c:xMode val="edge"/>
          <c:yMode val="edge"/>
          <c:x val="0.80964485322572111"/>
          <c:y val="0.11191427913499027"/>
          <c:w val="0.1632933626179946"/>
          <c:h val="0.23383813738405249"/>
        </c:manualLayout>
      </c:layout>
      <c:overlay val="1"/>
      <c:spPr>
        <a:solidFill>
          <a:schemeClr val="tx1">
            <a:alpha val="42000"/>
          </a:schemeClr>
        </a:solidFill>
        <a:ln w="12700" cap="flat">
          <a:noFill/>
          <a:miter lim="400000"/>
        </a:ln>
        <a:effectLst/>
      </c:spPr>
      <c:txPr>
        <a:bodyPr rot="0"/>
        <a:lstStyle/>
        <a:p>
          <a:pPr>
            <a:defRPr/>
          </a:pPr>
          <a:endParaRPr lang="en-US"/>
        </a:p>
      </c:txPr>
    </c:legend>
    <c:plotVisOnly val="1"/>
    <c:dispBlanksAs val="gap"/>
    <c:showDLblsOverMax val="1"/>
  </c:chart>
  <c:spPr>
    <a:noFill/>
    <a:ln w="12700" cap="flat">
      <a:noFill/>
      <a:prstDash val="solid"/>
      <a:round/>
    </a:ln>
    <a:effectLst/>
  </c:spPr>
  <c:txPr>
    <a:bodyPr/>
    <a:lstStyle/>
    <a:p>
      <a:pPr>
        <a:defRPr sz="1800">
          <a:solidFill>
            <a:schemeClr val="bg1"/>
          </a:solidFill>
          <a:latin typeface="Untitled Sans" panose="020B0503030202060203" pitchFamily="34" charset="77"/>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100477606463838"/>
          <c:y val="2.956177475008992E-2"/>
          <c:w val="0.87520367251209019"/>
          <c:h val="0.72565669394842369"/>
        </c:manualLayout>
      </c:layout>
      <c:lineChart>
        <c:grouping val="standard"/>
        <c:varyColors val="0"/>
        <c:ser>
          <c:idx val="0"/>
          <c:order val="0"/>
          <c:tx>
            <c:strRef>
              <c:f>Sheet1!$B$1</c:f>
              <c:strCache>
                <c:ptCount val="1"/>
                <c:pt idx="0">
                  <c:v>White</c:v>
                </c:pt>
              </c:strCache>
            </c:strRef>
          </c:tx>
          <c:spPr>
            <a:ln w="63500" cap="flat">
              <a:solidFill>
                <a:srgbClr val="4933FE"/>
              </a:solidFill>
              <a:prstDash val="solid"/>
              <a:round/>
            </a:ln>
            <a:effectLst/>
          </c:spPr>
          <c:marker>
            <c:symbol val="none"/>
          </c:marker>
          <c:cat>
            <c:strRef>
              <c:f>Sheet1!$A$2:$A$19</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Sheet1!$B$2:$B$19</c:f>
              <c:numCache>
                <c:formatCode>General</c:formatCode>
                <c:ptCount val="18"/>
                <c:pt idx="0">
                  <c:v>0.21</c:v>
                </c:pt>
                <c:pt idx="1">
                  <c:v>0.2</c:v>
                </c:pt>
                <c:pt idx="2">
                  <c:v>0.23</c:v>
                </c:pt>
                <c:pt idx="3">
                  <c:v>1.31</c:v>
                </c:pt>
                <c:pt idx="4">
                  <c:v>1.72</c:v>
                </c:pt>
                <c:pt idx="5">
                  <c:v>1.96</c:v>
                </c:pt>
                <c:pt idx="6">
                  <c:v>2.0699999999999998</c:v>
                </c:pt>
                <c:pt idx="7">
                  <c:v>1.97</c:v>
                </c:pt>
                <c:pt idx="8">
                  <c:v>1.59</c:v>
                </c:pt>
                <c:pt idx="9">
                  <c:v>1.52</c:v>
                </c:pt>
                <c:pt idx="10">
                  <c:v>1.0900000000000001</c:v>
                </c:pt>
                <c:pt idx="11">
                  <c:v>1.07</c:v>
                </c:pt>
                <c:pt idx="12">
                  <c:v>0.79</c:v>
                </c:pt>
                <c:pt idx="13">
                  <c:v>0.71</c:v>
                </c:pt>
                <c:pt idx="14">
                  <c:v>0.51</c:v>
                </c:pt>
                <c:pt idx="15">
                  <c:v>1.1100000000000001</c:v>
                </c:pt>
                <c:pt idx="16">
                  <c:v>0.88</c:v>
                </c:pt>
                <c:pt idx="17">
                  <c:v>0.56999999999999995</c:v>
                </c:pt>
              </c:numCache>
            </c:numRef>
          </c:val>
          <c:smooth val="0"/>
          <c:extLst>
            <c:ext xmlns:c16="http://schemas.microsoft.com/office/drawing/2014/chart" uri="{C3380CC4-5D6E-409C-BE32-E72D297353CC}">
              <c16:uniqueId val="{00000000-A768-6E40-9840-51FB31322401}"/>
            </c:ext>
          </c:extLst>
        </c:ser>
        <c:ser>
          <c:idx val="1"/>
          <c:order val="1"/>
          <c:tx>
            <c:strRef>
              <c:f>Sheet1!$C$1</c:f>
              <c:strCache>
                <c:ptCount val="1"/>
                <c:pt idx="0">
                  <c:v>Black</c:v>
                </c:pt>
              </c:strCache>
            </c:strRef>
          </c:tx>
          <c:spPr>
            <a:ln w="63500" cap="flat">
              <a:solidFill>
                <a:srgbClr val="FF5D71"/>
              </a:solidFill>
              <a:prstDash val="solid"/>
              <a:round/>
            </a:ln>
            <a:effectLst/>
          </c:spPr>
          <c:marker>
            <c:symbol val="none"/>
          </c:marker>
          <c:cat>
            <c:strRef>
              <c:f>Sheet1!$A$2:$A$19</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Sheet1!$C$2:$C$19</c:f>
              <c:numCache>
                <c:formatCode>General</c:formatCode>
                <c:ptCount val="18"/>
                <c:pt idx="0">
                  <c:v>1.21</c:v>
                </c:pt>
                <c:pt idx="1">
                  <c:v>1.7</c:v>
                </c:pt>
                <c:pt idx="2">
                  <c:v>1.48</c:v>
                </c:pt>
                <c:pt idx="3">
                  <c:v>9.59</c:v>
                </c:pt>
                <c:pt idx="4">
                  <c:v>15.96</c:v>
                </c:pt>
                <c:pt idx="5">
                  <c:v>13.13</c:v>
                </c:pt>
                <c:pt idx="6">
                  <c:v>10.119999999999999</c:v>
                </c:pt>
                <c:pt idx="7">
                  <c:v>9.4499999999999993</c:v>
                </c:pt>
                <c:pt idx="8">
                  <c:v>7.57</c:v>
                </c:pt>
                <c:pt idx="9">
                  <c:v>4.6500000000000004</c:v>
                </c:pt>
                <c:pt idx="10">
                  <c:v>3.87</c:v>
                </c:pt>
                <c:pt idx="11">
                  <c:v>2.6</c:v>
                </c:pt>
                <c:pt idx="12">
                  <c:v>2.2599999999999998</c:v>
                </c:pt>
                <c:pt idx="13">
                  <c:v>1.86</c:v>
                </c:pt>
                <c:pt idx="14">
                  <c:v>1.61</c:v>
                </c:pt>
                <c:pt idx="15">
                  <c:v>1.1399999999999999</c:v>
                </c:pt>
                <c:pt idx="16">
                  <c:v>0.85</c:v>
                </c:pt>
                <c:pt idx="17">
                  <c:v>1.63</c:v>
                </c:pt>
              </c:numCache>
            </c:numRef>
          </c:val>
          <c:smooth val="0"/>
          <c:extLst>
            <c:ext xmlns:c16="http://schemas.microsoft.com/office/drawing/2014/chart" uri="{C3380CC4-5D6E-409C-BE32-E72D297353CC}">
              <c16:uniqueId val="{00000001-A768-6E40-9840-51FB31322401}"/>
            </c:ext>
          </c:extLst>
        </c:ser>
        <c:ser>
          <c:idx val="2"/>
          <c:order val="2"/>
          <c:tx>
            <c:strRef>
              <c:f>Sheet1!$D$1</c:f>
              <c:strCache>
                <c:ptCount val="1"/>
                <c:pt idx="0">
                  <c:v>Hispanic</c:v>
                </c:pt>
              </c:strCache>
            </c:strRef>
          </c:tx>
          <c:spPr>
            <a:ln w="63500" cap="flat">
              <a:solidFill>
                <a:srgbClr val="B3FCFF"/>
              </a:solidFill>
              <a:prstDash val="solid"/>
              <a:round/>
            </a:ln>
            <a:effectLst/>
          </c:spPr>
          <c:marker>
            <c:symbol val="none"/>
          </c:marker>
          <c:cat>
            <c:strRef>
              <c:f>Sheet1!$A$2:$A$19</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Sheet1!$D$2:$D$19</c:f>
              <c:numCache>
                <c:formatCode>General</c:formatCode>
                <c:ptCount val="18"/>
                <c:pt idx="0">
                  <c:v>0.12</c:v>
                </c:pt>
                <c:pt idx="1">
                  <c:v>0.12</c:v>
                </c:pt>
                <c:pt idx="2">
                  <c:v>0.49</c:v>
                </c:pt>
                <c:pt idx="3">
                  <c:v>2.44</c:v>
                </c:pt>
                <c:pt idx="4">
                  <c:v>2.8</c:v>
                </c:pt>
                <c:pt idx="5">
                  <c:v>1.71</c:v>
                </c:pt>
                <c:pt idx="6">
                  <c:v>2.39</c:v>
                </c:pt>
                <c:pt idx="7">
                  <c:v>1.71</c:v>
                </c:pt>
                <c:pt idx="8">
                  <c:v>1.41</c:v>
                </c:pt>
                <c:pt idx="9">
                  <c:v>1.46</c:v>
                </c:pt>
                <c:pt idx="10">
                  <c:v>1.01</c:v>
                </c:pt>
                <c:pt idx="11">
                  <c:v>0.68</c:v>
                </c:pt>
                <c:pt idx="12">
                  <c:v>0.42</c:v>
                </c:pt>
                <c:pt idx="13">
                  <c:v>0.22</c:v>
                </c:pt>
                <c:pt idx="14">
                  <c:v>0.44</c:v>
                </c:pt>
                <c:pt idx="15">
                  <c:v>0.21</c:v>
                </c:pt>
                <c:pt idx="16">
                  <c:v>0</c:v>
                </c:pt>
                <c:pt idx="17">
                  <c:v>0.59</c:v>
                </c:pt>
              </c:numCache>
            </c:numRef>
          </c:val>
          <c:smooth val="0"/>
          <c:extLst>
            <c:ext xmlns:c16="http://schemas.microsoft.com/office/drawing/2014/chart" uri="{C3380CC4-5D6E-409C-BE32-E72D297353CC}">
              <c16:uniqueId val="{00000002-A768-6E40-9840-51FB31322401}"/>
            </c:ext>
          </c:extLst>
        </c:ser>
        <c:dLbls>
          <c:showLegendKey val="0"/>
          <c:showVal val="0"/>
          <c:showCatName val="0"/>
          <c:showSerName val="0"/>
          <c:showPercent val="0"/>
          <c:showBubbleSize val="0"/>
        </c:dLbls>
        <c:smooth val="0"/>
        <c:axId val="1558843632"/>
        <c:axId val="1558786192"/>
      </c:lineChart>
      <c:catAx>
        <c:axId val="1558843632"/>
        <c:scaling>
          <c:orientation val="minMax"/>
        </c:scaling>
        <c:delete val="0"/>
        <c:axPos val="b"/>
        <c:majorGridlines>
          <c:spPr>
            <a:ln w="12700" cap="flat">
              <a:solidFill>
                <a:srgbClr val="FFFFFF">
                  <a:alpha val="20000"/>
                </a:srgbClr>
              </a:solidFill>
              <a:prstDash val="solid"/>
              <a:miter lim="400000"/>
            </a:ln>
          </c:spPr>
        </c:majorGridlines>
        <c:title>
          <c:tx>
            <c:rich>
              <a:bodyPr/>
              <a:lstStyle/>
              <a:p>
                <a:pPr>
                  <a:defRPr/>
                </a:pPr>
                <a:r>
                  <a:rPr lang="en-US" dirty="0"/>
                  <a:t>Age</a:t>
                </a:r>
              </a:p>
            </c:rich>
          </c:tx>
          <c:layout>
            <c:manualLayout>
              <c:xMode val="edge"/>
              <c:yMode val="edge"/>
              <c:x val="0.47724873192110867"/>
              <c:y val="0.93117142324583912"/>
            </c:manualLayout>
          </c:layout>
          <c:overlay val="0"/>
        </c:title>
        <c:numFmt formatCode="General" sourceLinked="0"/>
        <c:majorTickMark val="none"/>
        <c:minorTickMark val="none"/>
        <c:tickLblPos val="low"/>
        <c:spPr>
          <a:ln w="25400" cap="flat">
            <a:noFill/>
            <a:miter lim="400000"/>
          </a:ln>
        </c:spPr>
        <c:txPr>
          <a:bodyPr rot="-2700000"/>
          <a:lstStyle/>
          <a:p>
            <a:pPr>
              <a:defRPr/>
            </a:pPr>
            <a:endParaRPr lang="en-US"/>
          </a:p>
        </c:txPr>
        <c:crossAx val="1558786192"/>
        <c:crosses val="autoZero"/>
        <c:auto val="1"/>
        <c:lblAlgn val="ctr"/>
        <c:lblOffset val="100"/>
        <c:tickLblSkip val="1"/>
        <c:noMultiLvlLbl val="1"/>
      </c:catAx>
      <c:valAx>
        <c:axId val="1558786192"/>
        <c:scaling>
          <c:orientation val="minMax"/>
          <c:max val="16"/>
          <c:min val="0"/>
        </c:scaling>
        <c:delete val="0"/>
        <c:axPos val="l"/>
        <c:majorGridlines>
          <c:spPr>
            <a:ln w="12700" cap="flat">
              <a:solidFill>
                <a:srgbClr val="FFFFFF">
                  <a:alpha val="20000"/>
                </a:srgbClr>
              </a:solidFill>
              <a:prstDash val="solid"/>
              <a:miter lim="400000"/>
            </a:ln>
          </c:spPr>
        </c:majorGridlines>
        <c:minorGridlines>
          <c:spPr>
            <a:ln>
              <a:solidFill>
                <a:schemeClr val="bg1">
                  <a:alpha val="20000"/>
                </a:schemeClr>
              </a:solidFill>
            </a:ln>
          </c:spPr>
        </c:minorGridlines>
        <c:title>
          <c:tx>
            <c:rich>
              <a:bodyPr/>
              <a:lstStyle/>
              <a:p>
                <a:pPr>
                  <a:defRPr/>
                </a:pPr>
                <a:r>
                  <a:rPr lang="en-US" dirty="0"/>
                  <a:t>Deaths</a:t>
                </a:r>
                <a:r>
                  <a:rPr lang="en-US" baseline="0" dirty="0"/>
                  <a:t> per 100,000 people</a:t>
                </a:r>
                <a:endParaRPr lang="en-US" dirty="0"/>
              </a:p>
            </c:rich>
          </c:tx>
          <c:layout>
            <c:manualLayout>
              <c:xMode val="edge"/>
              <c:yMode val="edge"/>
              <c:x val="4.5284452644289378E-3"/>
              <c:y val="4.3272745036215317E-2"/>
            </c:manualLayout>
          </c:layout>
          <c:overlay val="0"/>
        </c:title>
        <c:numFmt formatCode="General" sourceLinked="0"/>
        <c:majorTickMark val="none"/>
        <c:minorTickMark val="none"/>
        <c:tickLblPos val="nextTo"/>
        <c:spPr>
          <a:ln w="25400" cap="flat">
            <a:noFill/>
            <a:miter lim="400000"/>
          </a:ln>
        </c:spPr>
        <c:txPr>
          <a:bodyPr rot="0"/>
          <a:lstStyle/>
          <a:p>
            <a:pPr>
              <a:defRPr/>
            </a:pPr>
            <a:endParaRPr lang="en-US"/>
          </a:p>
        </c:txPr>
        <c:crossAx val="1558843632"/>
        <c:crosses val="autoZero"/>
        <c:crossBetween val="midCat"/>
        <c:majorUnit val="2"/>
        <c:minorUnit val="1"/>
      </c:valAx>
      <c:spPr>
        <a:noFill/>
        <a:ln w="12700" cap="flat">
          <a:noFill/>
          <a:miter lim="400000"/>
        </a:ln>
        <a:effectLst/>
      </c:spPr>
    </c:plotArea>
    <c:legend>
      <c:legendPos val="t"/>
      <c:layout>
        <c:manualLayout>
          <c:xMode val="edge"/>
          <c:yMode val="edge"/>
          <c:x val="0.80964485322572111"/>
          <c:y val="0.11191427913499027"/>
          <c:w val="0.1632933626179946"/>
          <c:h val="0.23915774306304571"/>
        </c:manualLayout>
      </c:layout>
      <c:overlay val="1"/>
      <c:spPr>
        <a:solidFill>
          <a:schemeClr val="tx1">
            <a:alpha val="42000"/>
          </a:schemeClr>
        </a:solidFill>
        <a:ln w="12700" cap="flat">
          <a:noFill/>
          <a:miter lim="400000"/>
        </a:ln>
        <a:effectLst/>
      </c:spPr>
      <c:txPr>
        <a:bodyPr rot="0"/>
        <a:lstStyle/>
        <a:p>
          <a:pPr>
            <a:defRPr/>
          </a:pPr>
          <a:endParaRPr lang="en-US"/>
        </a:p>
      </c:txPr>
    </c:legend>
    <c:plotVisOnly val="1"/>
    <c:dispBlanksAs val="gap"/>
    <c:showDLblsOverMax val="1"/>
  </c:chart>
  <c:spPr>
    <a:noFill/>
    <a:ln w="12700" cap="flat">
      <a:noFill/>
      <a:prstDash val="solid"/>
      <a:round/>
    </a:ln>
    <a:effectLst/>
  </c:spPr>
  <c:txPr>
    <a:bodyPr/>
    <a:lstStyle/>
    <a:p>
      <a:pPr>
        <a:defRPr sz="1800">
          <a:solidFill>
            <a:schemeClr val="bg1"/>
          </a:solidFill>
          <a:latin typeface="Untitled Sans" panose="020B0503030202060203" pitchFamily="34" charset="77"/>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100477606463838"/>
          <c:y val="2.956177475008992E-2"/>
          <c:w val="0.87520367251209019"/>
          <c:h val="0.72565669394842369"/>
        </c:manualLayout>
      </c:layout>
      <c:lineChart>
        <c:grouping val="standard"/>
        <c:varyColors val="0"/>
        <c:ser>
          <c:idx val="0"/>
          <c:order val="0"/>
          <c:tx>
            <c:strRef>
              <c:f>Sheet1!$B$1</c:f>
              <c:strCache>
                <c:ptCount val="1"/>
                <c:pt idx="0">
                  <c:v>White</c:v>
                </c:pt>
              </c:strCache>
            </c:strRef>
          </c:tx>
          <c:spPr>
            <a:ln w="63500" cap="flat">
              <a:solidFill>
                <a:srgbClr val="4933FE"/>
              </a:solidFill>
              <a:prstDash val="solid"/>
              <a:round/>
            </a:ln>
            <a:effectLst/>
          </c:spPr>
          <c:marker>
            <c:symbol val="none"/>
          </c:marker>
          <c:cat>
            <c:strRef>
              <c:f>Sheet1!$A$2:$A$19</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Sheet1!$B$2:$B$19</c:f>
              <c:numCache>
                <c:formatCode>General</c:formatCode>
                <c:ptCount val="18"/>
                <c:pt idx="0">
                  <c:v>0</c:v>
                </c:pt>
                <c:pt idx="1">
                  <c:v>0</c:v>
                </c:pt>
                <c:pt idx="2">
                  <c:v>2.35</c:v>
                </c:pt>
                <c:pt idx="3">
                  <c:v>10.66</c:v>
                </c:pt>
                <c:pt idx="4">
                  <c:v>19.68</c:v>
                </c:pt>
                <c:pt idx="5">
                  <c:v>18</c:v>
                </c:pt>
                <c:pt idx="6">
                  <c:v>17.03</c:v>
                </c:pt>
                <c:pt idx="7">
                  <c:v>16.96</c:v>
                </c:pt>
                <c:pt idx="8">
                  <c:v>17.78</c:v>
                </c:pt>
                <c:pt idx="9">
                  <c:v>19.75</c:v>
                </c:pt>
                <c:pt idx="10">
                  <c:v>20.04</c:v>
                </c:pt>
                <c:pt idx="11">
                  <c:v>20.51</c:v>
                </c:pt>
                <c:pt idx="12">
                  <c:v>21.02</c:v>
                </c:pt>
                <c:pt idx="13">
                  <c:v>21.1</c:v>
                </c:pt>
                <c:pt idx="14">
                  <c:v>22.95</c:v>
                </c:pt>
                <c:pt idx="15">
                  <c:v>32.659999999999997</c:v>
                </c:pt>
                <c:pt idx="16">
                  <c:v>42.25</c:v>
                </c:pt>
                <c:pt idx="17">
                  <c:v>49.81</c:v>
                </c:pt>
              </c:numCache>
            </c:numRef>
          </c:val>
          <c:smooth val="0"/>
          <c:extLst>
            <c:ext xmlns:c16="http://schemas.microsoft.com/office/drawing/2014/chart" uri="{C3380CC4-5D6E-409C-BE32-E72D297353CC}">
              <c16:uniqueId val="{00000000-A768-6E40-9840-51FB31322401}"/>
            </c:ext>
          </c:extLst>
        </c:ser>
        <c:ser>
          <c:idx val="1"/>
          <c:order val="1"/>
          <c:tx>
            <c:strRef>
              <c:f>Sheet1!$C$1</c:f>
              <c:strCache>
                <c:ptCount val="1"/>
                <c:pt idx="0">
                  <c:v>Black</c:v>
                </c:pt>
              </c:strCache>
            </c:strRef>
          </c:tx>
          <c:spPr>
            <a:ln w="63500" cap="flat">
              <a:solidFill>
                <a:srgbClr val="FF5D71"/>
              </a:solidFill>
              <a:prstDash val="solid"/>
              <a:round/>
            </a:ln>
            <a:effectLst/>
          </c:spPr>
          <c:marker>
            <c:symbol val="none"/>
          </c:marker>
          <c:cat>
            <c:strRef>
              <c:f>Sheet1!$A$2:$A$19</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Sheet1!$C$2:$C$19</c:f>
              <c:numCache>
                <c:formatCode>General</c:formatCode>
                <c:ptCount val="18"/>
                <c:pt idx="0">
                  <c:v>0</c:v>
                </c:pt>
                <c:pt idx="1">
                  <c:v>0</c:v>
                </c:pt>
                <c:pt idx="2">
                  <c:v>1.18</c:v>
                </c:pt>
                <c:pt idx="3">
                  <c:v>8.26</c:v>
                </c:pt>
                <c:pt idx="4">
                  <c:v>19</c:v>
                </c:pt>
                <c:pt idx="5">
                  <c:v>14.75</c:v>
                </c:pt>
                <c:pt idx="6">
                  <c:v>14.78</c:v>
                </c:pt>
                <c:pt idx="7">
                  <c:v>9.9</c:v>
                </c:pt>
                <c:pt idx="8">
                  <c:v>10.11</c:v>
                </c:pt>
                <c:pt idx="9">
                  <c:v>8.11</c:v>
                </c:pt>
                <c:pt idx="10">
                  <c:v>5.08</c:v>
                </c:pt>
                <c:pt idx="11">
                  <c:v>4.83</c:v>
                </c:pt>
                <c:pt idx="12">
                  <c:v>5.62</c:v>
                </c:pt>
                <c:pt idx="13">
                  <c:v>5.07</c:v>
                </c:pt>
                <c:pt idx="14">
                  <c:v>5.8</c:v>
                </c:pt>
                <c:pt idx="15">
                  <c:v>5.73</c:v>
                </c:pt>
                <c:pt idx="16">
                  <c:v>9.14</c:v>
                </c:pt>
                <c:pt idx="17">
                  <c:v>8.56</c:v>
                </c:pt>
              </c:numCache>
            </c:numRef>
          </c:val>
          <c:smooth val="0"/>
          <c:extLst>
            <c:ext xmlns:c16="http://schemas.microsoft.com/office/drawing/2014/chart" uri="{C3380CC4-5D6E-409C-BE32-E72D297353CC}">
              <c16:uniqueId val="{00000001-A768-6E40-9840-51FB31322401}"/>
            </c:ext>
          </c:extLst>
        </c:ser>
        <c:ser>
          <c:idx val="2"/>
          <c:order val="2"/>
          <c:tx>
            <c:strRef>
              <c:f>Sheet1!$D$1</c:f>
              <c:strCache>
                <c:ptCount val="1"/>
                <c:pt idx="0">
                  <c:v>Hispanic</c:v>
                </c:pt>
              </c:strCache>
            </c:strRef>
          </c:tx>
          <c:spPr>
            <a:ln w="63500" cap="flat">
              <a:solidFill>
                <a:srgbClr val="B3FCFF"/>
              </a:solidFill>
              <a:prstDash val="solid"/>
              <a:round/>
            </a:ln>
            <a:effectLst/>
          </c:spPr>
          <c:marker>
            <c:symbol val="none"/>
          </c:marker>
          <c:cat>
            <c:strRef>
              <c:f>Sheet1!$A$2:$A$19</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Sheet1!$D$2:$D$19</c:f>
              <c:numCache>
                <c:formatCode>General</c:formatCode>
                <c:ptCount val="18"/>
                <c:pt idx="0">
                  <c:v>0</c:v>
                </c:pt>
                <c:pt idx="1">
                  <c:v>0</c:v>
                </c:pt>
                <c:pt idx="2">
                  <c:v>1.06</c:v>
                </c:pt>
                <c:pt idx="3">
                  <c:v>5.42</c:v>
                </c:pt>
                <c:pt idx="4">
                  <c:v>11.14</c:v>
                </c:pt>
                <c:pt idx="5">
                  <c:v>8.9700000000000006</c:v>
                </c:pt>
                <c:pt idx="6">
                  <c:v>8.5299999999999994</c:v>
                </c:pt>
                <c:pt idx="7">
                  <c:v>4.5599999999999996</c:v>
                </c:pt>
                <c:pt idx="8">
                  <c:v>5.67</c:v>
                </c:pt>
                <c:pt idx="9">
                  <c:v>4.99</c:v>
                </c:pt>
                <c:pt idx="10">
                  <c:v>4.8</c:v>
                </c:pt>
                <c:pt idx="11">
                  <c:v>5.38</c:v>
                </c:pt>
                <c:pt idx="12">
                  <c:v>4.8</c:v>
                </c:pt>
                <c:pt idx="13">
                  <c:v>4.8600000000000003</c:v>
                </c:pt>
                <c:pt idx="14">
                  <c:v>9.1999999999999993</c:v>
                </c:pt>
                <c:pt idx="15">
                  <c:v>6.57</c:v>
                </c:pt>
                <c:pt idx="16">
                  <c:v>9.4</c:v>
                </c:pt>
                <c:pt idx="17">
                  <c:v>10.78</c:v>
                </c:pt>
              </c:numCache>
            </c:numRef>
          </c:val>
          <c:smooth val="0"/>
          <c:extLst>
            <c:ext xmlns:c16="http://schemas.microsoft.com/office/drawing/2014/chart" uri="{C3380CC4-5D6E-409C-BE32-E72D297353CC}">
              <c16:uniqueId val="{00000002-A768-6E40-9840-51FB31322401}"/>
            </c:ext>
          </c:extLst>
        </c:ser>
        <c:dLbls>
          <c:showLegendKey val="0"/>
          <c:showVal val="0"/>
          <c:showCatName val="0"/>
          <c:showSerName val="0"/>
          <c:showPercent val="0"/>
          <c:showBubbleSize val="0"/>
        </c:dLbls>
        <c:smooth val="0"/>
        <c:axId val="1558843632"/>
        <c:axId val="1558786192"/>
      </c:lineChart>
      <c:catAx>
        <c:axId val="1558843632"/>
        <c:scaling>
          <c:orientation val="minMax"/>
        </c:scaling>
        <c:delete val="0"/>
        <c:axPos val="b"/>
        <c:majorGridlines>
          <c:spPr>
            <a:ln w="12700" cap="flat">
              <a:solidFill>
                <a:srgbClr val="FFFFFF">
                  <a:alpha val="20000"/>
                </a:srgbClr>
              </a:solidFill>
              <a:prstDash val="solid"/>
              <a:miter lim="400000"/>
            </a:ln>
          </c:spPr>
        </c:majorGridlines>
        <c:title>
          <c:tx>
            <c:rich>
              <a:bodyPr/>
              <a:lstStyle/>
              <a:p>
                <a:pPr>
                  <a:defRPr/>
                </a:pPr>
                <a:r>
                  <a:rPr lang="en-US" dirty="0"/>
                  <a:t>Age</a:t>
                </a:r>
              </a:p>
            </c:rich>
          </c:tx>
          <c:layout>
            <c:manualLayout>
              <c:xMode val="edge"/>
              <c:yMode val="edge"/>
              <c:x val="0.47724873192110867"/>
              <c:y val="0.93117142324583912"/>
            </c:manualLayout>
          </c:layout>
          <c:overlay val="0"/>
        </c:title>
        <c:numFmt formatCode="General" sourceLinked="0"/>
        <c:majorTickMark val="none"/>
        <c:minorTickMark val="none"/>
        <c:tickLblPos val="low"/>
        <c:spPr>
          <a:ln w="25400" cap="flat">
            <a:noFill/>
            <a:miter lim="400000"/>
          </a:ln>
        </c:spPr>
        <c:txPr>
          <a:bodyPr rot="-2700000"/>
          <a:lstStyle/>
          <a:p>
            <a:pPr>
              <a:defRPr/>
            </a:pPr>
            <a:endParaRPr lang="en-US"/>
          </a:p>
        </c:txPr>
        <c:crossAx val="1558786192"/>
        <c:crosses val="autoZero"/>
        <c:auto val="1"/>
        <c:lblAlgn val="ctr"/>
        <c:lblOffset val="100"/>
        <c:tickLblSkip val="1"/>
        <c:noMultiLvlLbl val="1"/>
      </c:catAx>
      <c:valAx>
        <c:axId val="1558786192"/>
        <c:scaling>
          <c:orientation val="minMax"/>
        </c:scaling>
        <c:delete val="0"/>
        <c:axPos val="l"/>
        <c:majorGridlines>
          <c:spPr>
            <a:ln w="12700" cap="flat">
              <a:solidFill>
                <a:srgbClr val="FFFFFF">
                  <a:alpha val="20000"/>
                </a:srgbClr>
              </a:solidFill>
              <a:prstDash val="solid"/>
              <a:miter lim="400000"/>
            </a:ln>
          </c:spPr>
        </c:majorGridlines>
        <c:title>
          <c:tx>
            <c:rich>
              <a:bodyPr/>
              <a:lstStyle/>
              <a:p>
                <a:pPr>
                  <a:defRPr/>
                </a:pPr>
                <a:r>
                  <a:rPr lang="en-US" dirty="0"/>
                  <a:t>Deaths</a:t>
                </a:r>
                <a:r>
                  <a:rPr lang="en-US" baseline="0" dirty="0"/>
                  <a:t> per 100,000 people</a:t>
                </a:r>
                <a:endParaRPr lang="en-US" dirty="0"/>
              </a:p>
            </c:rich>
          </c:tx>
          <c:layout>
            <c:manualLayout>
              <c:xMode val="edge"/>
              <c:yMode val="edge"/>
              <c:x val="4.5284452644289378E-3"/>
              <c:y val="4.3272745036215317E-2"/>
            </c:manualLayout>
          </c:layout>
          <c:overlay val="0"/>
        </c:title>
        <c:numFmt formatCode="General" sourceLinked="0"/>
        <c:majorTickMark val="none"/>
        <c:minorTickMark val="none"/>
        <c:tickLblPos val="nextTo"/>
        <c:spPr>
          <a:ln w="25400" cap="flat">
            <a:noFill/>
            <a:miter lim="400000"/>
          </a:ln>
        </c:spPr>
        <c:txPr>
          <a:bodyPr rot="0"/>
          <a:lstStyle/>
          <a:p>
            <a:pPr>
              <a:defRPr/>
            </a:pPr>
            <a:endParaRPr lang="en-US"/>
          </a:p>
        </c:txPr>
        <c:crossAx val="1558843632"/>
        <c:crosses val="autoZero"/>
        <c:crossBetween val="midCat"/>
        <c:majorUnit val="10"/>
        <c:minorUnit val="1.5"/>
      </c:valAx>
      <c:spPr>
        <a:noFill/>
        <a:ln w="12700" cap="flat">
          <a:noFill/>
          <a:miter lim="400000"/>
        </a:ln>
        <a:effectLst/>
      </c:spPr>
    </c:plotArea>
    <c:legend>
      <c:legendPos val="t"/>
      <c:layout>
        <c:manualLayout>
          <c:xMode val="edge"/>
          <c:yMode val="edge"/>
          <c:x val="0.72805092946051275"/>
          <c:y val="6.6697592983146897E-2"/>
          <c:w val="0.13496210665104749"/>
          <c:h val="0.2072401089890864"/>
        </c:manualLayout>
      </c:layout>
      <c:overlay val="1"/>
      <c:spPr>
        <a:solidFill>
          <a:schemeClr val="tx1">
            <a:alpha val="42000"/>
          </a:schemeClr>
        </a:solidFill>
        <a:ln w="12700" cap="flat">
          <a:noFill/>
          <a:miter lim="400000"/>
        </a:ln>
        <a:effectLst/>
      </c:spPr>
      <c:txPr>
        <a:bodyPr rot="0"/>
        <a:lstStyle/>
        <a:p>
          <a:pPr>
            <a:defRPr/>
          </a:pPr>
          <a:endParaRPr lang="en-US"/>
        </a:p>
      </c:txPr>
    </c:legend>
    <c:plotVisOnly val="1"/>
    <c:dispBlanksAs val="gap"/>
    <c:showDLblsOverMax val="1"/>
  </c:chart>
  <c:spPr>
    <a:noFill/>
    <a:ln w="12700" cap="flat">
      <a:noFill/>
      <a:prstDash val="solid"/>
      <a:round/>
    </a:ln>
    <a:effectLst/>
  </c:spPr>
  <c:txPr>
    <a:bodyPr/>
    <a:lstStyle/>
    <a:p>
      <a:pPr>
        <a:defRPr sz="1800">
          <a:solidFill>
            <a:schemeClr val="bg1"/>
          </a:solidFill>
          <a:latin typeface="Untitled Sans" panose="020B0503030202060203" pitchFamily="34" charset="77"/>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100477606463838"/>
          <c:y val="2.956177475008992E-2"/>
          <c:w val="0.87520367251209019"/>
          <c:h val="0.72565669394842369"/>
        </c:manualLayout>
      </c:layout>
      <c:lineChart>
        <c:grouping val="standard"/>
        <c:varyColors val="0"/>
        <c:ser>
          <c:idx val="0"/>
          <c:order val="0"/>
          <c:tx>
            <c:strRef>
              <c:f>Sheet1!$B$1</c:f>
              <c:strCache>
                <c:ptCount val="1"/>
                <c:pt idx="0">
                  <c:v>White</c:v>
                </c:pt>
              </c:strCache>
            </c:strRef>
          </c:tx>
          <c:spPr>
            <a:ln w="63500" cap="flat">
              <a:solidFill>
                <a:srgbClr val="4933FE"/>
              </a:solidFill>
              <a:prstDash val="solid"/>
              <a:round/>
            </a:ln>
            <a:effectLst/>
          </c:spPr>
          <c:marker>
            <c:symbol val="none"/>
          </c:marker>
          <c:cat>
            <c:strRef>
              <c:f>Sheet1!$A$2:$A$19</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Sheet1!$B$2:$B$19</c:f>
              <c:numCache>
                <c:formatCode>General</c:formatCode>
                <c:ptCount val="18"/>
                <c:pt idx="0">
                  <c:v>0</c:v>
                </c:pt>
                <c:pt idx="1">
                  <c:v>0</c:v>
                </c:pt>
                <c:pt idx="2">
                  <c:v>0.46</c:v>
                </c:pt>
                <c:pt idx="3">
                  <c:v>1.4</c:v>
                </c:pt>
                <c:pt idx="4">
                  <c:v>2.5299999999999998</c:v>
                </c:pt>
                <c:pt idx="5">
                  <c:v>3.23</c:v>
                </c:pt>
                <c:pt idx="6">
                  <c:v>2.87</c:v>
                </c:pt>
                <c:pt idx="7">
                  <c:v>3.51</c:v>
                </c:pt>
                <c:pt idx="8">
                  <c:v>3.64</c:v>
                </c:pt>
                <c:pt idx="9">
                  <c:v>4.13</c:v>
                </c:pt>
                <c:pt idx="10">
                  <c:v>3.88</c:v>
                </c:pt>
                <c:pt idx="11">
                  <c:v>4.12</c:v>
                </c:pt>
                <c:pt idx="12">
                  <c:v>3.06</c:v>
                </c:pt>
                <c:pt idx="13">
                  <c:v>2.64</c:v>
                </c:pt>
                <c:pt idx="14">
                  <c:v>2.78</c:v>
                </c:pt>
                <c:pt idx="15">
                  <c:v>2.39</c:v>
                </c:pt>
                <c:pt idx="16">
                  <c:v>1.76</c:v>
                </c:pt>
                <c:pt idx="17">
                  <c:v>0.78</c:v>
                </c:pt>
              </c:numCache>
            </c:numRef>
          </c:val>
          <c:smooth val="0"/>
          <c:extLst>
            <c:ext xmlns:c16="http://schemas.microsoft.com/office/drawing/2014/chart" uri="{C3380CC4-5D6E-409C-BE32-E72D297353CC}">
              <c16:uniqueId val="{00000000-A768-6E40-9840-51FB31322401}"/>
            </c:ext>
          </c:extLst>
        </c:ser>
        <c:ser>
          <c:idx val="1"/>
          <c:order val="1"/>
          <c:tx>
            <c:strRef>
              <c:f>Sheet1!$C$1</c:f>
              <c:strCache>
                <c:ptCount val="1"/>
                <c:pt idx="0">
                  <c:v>Black</c:v>
                </c:pt>
              </c:strCache>
            </c:strRef>
          </c:tx>
          <c:spPr>
            <a:ln w="63500" cap="flat">
              <a:solidFill>
                <a:srgbClr val="FF5D71"/>
              </a:solidFill>
              <a:prstDash val="solid"/>
              <a:round/>
            </a:ln>
            <a:effectLst/>
          </c:spPr>
          <c:marker>
            <c:symbol val="none"/>
          </c:marker>
          <c:cat>
            <c:strRef>
              <c:f>Sheet1!$A$2:$A$19</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Sheet1!$C$2:$C$19</c:f>
              <c:numCache>
                <c:formatCode>General</c:formatCode>
                <c:ptCount val="18"/>
                <c:pt idx="0">
                  <c:v>0</c:v>
                </c:pt>
                <c:pt idx="1">
                  <c:v>0</c:v>
                </c:pt>
                <c:pt idx="2">
                  <c:v>0.26</c:v>
                </c:pt>
                <c:pt idx="3">
                  <c:v>1.17</c:v>
                </c:pt>
                <c:pt idx="4">
                  <c:v>1.86</c:v>
                </c:pt>
                <c:pt idx="5">
                  <c:v>2.1800000000000002</c:v>
                </c:pt>
                <c:pt idx="6">
                  <c:v>1.44</c:v>
                </c:pt>
                <c:pt idx="7">
                  <c:v>1.66</c:v>
                </c:pt>
                <c:pt idx="8">
                  <c:v>1.06</c:v>
                </c:pt>
                <c:pt idx="9">
                  <c:v>0.65</c:v>
                </c:pt>
                <c:pt idx="10">
                  <c:v>0.8</c:v>
                </c:pt>
                <c:pt idx="11">
                  <c:v>0.7</c:v>
                </c:pt>
                <c:pt idx="12">
                  <c:v>0.6</c:v>
                </c:pt>
                <c:pt idx="13">
                  <c:v>0.56000000000000005</c:v>
                </c:pt>
                <c:pt idx="14">
                  <c:v>0.5</c:v>
                </c:pt>
                <c:pt idx="15">
                  <c:v>0.38</c:v>
                </c:pt>
                <c:pt idx="16">
                  <c:v>0.28000000000000003</c:v>
                </c:pt>
                <c:pt idx="17">
                  <c:v>0</c:v>
                </c:pt>
              </c:numCache>
            </c:numRef>
          </c:val>
          <c:smooth val="0"/>
          <c:extLst>
            <c:ext xmlns:c16="http://schemas.microsoft.com/office/drawing/2014/chart" uri="{C3380CC4-5D6E-409C-BE32-E72D297353CC}">
              <c16:uniqueId val="{00000001-A768-6E40-9840-51FB31322401}"/>
            </c:ext>
          </c:extLst>
        </c:ser>
        <c:ser>
          <c:idx val="2"/>
          <c:order val="2"/>
          <c:tx>
            <c:strRef>
              <c:f>Sheet1!$D$1</c:f>
              <c:strCache>
                <c:ptCount val="1"/>
                <c:pt idx="0">
                  <c:v>Hispanic</c:v>
                </c:pt>
              </c:strCache>
            </c:strRef>
          </c:tx>
          <c:spPr>
            <a:ln w="63500" cap="flat">
              <a:solidFill>
                <a:srgbClr val="B3FCFF"/>
              </a:solidFill>
              <a:prstDash val="solid"/>
              <a:round/>
            </a:ln>
            <a:effectLst/>
          </c:spPr>
          <c:marker>
            <c:symbol val="none"/>
          </c:marker>
          <c:cat>
            <c:strRef>
              <c:f>Sheet1!$A$2:$A$19</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Sheet1!$D$2:$D$19</c:f>
              <c:numCache>
                <c:formatCode>General</c:formatCode>
                <c:ptCount val="18"/>
                <c:pt idx="0">
                  <c:v>0</c:v>
                </c:pt>
                <c:pt idx="1">
                  <c:v>0</c:v>
                </c:pt>
                <c:pt idx="2">
                  <c:v>0.23</c:v>
                </c:pt>
                <c:pt idx="3">
                  <c:v>0.92</c:v>
                </c:pt>
                <c:pt idx="4">
                  <c:v>1.5</c:v>
                </c:pt>
                <c:pt idx="5">
                  <c:v>1.42</c:v>
                </c:pt>
                <c:pt idx="6">
                  <c:v>1.49</c:v>
                </c:pt>
                <c:pt idx="7">
                  <c:v>1.02</c:v>
                </c:pt>
                <c:pt idx="8">
                  <c:v>0.68</c:v>
                </c:pt>
                <c:pt idx="9">
                  <c:v>0.36</c:v>
                </c:pt>
                <c:pt idx="10">
                  <c:v>0.48</c:v>
                </c:pt>
                <c:pt idx="11">
                  <c:v>0.47</c:v>
                </c:pt>
                <c:pt idx="12">
                  <c:v>0.33</c:v>
                </c:pt>
                <c:pt idx="13">
                  <c:v>0.43</c:v>
                </c:pt>
                <c:pt idx="14">
                  <c:v>0.28999999999999998</c:v>
                </c:pt>
                <c:pt idx="15">
                  <c:v>0.21</c:v>
                </c:pt>
                <c:pt idx="16">
                  <c:v>0.62</c:v>
                </c:pt>
                <c:pt idx="17">
                  <c:v>0.28999999999999998</c:v>
                </c:pt>
              </c:numCache>
            </c:numRef>
          </c:val>
          <c:smooth val="0"/>
          <c:extLst>
            <c:ext xmlns:c16="http://schemas.microsoft.com/office/drawing/2014/chart" uri="{C3380CC4-5D6E-409C-BE32-E72D297353CC}">
              <c16:uniqueId val="{00000002-A768-6E40-9840-51FB31322401}"/>
            </c:ext>
          </c:extLst>
        </c:ser>
        <c:dLbls>
          <c:showLegendKey val="0"/>
          <c:showVal val="0"/>
          <c:showCatName val="0"/>
          <c:showSerName val="0"/>
          <c:showPercent val="0"/>
          <c:showBubbleSize val="0"/>
        </c:dLbls>
        <c:smooth val="0"/>
        <c:axId val="1558843632"/>
        <c:axId val="1558786192"/>
      </c:lineChart>
      <c:catAx>
        <c:axId val="1558843632"/>
        <c:scaling>
          <c:orientation val="minMax"/>
        </c:scaling>
        <c:delete val="0"/>
        <c:axPos val="b"/>
        <c:majorGridlines>
          <c:spPr>
            <a:ln w="12700" cap="flat">
              <a:solidFill>
                <a:srgbClr val="FFFFFF">
                  <a:alpha val="20000"/>
                </a:srgbClr>
              </a:solidFill>
              <a:prstDash val="solid"/>
              <a:miter lim="400000"/>
            </a:ln>
          </c:spPr>
        </c:majorGridlines>
        <c:title>
          <c:tx>
            <c:rich>
              <a:bodyPr/>
              <a:lstStyle/>
              <a:p>
                <a:pPr>
                  <a:defRPr/>
                </a:pPr>
                <a:r>
                  <a:rPr lang="en-US" dirty="0"/>
                  <a:t>Age</a:t>
                </a:r>
              </a:p>
            </c:rich>
          </c:tx>
          <c:layout>
            <c:manualLayout>
              <c:xMode val="edge"/>
              <c:yMode val="edge"/>
              <c:x val="0.47724873192110867"/>
              <c:y val="0.93117142324583912"/>
            </c:manualLayout>
          </c:layout>
          <c:overlay val="0"/>
        </c:title>
        <c:numFmt formatCode="General" sourceLinked="0"/>
        <c:majorTickMark val="none"/>
        <c:minorTickMark val="none"/>
        <c:tickLblPos val="low"/>
        <c:spPr>
          <a:ln w="25400" cap="flat">
            <a:noFill/>
            <a:miter lim="400000"/>
          </a:ln>
        </c:spPr>
        <c:txPr>
          <a:bodyPr rot="-2700000"/>
          <a:lstStyle/>
          <a:p>
            <a:pPr>
              <a:defRPr/>
            </a:pPr>
            <a:endParaRPr lang="en-US"/>
          </a:p>
        </c:txPr>
        <c:crossAx val="1558786192"/>
        <c:crosses val="autoZero"/>
        <c:auto val="1"/>
        <c:lblAlgn val="ctr"/>
        <c:lblOffset val="100"/>
        <c:tickLblSkip val="1"/>
        <c:noMultiLvlLbl val="1"/>
      </c:catAx>
      <c:valAx>
        <c:axId val="1558786192"/>
        <c:scaling>
          <c:orientation val="minMax"/>
          <c:max val="6"/>
          <c:min val="0"/>
        </c:scaling>
        <c:delete val="0"/>
        <c:axPos val="l"/>
        <c:majorGridlines>
          <c:spPr>
            <a:ln w="12700" cap="flat">
              <a:solidFill>
                <a:srgbClr val="FFFFFF">
                  <a:alpha val="20000"/>
                </a:srgbClr>
              </a:solidFill>
              <a:prstDash val="solid"/>
              <a:miter lim="400000"/>
            </a:ln>
          </c:spPr>
        </c:majorGridlines>
        <c:title>
          <c:tx>
            <c:rich>
              <a:bodyPr/>
              <a:lstStyle/>
              <a:p>
                <a:pPr>
                  <a:defRPr/>
                </a:pPr>
                <a:r>
                  <a:rPr lang="en-US" dirty="0"/>
                  <a:t>Deaths</a:t>
                </a:r>
                <a:r>
                  <a:rPr lang="en-US" baseline="0" dirty="0"/>
                  <a:t> per 100,000 people</a:t>
                </a:r>
                <a:endParaRPr lang="en-US" dirty="0"/>
              </a:p>
            </c:rich>
          </c:tx>
          <c:layout>
            <c:manualLayout>
              <c:xMode val="edge"/>
              <c:yMode val="edge"/>
              <c:x val="4.5284452644289378E-3"/>
              <c:y val="4.3272745036215317E-2"/>
            </c:manualLayout>
          </c:layout>
          <c:overlay val="0"/>
        </c:title>
        <c:numFmt formatCode="General" sourceLinked="0"/>
        <c:majorTickMark val="none"/>
        <c:minorTickMark val="none"/>
        <c:tickLblPos val="nextTo"/>
        <c:spPr>
          <a:ln w="25400" cap="flat">
            <a:noFill/>
            <a:miter lim="400000"/>
          </a:ln>
        </c:spPr>
        <c:txPr>
          <a:bodyPr rot="0"/>
          <a:lstStyle/>
          <a:p>
            <a:pPr>
              <a:defRPr/>
            </a:pPr>
            <a:endParaRPr lang="en-US"/>
          </a:p>
        </c:txPr>
        <c:crossAx val="1558843632"/>
        <c:crosses val="autoZero"/>
        <c:crossBetween val="midCat"/>
        <c:majorUnit val="1"/>
      </c:valAx>
      <c:spPr>
        <a:noFill/>
        <a:ln w="12700" cap="flat">
          <a:noFill/>
          <a:miter lim="400000"/>
        </a:ln>
        <a:effectLst/>
      </c:spPr>
    </c:plotArea>
    <c:legend>
      <c:legendPos val="t"/>
      <c:layout>
        <c:manualLayout>
          <c:xMode val="edge"/>
          <c:yMode val="edge"/>
          <c:x val="0.80964485322572111"/>
          <c:y val="0.11191427913499027"/>
          <c:w val="0.1632933626179946"/>
          <c:h val="0.21521951750757623"/>
        </c:manualLayout>
      </c:layout>
      <c:overlay val="1"/>
      <c:spPr>
        <a:solidFill>
          <a:schemeClr val="tx1">
            <a:alpha val="42000"/>
          </a:schemeClr>
        </a:solidFill>
        <a:ln w="12700" cap="flat">
          <a:noFill/>
          <a:miter lim="400000"/>
        </a:ln>
        <a:effectLst/>
      </c:spPr>
      <c:txPr>
        <a:bodyPr rot="0"/>
        <a:lstStyle/>
        <a:p>
          <a:pPr>
            <a:defRPr/>
          </a:pPr>
          <a:endParaRPr lang="en-US"/>
        </a:p>
      </c:txPr>
    </c:legend>
    <c:plotVisOnly val="1"/>
    <c:dispBlanksAs val="gap"/>
    <c:showDLblsOverMax val="1"/>
  </c:chart>
  <c:spPr>
    <a:noFill/>
    <a:ln w="12700" cap="flat">
      <a:noFill/>
      <a:prstDash val="solid"/>
      <a:round/>
    </a:ln>
    <a:effectLst/>
  </c:spPr>
  <c:txPr>
    <a:bodyPr/>
    <a:lstStyle/>
    <a:p>
      <a:pPr>
        <a:defRPr sz="1800">
          <a:solidFill>
            <a:schemeClr val="bg1"/>
          </a:solidFill>
          <a:latin typeface="Untitled Sans" panose="020B0503030202060203" pitchFamily="34" charset="77"/>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'[Chart in Microsoft PowerPoint]Sheet1'!$B$1</c:f>
              <c:strCache>
                <c:ptCount val="1"/>
                <c:pt idx="0">
                  <c:v>Column2</c:v>
                </c:pt>
              </c:strCache>
            </c:strRef>
          </c:tx>
          <c:dPt>
            <c:idx val="0"/>
            <c:bubble3D val="0"/>
            <c:spPr>
              <a:solidFill>
                <a:srgbClr val="4933FE"/>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416D-964A-9CCA-0D7D7275BBF6}"/>
              </c:ext>
            </c:extLst>
          </c:dPt>
          <c:dPt>
            <c:idx val="1"/>
            <c:bubble3D val="0"/>
            <c:spPr>
              <a:solidFill>
                <a:srgbClr val="FFF0F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16D-964A-9CCA-0D7D7275BBF6}"/>
              </c:ext>
            </c:extLst>
          </c:dPt>
          <c:dPt>
            <c:idx val="2"/>
            <c:bubble3D val="0"/>
            <c:spPr>
              <a:solidFill>
                <a:srgbClr val="FF5A5F"/>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416D-964A-9CCA-0D7D7275BBF6}"/>
              </c:ext>
            </c:extLst>
          </c:dPt>
          <c:dPt>
            <c:idx val="3"/>
            <c:bubble3D val="0"/>
            <c:spPr>
              <a:solidFill>
                <a:srgbClr val="B3FCFF"/>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416D-964A-9CCA-0D7D7275BBF6}"/>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416D-964A-9CCA-0D7D7275BBF6}"/>
              </c:ext>
            </c:extLst>
          </c:dPt>
          <c:dPt>
            <c:idx val="5"/>
            <c:bubble3D val="0"/>
            <c:spPr>
              <a:solidFill>
                <a:srgbClr val="8277FF"/>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416D-964A-9CCA-0D7D7275BBF6}"/>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416D-964A-9CCA-0D7D7275BBF6}"/>
              </c:ext>
            </c:extLst>
          </c:dPt>
          <c:dPt>
            <c:idx val="7"/>
            <c:bubble3D val="0"/>
            <c:spPr>
              <a:solidFill>
                <a:srgbClr val="AC4CF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416D-964A-9CCA-0D7D7275BBF6}"/>
              </c:ext>
            </c:extLst>
          </c:dPt>
          <c:dPt>
            <c:idx val="8"/>
            <c:bubble3D val="0"/>
            <c:spPr>
              <a:solidFill>
                <a:srgbClr val="B3B9C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416D-964A-9CCA-0D7D7275BBF6}"/>
              </c:ext>
            </c:extLst>
          </c:dPt>
          <c:dLbls>
            <c:delete val="1"/>
          </c:dLbls>
          <c:cat>
            <c:strRef>
              <c:f>'[Chart in Microsoft PowerPoint]Sheet1'!$A$2:$A$10</c:f>
              <c:strCache>
                <c:ptCount val="9"/>
                <c:pt idx="0">
                  <c:v>Overdose</c:v>
                </c:pt>
                <c:pt idx="1">
                  <c:v>Cutting</c:v>
                </c:pt>
                <c:pt idx="2">
                  <c:v>Firearm </c:v>
                </c:pt>
                <c:pt idx="3">
                  <c:v>Hanging</c:v>
                </c:pt>
                <c:pt idx="4">
                  <c:v>Gas</c:v>
                </c:pt>
                <c:pt idx="5">
                  <c:v>Jumping</c:v>
                </c:pt>
                <c:pt idx="6">
                  <c:v>Drowning</c:v>
                </c:pt>
                <c:pt idx="7">
                  <c:v>Moving Object</c:v>
                </c:pt>
                <c:pt idx="8">
                  <c:v>Other</c:v>
                </c:pt>
              </c:strCache>
            </c:strRef>
          </c:cat>
          <c:val>
            <c:numRef>
              <c:f>'[Chart in Microsoft PowerPoint]Sheet1'!$B$2:$B$10</c:f>
              <c:numCache>
                <c:formatCode>0%</c:formatCode>
                <c:ptCount val="9"/>
                <c:pt idx="0">
                  <c:v>0.59399999999999997</c:v>
                </c:pt>
                <c:pt idx="1">
                  <c:v>0.214</c:v>
                </c:pt>
                <c:pt idx="2">
                  <c:v>4.8000000000000001E-2</c:v>
                </c:pt>
                <c:pt idx="3">
                  <c:v>0.04</c:v>
                </c:pt>
                <c:pt idx="4">
                  <c:v>8.0000000000000002E-3</c:v>
                </c:pt>
                <c:pt idx="5">
                  <c:v>6.0000000000000001E-3</c:v>
                </c:pt>
                <c:pt idx="6">
                  <c:v>2E-3</c:v>
                </c:pt>
                <c:pt idx="7">
                  <c:v>3.0000000000000001E-3</c:v>
                </c:pt>
                <c:pt idx="8">
                  <c:v>7.4999999999999997E-2</c:v>
                </c:pt>
              </c:numCache>
            </c:numRef>
          </c:val>
          <c:extLst>
            <c:ext xmlns:c16="http://schemas.microsoft.com/office/drawing/2014/chart" uri="{C3380CC4-5D6E-409C-BE32-E72D297353CC}">
              <c16:uniqueId val="{00000012-416D-964A-9CCA-0D7D7275BBF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600" b="0" i="0" u="none" strike="noStrike" kern="1200" baseline="0">
                <a:solidFill>
                  <a:schemeClr val="bg1"/>
                </a:solidFill>
                <a:latin typeface="Untitled Sans" panose="020B0503030202060203" pitchFamily="34" charset="77"/>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bg1"/>
                </a:solidFill>
                <a:latin typeface="Untitled Sans" panose="020B0503030202060203" pitchFamily="34" charset="77"/>
                <a:ea typeface="+mn-ea"/>
                <a:cs typeface="+mn-cs"/>
              </a:defRPr>
            </a:pPr>
            <a:endParaRPr lang="en-US"/>
          </a:p>
        </c:txPr>
      </c:legendEntry>
      <c:legendEntry>
        <c:idx val="2"/>
        <c:txPr>
          <a:bodyPr rot="0" spcFirstLastPara="1" vertOverflow="ellipsis" vert="horz" wrap="square" anchor="ctr" anchorCtr="1"/>
          <a:lstStyle/>
          <a:p>
            <a:pPr>
              <a:defRPr sz="1600" b="0" i="0" u="none" strike="noStrike" kern="1200" baseline="0">
                <a:solidFill>
                  <a:schemeClr val="bg1"/>
                </a:solidFill>
                <a:latin typeface="Untitled Sans" panose="020B0503030202060203" pitchFamily="34" charset="77"/>
                <a:ea typeface="+mn-ea"/>
                <a:cs typeface="+mn-cs"/>
              </a:defRPr>
            </a:pPr>
            <a:endParaRPr lang="en-US"/>
          </a:p>
        </c:txPr>
      </c:legendEntry>
      <c:legendEntry>
        <c:idx val="3"/>
        <c:txPr>
          <a:bodyPr rot="0" spcFirstLastPara="1" vertOverflow="ellipsis" vert="horz" wrap="square" anchor="ctr" anchorCtr="1"/>
          <a:lstStyle/>
          <a:p>
            <a:pPr>
              <a:defRPr sz="1600" b="0" i="0" u="none" strike="noStrike" kern="1200" baseline="0">
                <a:solidFill>
                  <a:schemeClr val="bg1"/>
                </a:solidFill>
                <a:latin typeface="Untitled Sans" panose="020B0503030202060203" pitchFamily="34" charset="77"/>
                <a:ea typeface="+mn-ea"/>
                <a:cs typeface="+mn-cs"/>
              </a:defRPr>
            </a:pPr>
            <a:endParaRPr lang="en-US"/>
          </a:p>
        </c:txPr>
      </c:legendEntry>
      <c:legendEntry>
        <c:idx val="4"/>
        <c:txPr>
          <a:bodyPr rot="0" spcFirstLastPara="1" vertOverflow="ellipsis" vert="horz" wrap="square" anchor="ctr" anchorCtr="1"/>
          <a:lstStyle/>
          <a:p>
            <a:pPr>
              <a:defRPr sz="1600" b="0" i="0" u="none" strike="noStrike" kern="1200" baseline="0">
                <a:solidFill>
                  <a:schemeClr val="bg1"/>
                </a:solidFill>
                <a:latin typeface="Untitled Sans" panose="020B0503030202060203" pitchFamily="34" charset="77"/>
                <a:ea typeface="+mn-ea"/>
                <a:cs typeface="+mn-cs"/>
              </a:defRPr>
            </a:pPr>
            <a:endParaRPr lang="en-US"/>
          </a:p>
        </c:txPr>
      </c:legendEntry>
      <c:legendEntry>
        <c:idx val="5"/>
        <c:txPr>
          <a:bodyPr rot="0" spcFirstLastPara="1" vertOverflow="ellipsis" vert="horz" wrap="square" anchor="ctr" anchorCtr="1"/>
          <a:lstStyle/>
          <a:p>
            <a:pPr>
              <a:defRPr sz="1600" b="0" i="0" u="none" strike="noStrike" kern="1200" baseline="0">
                <a:solidFill>
                  <a:schemeClr val="bg1"/>
                </a:solidFill>
                <a:latin typeface="Untitled Sans" panose="020B0503030202060203" pitchFamily="34" charset="77"/>
                <a:ea typeface="+mn-ea"/>
                <a:cs typeface="+mn-cs"/>
              </a:defRPr>
            </a:pPr>
            <a:endParaRPr lang="en-US"/>
          </a:p>
        </c:txPr>
      </c:legendEntry>
      <c:legendEntry>
        <c:idx val="6"/>
        <c:txPr>
          <a:bodyPr rot="0" spcFirstLastPara="1" vertOverflow="ellipsis" vert="horz" wrap="square" anchor="ctr" anchorCtr="1"/>
          <a:lstStyle/>
          <a:p>
            <a:pPr>
              <a:defRPr sz="1600" b="0" i="0" u="none" strike="noStrike" kern="1200" baseline="0">
                <a:solidFill>
                  <a:schemeClr val="bg1"/>
                </a:solidFill>
                <a:latin typeface="Untitled Sans" panose="020B0503030202060203" pitchFamily="34" charset="77"/>
                <a:ea typeface="+mn-ea"/>
                <a:cs typeface="+mn-cs"/>
              </a:defRPr>
            </a:pPr>
            <a:endParaRPr lang="en-US"/>
          </a:p>
        </c:txPr>
      </c:legendEntry>
      <c:legendEntry>
        <c:idx val="7"/>
        <c:txPr>
          <a:bodyPr rot="0" spcFirstLastPara="1" vertOverflow="ellipsis" vert="horz" wrap="square" anchor="ctr" anchorCtr="1"/>
          <a:lstStyle/>
          <a:p>
            <a:pPr>
              <a:defRPr sz="1600" b="0" i="0" u="none" strike="noStrike" kern="1200" baseline="0">
                <a:solidFill>
                  <a:schemeClr val="bg1"/>
                </a:solidFill>
                <a:latin typeface="Untitled Sans" panose="020B0503030202060203" pitchFamily="34" charset="77"/>
                <a:ea typeface="+mn-ea"/>
                <a:cs typeface="+mn-cs"/>
              </a:defRPr>
            </a:pPr>
            <a:endParaRPr lang="en-US"/>
          </a:p>
        </c:txPr>
      </c:legendEntry>
      <c:legendEntry>
        <c:idx val="8"/>
        <c:txPr>
          <a:bodyPr rot="0" spcFirstLastPara="1" vertOverflow="ellipsis" vert="horz" wrap="square" anchor="ctr" anchorCtr="1"/>
          <a:lstStyle/>
          <a:p>
            <a:pPr>
              <a:defRPr sz="1600" b="0" i="0" u="none" strike="noStrike" kern="1200" baseline="0">
                <a:solidFill>
                  <a:schemeClr val="bg1"/>
                </a:solidFill>
                <a:latin typeface="Untitled Sans" panose="020B0503030202060203" pitchFamily="34" charset="77"/>
                <a:ea typeface="+mn-ea"/>
                <a:cs typeface="+mn-cs"/>
              </a:defRPr>
            </a:pPr>
            <a:endParaRPr lang="en-US"/>
          </a:p>
        </c:txPr>
      </c:legendEntry>
      <c:layout>
        <c:manualLayout>
          <c:xMode val="edge"/>
          <c:yMode val="edge"/>
          <c:x val="0.75997585691731739"/>
          <c:y val="0.16449957147282396"/>
          <c:w val="0.22418648037252178"/>
          <c:h val="0.5505704965586875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tx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57651276523623"/>
          <c:y val="1.7486336791436193E-2"/>
          <c:w val="0.57433500913336599"/>
          <c:h val="0.93588343176473399"/>
        </c:manualLayout>
      </c:layout>
      <c:pieChart>
        <c:varyColors val="1"/>
        <c:ser>
          <c:idx val="0"/>
          <c:order val="0"/>
          <c:tx>
            <c:strRef>
              <c:f>'[Chart in Microsoft PowerPoint]Sheet1'!$B$1</c:f>
              <c:strCache>
                <c:ptCount val="1"/>
                <c:pt idx="0">
                  <c:v>Column1</c:v>
                </c:pt>
              </c:strCache>
            </c:strRef>
          </c:tx>
          <c:dPt>
            <c:idx val="0"/>
            <c:bubble3D val="0"/>
            <c:spPr>
              <a:solidFill>
                <a:srgbClr val="4933FE"/>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326-6641-87AC-66330F6FD033}"/>
              </c:ext>
            </c:extLst>
          </c:dPt>
          <c:dPt>
            <c:idx val="1"/>
            <c:bubble3D val="0"/>
            <c:spPr>
              <a:solidFill>
                <a:srgbClr val="FFF0F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326-6641-87AC-66330F6FD033}"/>
              </c:ext>
            </c:extLst>
          </c:dPt>
          <c:dPt>
            <c:idx val="2"/>
            <c:bubble3D val="0"/>
            <c:spPr>
              <a:solidFill>
                <a:srgbClr val="FF5A5F"/>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326-6641-87AC-66330F6FD033}"/>
              </c:ext>
            </c:extLst>
          </c:dPt>
          <c:dPt>
            <c:idx val="3"/>
            <c:bubble3D val="0"/>
            <c:spPr>
              <a:solidFill>
                <a:srgbClr val="B3FCFF"/>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326-6641-87AC-66330F6FD033}"/>
              </c:ext>
            </c:extLst>
          </c:dPt>
          <c:dPt>
            <c:idx val="4"/>
            <c:bubble3D val="0"/>
            <c:spPr>
              <a:solidFill>
                <a:srgbClr val="4375A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8326-6641-87AC-66330F6FD033}"/>
              </c:ext>
            </c:extLst>
          </c:dPt>
          <c:dPt>
            <c:idx val="5"/>
            <c:bubble3D val="0"/>
            <c:spPr>
              <a:solidFill>
                <a:srgbClr val="787CFF"/>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8326-6641-87AC-66330F6FD033}"/>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8326-6641-87AC-66330F6FD033}"/>
              </c:ext>
            </c:extLst>
          </c:dPt>
          <c:dPt>
            <c:idx val="7"/>
            <c:bubble3D val="0"/>
            <c:spPr>
              <a:solidFill>
                <a:srgbClr val="B752FF"/>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8326-6641-87AC-66330F6FD033}"/>
              </c:ext>
            </c:extLst>
          </c:dPt>
          <c:dPt>
            <c:idx val="8"/>
            <c:bubble3D val="0"/>
            <c:spPr>
              <a:solidFill>
                <a:srgbClr val="B3B9C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8326-6641-87AC-66330F6FD033}"/>
              </c:ext>
            </c:extLst>
          </c:dPt>
          <c:dLbls>
            <c:dLbl>
              <c:idx val="0"/>
              <c:delete val="1"/>
              <c:extLst>
                <c:ext xmlns:c15="http://schemas.microsoft.com/office/drawing/2012/chart" uri="{CE6537A1-D6FC-4f65-9D91-7224C49458BB}"/>
                <c:ext xmlns:c16="http://schemas.microsoft.com/office/drawing/2014/chart" uri="{C3380CC4-5D6E-409C-BE32-E72D297353CC}">
                  <c16:uniqueId val="{00000001-8326-6641-87AC-66330F6FD033}"/>
                </c:ext>
              </c:extLst>
            </c:dLbl>
            <c:dLbl>
              <c:idx val="1"/>
              <c:delete val="1"/>
              <c:extLst>
                <c:ext xmlns:c15="http://schemas.microsoft.com/office/drawing/2012/chart" uri="{CE6537A1-D6FC-4f65-9D91-7224C49458BB}"/>
                <c:ext xmlns:c16="http://schemas.microsoft.com/office/drawing/2014/chart" uri="{C3380CC4-5D6E-409C-BE32-E72D297353CC}">
                  <c16:uniqueId val="{00000003-8326-6641-87AC-66330F6FD033}"/>
                </c:ext>
              </c:extLst>
            </c:dLbl>
            <c:dLbl>
              <c:idx val="2"/>
              <c:layout>
                <c:manualLayout>
                  <c:x val="-4.3730874748464522E-2"/>
                  <c:y val="-0.37900189274679597"/>
                </c:manualLayout>
              </c:layout>
              <c:tx>
                <c:rich>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fld id="{F4AAD87D-90D4-3347-B67A-E1683745C096}" type="CATEGORYNAME">
                      <a:rPr lang="en-US" sz="2000">
                        <a:latin typeface="Untitled Sans" panose="020B0503030202060203" pitchFamily="34" charset="77"/>
                      </a:rPr>
                      <a:pPr>
                        <a:defRPr/>
                      </a:pPr>
                      <a:t>[CATEGORY NAME]</a:t>
                    </a:fld>
                    <a:r>
                      <a:rPr lang="en-US" sz="2000" baseline="0" dirty="0">
                        <a:latin typeface="Untitled Sans" panose="020B0503030202060203" pitchFamily="34" charset="77"/>
                      </a:rPr>
                      <a:t>
</a:t>
                    </a:r>
                    <a:fld id="{DDC1F27F-D477-EC41-9F6D-193C8D34F118}" type="PERCENTAGE">
                      <a:rPr lang="en-US" sz="2000" baseline="0">
                        <a:latin typeface="Untitled Sans" panose="020B0503030202060203" pitchFamily="34" charset="77"/>
                      </a:rPr>
                      <a:pPr>
                        <a:defRPr/>
                      </a:pPr>
                      <a:t>[PERCENTAGE]</a:t>
                    </a:fld>
                    <a:endParaRPr lang="en-US" sz="2000" baseline="0" dirty="0">
                      <a:latin typeface="Untitled Sans" panose="020B0503030202060203" pitchFamily="34" charset="77"/>
                    </a:endParaRPr>
                  </a:p>
                </c:rich>
              </c:tx>
              <c:spPr>
                <a:solidFill>
                  <a:srgbClr val="FF5A5F"/>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326-6641-87AC-66330F6FD033}"/>
                </c:ext>
              </c:extLst>
            </c:dLbl>
            <c:dLbl>
              <c:idx val="3"/>
              <c:delete val="1"/>
              <c:extLst>
                <c:ext xmlns:c15="http://schemas.microsoft.com/office/drawing/2012/chart" uri="{CE6537A1-D6FC-4f65-9D91-7224C49458BB}"/>
                <c:ext xmlns:c16="http://schemas.microsoft.com/office/drawing/2014/chart" uri="{C3380CC4-5D6E-409C-BE32-E72D297353CC}">
                  <c16:uniqueId val="{00000007-8326-6641-87AC-66330F6FD033}"/>
                </c:ext>
              </c:extLst>
            </c:dLbl>
            <c:dLbl>
              <c:idx val="4"/>
              <c:delete val="1"/>
              <c:extLst>
                <c:ext xmlns:c15="http://schemas.microsoft.com/office/drawing/2012/chart" uri="{CE6537A1-D6FC-4f65-9D91-7224C49458BB}"/>
                <c:ext xmlns:c16="http://schemas.microsoft.com/office/drawing/2014/chart" uri="{C3380CC4-5D6E-409C-BE32-E72D297353CC}">
                  <c16:uniqueId val="{00000009-8326-6641-87AC-66330F6FD033}"/>
                </c:ext>
              </c:extLst>
            </c:dLbl>
            <c:dLbl>
              <c:idx val="5"/>
              <c:delete val="1"/>
              <c:extLst>
                <c:ext xmlns:c15="http://schemas.microsoft.com/office/drawing/2012/chart" uri="{CE6537A1-D6FC-4f65-9D91-7224C49458BB}"/>
                <c:ext xmlns:c16="http://schemas.microsoft.com/office/drawing/2014/chart" uri="{C3380CC4-5D6E-409C-BE32-E72D297353CC}">
                  <c16:uniqueId val="{0000000B-8326-6641-87AC-66330F6FD033}"/>
                </c:ext>
              </c:extLst>
            </c:dLbl>
            <c:dLbl>
              <c:idx val="6"/>
              <c:delete val="1"/>
              <c:extLst>
                <c:ext xmlns:c15="http://schemas.microsoft.com/office/drawing/2012/chart" uri="{CE6537A1-D6FC-4f65-9D91-7224C49458BB}"/>
                <c:ext xmlns:c16="http://schemas.microsoft.com/office/drawing/2014/chart" uri="{C3380CC4-5D6E-409C-BE32-E72D297353CC}">
                  <c16:uniqueId val="{0000000D-8326-6641-87AC-66330F6FD033}"/>
                </c:ext>
              </c:extLst>
            </c:dLbl>
            <c:dLbl>
              <c:idx val="7"/>
              <c:delete val="1"/>
              <c:extLst>
                <c:ext xmlns:c15="http://schemas.microsoft.com/office/drawing/2012/chart" uri="{CE6537A1-D6FC-4f65-9D91-7224C49458BB}"/>
                <c:ext xmlns:c16="http://schemas.microsoft.com/office/drawing/2014/chart" uri="{C3380CC4-5D6E-409C-BE32-E72D297353CC}">
                  <c16:uniqueId val="{0000000F-8326-6641-87AC-66330F6FD033}"/>
                </c:ext>
              </c:extLst>
            </c:dLbl>
            <c:dLbl>
              <c:idx val="8"/>
              <c:delete val="1"/>
              <c:extLst>
                <c:ext xmlns:c15="http://schemas.microsoft.com/office/drawing/2012/chart" uri="{CE6537A1-D6FC-4f65-9D91-7224C49458BB}"/>
                <c:ext xmlns:c16="http://schemas.microsoft.com/office/drawing/2014/chart" uri="{C3380CC4-5D6E-409C-BE32-E72D297353CC}">
                  <c16:uniqueId val="{00000011-8326-6641-87AC-66330F6FD033}"/>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'[Chart in Microsoft PowerPoint]Sheet1'!$A$2:$A$10</c:f>
              <c:strCache>
                <c:ptCount val="9"/>
                <c:pt idx="0">
                  <c:v>Overdose</c:v>
                </c:pt>
                <c:pt idx="1">
                  <c:v>Cutting</c:v>
                </c:pt>
                <c:pt idx="2">
                  <c:v>Firearm</c:v>
                </c:pt>
                <c:pt idx="3">
                  <c:v>Hanging</c:v>
                </c:pt>
                <c:pt idx="4">
                  <c:v>Gas</c:v>
                </c:pt>
                <c:pt idx="5">
                  <c:v>Jumping</c:v>
                </c:pt>
                <c:pt idx="6">
                  <c:v>Drowning</c:v>
                </c:pt>
                <c:pt idx="7">
                  <c:v>Moving Object</c:v>
                </c:pt>
                <c:pt idx="8">
                  <c:v>Other</c:v>
                </c:pt>
              </c:strCache>
            </c:strRef>
          </c:cat>
          <c:val>
            <c:numRef>
              <c:f>'[Chart in Microsoft PowerPoint]Sheet1'!$B$2:$B$10</c:f>
              <c:numCache>
                <c:formatCode>General</c:formatCode>
                <c:ptCount val="9"/>
                <c:pt idx="0">
                  <c:v>13.5</c:v>
                </c:pt>
                <c:pt idx="1">
                  <c:v>1.8</c:v>
                </c:pt>
                <c:pt idx="2">
                  <c:v>50.6</c:v>
                </c:pt>
                <c:pt idx="3">
                  <c:v>24.7</c:v>
                </c:pt>
                <c:pt idx="4">
                  <c:v>2.8</c:v>
                </c:pt>
                <c:pt idx="5">
                  <c:v>2.1</c:v>
                </c:pt>
                <c:pt idx="6">
                  <c:v>1</c:v>
                </c:pt>
                <c:pt idx="7">
                  <c:v>1</c:v>
                </c:pt>
                <c:pt idx="8">
                  <c:v>1.5</c:v>
                </c:pt>
              </c:numCache>
            </c:numRef>
          </c:val>
          <c:extLst>
            <c:ext xmlns:c16="http://schemas.microsoft.com/office/drawing/2014/chart" uri="{C3380CC4-5D6E-409C-BE32-E72D297353CC}">
              <c16:uniqueId val="{00000012-8326-6641-87AC-66330F6FD03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600" b="0" i="0" u="none" strike="noStrike" kern="1200" baseline="0">
                <a:solidFill>
                  <a:schemeClr val="bg1"/>
                </a:solidFill>
                <a:latin typeface="Untitled Sans" panose="020B0503030202060203" pitchFamily="34" charset="77"/>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bg1"/>
                </a:solidFill>
                <a:latin typeface="Untitled Sans" panose="020B0503030202060203" pitchFamily="34" charset="77"/>
                <a:ea typeface="+mn-ea"/>
                <a:cs typeface="+mn-cs"/>
              </a:defRPr>
            </a:pPr>
            <a:endParaRPr lang="en-US"/>
          </a:p>
        </c:txPr>
      </c:legendEntry>
      <c:legendEntry>
        <c:idx val="2"/>
        <c:txPr>
          <a:bodyPr rot="0" spcFirstLastPara="1" vertOverflow="ellipsis" vert="horz" wrap="square" anchor="ctr" anchorCtr="1"/>
          <a:lstStyle/>
          <a:p>
            <a:pPr>
              <a:defRPr sz="1600" b="0" i="0" u="none" strike="noStrike" kern="1200" baseline="0">
                <a:solidFill>
                  <a:schemeClr val="bg1"/>
                </a:solidFill>
                <a:latin typeface="Untitled Sans" panose="020B0503030202060203" pitchFamily="34" charset="77"/>
                <a:ea typeface="+mn-ea"/>
                <a:cs typeface="+mn-cs"/>
              </a:defRPr>
            </a:pPr>
            <a:endParaRPr lang="en-US"/>
          </a:p>
        </c:txPr>
      </c:legendEntry>
      <c:legendEntry>
        <c:idx val="3"/>
        <c:txPr>
          <a:bodyPr rot="0" spcFirstLastPara="1" vertOverflow="ellipsis" vert="horz" wrap="square" anchor="ctr" anchorCtr="1"/>
          <a:lstStyle/>
          <a:p>
            <a:pPr>
              <a:defRPr sz="1600" b="0" i="0" u="none" strike="noStrike" kern="1200" baseline="0">
                <a:solidFill>
                  <a:schemeClr val="bg1"/>
                </a:solidFill>
                <a:latin typeface="Untitled Sans" panose="020B0503030202060203" pitchFamily="34" charset="77"/>
                <a:ea typeface="+mn-ea"/>
                <a:cs typeface="+mn-cs"/>
              </a:defRPr>
            </a:pPr>
            <a:endParaRPr lang="en-US"/>
          </a:p>
        </c:txPr>
      </c:legendEntry>
      <c:legendEntry>
        <c:idx val="4"/>
        <c:txPr>
          <a:bodyPr rot="0" spcFirstLastPara="1" vertOverflow="ellipsis" vert="horz" wrap="square" anchor="ctr" anchorCtr="1"/>
          <a:lstStyle/>
          <a:p>
            <a:pPr>
              <a:defRPr sz="1600" b="0" i="0" u="none" strike="noStrike" kern="1200" baseline="0">
                <a:solidFill>
                  <a:schemeClr val="bg1"/>
                </a:solidFill>
                <a:latin typeface="Untitled Sans" panose="020B0503030202060203" pitchFamily="34" charset="77"/>
                <a:ea typeface="+mn-ea"/>
                <a:cs typeface="+mn-cs"/>
              </a:defRPr>
            </a:pPr>
            <a:endParaRPr lang="en-US"/>
          </a:p>
        </c:txPr>
      </c:legendEntry>
      <c:legendEntry>
        <c:idx val="5"/>
        <c:txPr>
          <a:bodyPr rot="0" spcFirstLastPara="1" vertOverflow="ellipsis" vert="horz" wrap="square" anchor="ctr" anchorCtr="1"/>
          <a:lstStyle/>
          <a:p>
            <a:pPr>
              <a:defRPr sz="1600" b="0" i="0" u="none" strike="noStrike" kern="1200" baseline="0">
                <a:solidFill>
                  <a:schemeClr val="bg1"/>
                </a:solidFill>
                <a:latin typeface="Untitled Sans" panose="020B0503030202060203" pitchFamily="34" charset="77"/>
                <a:ea typeface="+mn-ea"/>
                <a:cs typeface="+mn-cs"/>
              </a:defRPr>
            </a:pPr>
            <a:endParaRPr lang="en-US"/>
          </a:p>
        </c:txPr>
      </c:legendEntry>
      <c:legendEntry>
        <c:idx val="6"/>
        <c:txPr>
          <a:bodyPr rot="0" spcFirstLastPara="1" vertOverflow="ellipsis" vert="horz" wrap="square" anchor="ctr" anchorCtr="1"/>
          <a:lstStyle/>
          <a:p>
            <a:pPr>
              <a:defRPr sz="1600" b="0" i="0" u="none" strike="noStrike" kern="1200" baseline="0">
                <a:solidFill>
                  <a:schemeClr val="bg1"/>
                </a:solidFill>
                <a:latin typeface="Untitled Sans" panose="020B0503030202060203" pitchFamily="34" charset="77"/>
                <a:ea typeface="+mn-ea"/>
                <a:cs typeface="+mn-cs"/>
              </a:defRPr>
            </a:pPr>
            <a:endParaRPr lang="en-US"/>
          </a:p>
        </c:txPr>
      </c:legendEntry>
      <c:legendEntry>
        <c:idx val="7"/>
        <c:txPr>
          <a:bodyPr rot="0" spcFirstLastPara="1" vertOverflow="ellipsis" vert="horz" wrap="square" anchor="ctr" anchorCtr="1"/>
          <a:lstStyle/>
          <a:p>
            <a:pPr>
              <a:defRPr sz="1600" b="0" i="0" u="none" strike="noStrike" kern="1200" baseline="0">
                <a:solidFill>
                  <a:schemeClr val="bg1"/>
                </a:solidFill>
                <a:latin typeface="Untitled Sans" panose="020B0503030202060203" pitchFamily="34" charset="77"/>
                <a:ea typeface="+mn-ea"/>
                <a:cs typeface="+mn-cs"/>
              </a:defRPr>
            </a:pPr>
            <a:endParaRPr lang="en-US"/>
          </a:p>
        </c:txPr>
      </c:legendEntry>
      <c:legendEntry>
        <c:idx val="8"/>
        <c:txPr>
          <a:bodyPr rot="0" spcFirstLastPara="1" vertOverflow="ellipsis" vert="horz" wrap="square" anchor="ctr" anchorCtr="1"/>
          <a:lstStyle/>
          <a:p>
            <a:pPr>
              <a:defRPr sz="1600" b="0" i="0" u="none" strike="noStrike" kern="1200" baseline="0">
                <a:solidFill>
                  <a:schemeClr val="bg1"/>
                </a:solidFill>
                <a:latin typeface="Untitled Sans" panose="020B0503030202060203" pitchFamily="34" charset="77"/>
                <a:ea typeface="+mn-ea"/>
                <a:cs typeface="+mn-cs"/>
              </a:defRPr>
            </a:pPr>
            <a:endParaRPr lang="en-US"/>
          </a:p>
        </c:txPr>
      </c:legendEntry>
      <c:layout>
        <c:manualLayout>
          <c:xMode val="edge"/>
          <c:yMode val="edge"/>
          <c:x val="0.70523935953353434"/>
          <c:y val="0.11549220595875612"/>
          <c:w val="0.27450580146429854"/>
          <c:h val="0.68257159130276501"/>
        </c:manualLayout>
      </c:layout>
      <c:overlay val="0"/>
      <c:spPr>
        <a:solidFill>
          <a:schemeClr val="tx1">
            <a:alpha val="39000"/>
          </a:schemeClr>
        </a:solid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tx1"/>
    </a:solidFill>
    <a:ln w="9525" cap="flat" cmpd="sng" algn="ctr">
      <a:solidFill>
        <a:schemeClr val="tx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06EE0-8464-414E-9207-3090605B8753}" type="datetimeFigureOut">
              <a:rPr lang="en-US" smtClean="0"/>
              <a:t>3/30/2026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58CF3-C551-4240-985D-CEF716ADB6DA}" type="slidenum">
              <a:rPr lang="en-US" smtClean="0"/>
              <a:t>‹#›</a:t>
            </a:fld>
            <a:endParaRPr lang="en-US"/>
          </a:p>
        </p:txBody>
      </p:sp>
    </p:spTree>
    <p:extLst>
      <p:ext uri="{BB962C8B-B14F-4D97-AF65-F5344CB8AC3E}">
        <p14:creationId xmlns:p14="http://schemas.microsoft.com/office/powerpoint/2010/main" val="615770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858CF3-C551-4240-985D-CEF716ADB6DA}" type="slidenum">
              <a:rPr lang="en-US" smtClean="0"/>
              <a:t>1</a:t>
            </a:fld>
            <a:endParaRPr lang="en-US" dirty="0"/>
          </a:p>
        </p:txBody>
      </p:sp>
    </p:spTree>
    <p:extLst>
      <p:ext uri="{BB962C8B-B14F-4D97-AF65-F5344CB8AC3E}">
        <p14:creationId xmlns:p14="http://schemas.microsoft.com/office/powerpoint/2010/main" val="1985468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Among children and adolescents, deaths from unintentional firearm injuries remain low and stable through age 21, while rates of firearm homicide and suicide both begin to increase around age 12. Firearm suicide is slightly more common in the pre-teen and early teenage years and firearm homicide becomes more common around age 15.</a:t>
            </a:r>
          </a:p>
          <a:p>
            <a:endParaRPr lang="en-US" dirty="0">
              <a:cs typeface="Calibri"/>
            </a:endParaRPr>
          </a:p>
        </p:txBody>
      </p:sp>
      <p:sp>
        <p:nvSpPr>
          <p:cNvPr id="4" name="Slide Number Placeholder 3"/>
          <p:cNvSpPr>
            <a:spLocks noGrp="1"/>
          </p:cNvSpPr>
          <p:nvPr>
            <p:ph type="sldNum" sz="quarter" idx="5"/>
          </p:nvPr>
        </p:nvSpPr>
        <p:spPr/>
        <p:txBody>
          <a:bodyPr/>
          <a:lstStyle/>
          <a:p>
            <a:fld id="{2A067480-7874-664D-9897-88C637AC9649}" type="slidenum">
              <a:rPr lang="en-US" smtClean="0"/>
              <a:t>12</a:t>
            </a:fld>
            <a:endParaRPr lang="en-US" dirty="0"/>
          </a:p>
        </p:txBody>
      </p:sp>
    </p:spTree>
    <p:extLst>
      <p:ext uri="{BB962C8B-B14F-4D97-AF65-F5344CB8AC3E}">
        <p14:creationId xmlns:p14="http://schemas.microsoft.com/office/powerpoint/2010/main" val="3651532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For every person who dies from a firearm injury, there are another 2 who are shot and survive.</a:t>
            </a:r>
            <a:r>
              <a:rPr lang="en-US" sz="1200" b="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Using emergency department data, researchers estimate that there are about 85,000 nonfatal firearm injuries each year.</a:t>
            </a:r>
            <a:r>
              <a:rPr lang="en-US" sz="1200" dirty="0">
                <a:effectLst/>
              </a:rPr>
              <a:t> </a:t>
            </a:r>
            <a:r>
              <a:rPr lang="en-US" sz="1200" kern="1200" dirty="0">
                <a:solidFill>
                  <a:schemeClr val="tx1"/>
                </a:solidFill>
                <a:effectLst/>
                <a:latin typeface="+mn-lt"/>
                <a:ea typeface="+mn-ea"/>
                <a:cs typeface="+mn-cs"/>
              </a:rPr>
              <a:t>These injuries look different than firearm deaths. Most notably, while only 1% of firearm deaths are unintentional, 51% of nonfatal firearm injuries are unintentional.</a:t>
            </a:r>
            <a:r>
              <a:rPr lang="en-US" sz="1200" dirty="0">
                <a:effectLst/>
              </a:rPr>
              <a:t> Notably, 9 in 10 suicide attempts with a firearm are fatal.</a:t>
            </a:r>
            <a:endParaRPr lang="en-US" sz="1200" dirty="0"/>
          </a:p>
          <a:p>
            <a:endParaRPr lang="en-US" dirty="0"/>
          </a:p>
        </p:txBody>
      </p:sp>
      <p:sp>
        <p:nvSpPr>
          <p:cNvPr id="4" name="Slide Number Placeholder 3"/>
          <p:cNvSpPr>
            <a:spLocks noGrp="1"/>
          </p:cNvSpPr>
          <p:nvPr>
            <p:ph type="sldNum" sz="quarter" idx="5"/>
          </p:nvPr>
        </p:nvSpPr>
        <p:spPr/>
        <p:txBody>
          <a:bodyPr/>
          <a:lstStyle/>
          <a:p>
            <a:fld id="{D0858CF3-C551-4240-985D-CEF716ADB6DA}" type="slidenum">
              <a:rPr lang="en-US" smtClean="0"/>
              <a:t>13</a:t>
            </a:fld>
            <a:endParaRPr lang="en-US" dirty="0"/>
          </a:p>
        </p:txBody>
      </p:sp>
    </p:spTree>
    <p:extLst>
      <p:ext uri="{BB962C8B-B14F-4D97-AF65-F5344CB8AC3E}">
        <p14:creationId xmlns:p14="http://schemas.microsoft.com/office/powerpoint/2010/main" val="3948207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Sans Regular"/>
              </a:rPr>
              <a:t> Exposure to gun violence is associated with numerous adverse effects on the health and well-being of individuals and communities.</a:t>
            </a:r>
            <a:endParaRPr lang="en-US" dirty="0"/>
          </a:p>
        </p:txBody>
      </p:sp>
      <p:sp>
        <p:nvSpPr>
          <p:cNvPr id="4" name="Slide Number Placeholder 3"/>
          <p:cNvSpPr>
            <a:spLocks noGrp="1"/>
          </p:cNvSpPr>
          <p:nvPr>
            <p:ph type="sldNum" sz="quarter" idx="5"/>
          </p:nvPr>
        </p:nvSpPr>
        <p:spPr/>
        <p:txBody>
          <a:bodyPr/>
          <a:lstStyle/>
          <a:p>
            <a:fld id="{D0858CF3-C551-4240-985D-CEF716ADB6DA}" type="slidenum">
              <a:rPr lang="en-US" smtClean="0"/>
              <a:t>14</a:t>
            </a:fld>
            <a:endParaRPr lang="en-US" dirty="0"/>
          </a:p>
        </p:txBody>
      </p:sp>
    </p:spTree>
    <p:extLst>
      <p:ext uri="{BB962C8B-B14F-4D97-AF65-F5344CB8AC3E}">
        <p14:creationId xmlns:p14="http://schemas.microsoft.com/office/powerpoint/2010/main" val="3605752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858CF3-C551-4240-985D-CEF716ADB6DA}" type="slidenum">
              <a:rPr lang="en-US" smtClean="0"/>
              <a:t>15</a:t>
            </a:fld>
            <a:endParaRPr lang="en-US" dirty="0"/>
          </a:p>
        </p:txBody>
      </p:sp>
    </p:spTree>
    <p:extLst>
      <p:ext uri="{BB962C8B-B14F-4D97-AF65-F5344CB8AC3E}">
        <p14:creationId xmlns:p14="http://schemas.microsoft.com/office/powerpoint/2010/main" val="509467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858CF3-C551-4240-985D-CEF716ADB6DA}" type="slidenum">
              <a:rPr lang="en-US" smtClean="0"/>
              <a:t>16</a:t>
            </a:fld>
            <a:endParaRPr lang="en-US" dirty="0"/>
          </a:p>
        </p:txBody>
      </p:sp>
    </p:spTree>
    <p:extLst>
      <p:ext uri="{BB962C8B-B14F-4D97-AF65-F5344CB8AC3E}">
        <p14:creationId xmlns:p14="http://schemas.microsoft.com/office/powerpoint/2010/main" val="580872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858CF3-C551-4240-985D-CEF716ADB6DA}" type="slidenum">
              <a:rPr lang="en-US" smtClean="0"/>
              <a:t>2</a:t>
            </a:fld>
            <a:endParaRPr lang="en-US" dirty="0"/>
          </a:p>
        </p:txBody>
      </p:sp>
    </p:spTree>
    <p:extLst>
      <p:ext uri="{BB962C8B-B14F-4D97-AF65-F5344CB8AC3E}">
        <p14:creationId xmlns:p14="http://schemas.microsoft.com/office/powerpoint/2010/main" val="3887164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Firearm-related injuries are a major cause of death in the United States and this problem is unique to the US. This graph shows that the US has the highest rates of firearm homicide and firearm suicide among high-income countries. </a:t>
            </a:r>
            <a:endParaRPr lang="en-US" dirty="0"/>
          </a:p>
        </p:txBody>
      </p:sp>
      <p:sp>
        <p:nvSpPr>
          <p:cNvPr id="4" name="Slide Number Placeholder 3"/>
          <p:cNvSpPr>
            <a:spLocks noGrp="1"/>
          </p:cNvSpPr>
          <p:nvPr>
            <p:ph type="sldNum" sz="quarter" idx="5"/>
          </p:nvPr>
        </p:nvSpPr>
        <p:spPr/>
        <p:txBody>
          <a:bodyPr/>
          <a:lstStyle/>
          <a:p>
            <a:fld id="{D0858CF3-C551-4240-985D-CEF716ADB6DA}" type="slidenum">
              <a:rPr lang="en-US" smtClean="0"/>
              <a:t>3</a:t>
            </a:fld>
            <a:endParaRPr lang="en-US" dirty="0"/>
          </a:p>
        </p:txBody>
      </p:sp>
    </p:spTree>
    <p:extLst>
      <p:ext uri="{BB962C8B-B14F-4D97-AF65-F5344CB8AC3E}">
        <p14:creationId xmlns:p14="http://schemas.microsoft.com/office/powerpoint/2010/main" val="418678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graph compares two public health issues in the US over the past 70 years: firearm violence and motor vehicle crashes. The death rate from motor vehicle crashes used to be much higher, but has consistently dropped due to the large-scale mobilization of funding, research, and safety interventions. In contrast, until </a:t>
            </a:r>
            <a:r>
              <a:rPr lang="en-US" sz="1200" i="1" kern="1200" dirty="0">
                <a:solidFill>
                  <a:schemeClr val="tx1"/>
                </a:solidFill>
                <a:effectLst/>
                <a:latin typeface="+mn-lt"/>
                <a:ea typeface="+mn-ea"/>
                <a:cs typeface="+mn-cs"/>
              </a:rPr>
              <a:t>very recently</a:t>
            </a:r>
            <a:r>
              <a:rPr lang="en-US" sz="1200" kern="1200" dirty="0">
                <a:solidFill>
                  <a:schemeClr val="tx1"/>
                </a:solidFill>
                <a:effectLst/>
                <a:latin typeface="+mn-lt"/>
                <a:ea typeface="+mn-ea"/>
                <a:cs typeface="+mn-cs"/>
              </a:rPr>
              <a:t>, there were few investments in firearm injury prevention research at the federal level. As a result, deaths from firearms have largely stayed the same since the 1950s, and surpassed motor vehicle deaths in 2017 for the first time in history. </a:t>
            </a:r>
          </a:p>
        </p:txBody>
      </p:sp>
      <p:sp>
        <p:nvSpPr>
          <p:cNvPr id="4" name="Slide Number Placeholder 3"/>
          <p:cNvSpPr>
            <a:spLocks noGrp="1"/>
          </p:cNvSpPr>
          <p:nvPr>
            <p:ph type="sldNum" sz="quarter" idx="5"/>
          </p:nvPr>
        </p:nvSpPr>
        <p:spPr/>
        <p:txBody>
          <a:bodyPr/>
          <a:lstStyle/>
          <a:p>
            <a:fld id="{2A067480-7874-664D-9897-88C637AC9649}" type="slidenum">
              <a:rPr lang="en-US" smtClean="0"/>
              <a:t>4</a:t>
            </a:fld>
            <a:endParaRPr lang="en-US" dirty="0"/>
          </a:p>
        </p:txBody>
      </p:sp>
    </p:spTree>
    <p:extLst>
      <p:ext uri="{BB962C8B-B14F-4D97-AF65-F5344CB8AC3E}">
        <p14:creationId xmlns:p14="http://schemas.microsoft.com/office/powerpoint/2010/main" val="1208286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2020, the most recent year for which we have data, there were over 45,000 firearm-related deaths. Most firearm deaths are suicides and beginning in 2020 there has been an increase in deaths from firearm homicide. A small proportion are unintentional deaths or deaths of undetermined intent. Among firearm homicides, less than 1% are mass shootings in which 3 or more people died in a public place. These comprise 0.2% of firearm deaths overall.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bg1"/>
                </a:solidFill>
                <a:latin typeface="Untitled Sans" panose="020B0503030202060203" pitchFamily="34" charset="77"/>
              </a:rPr>
              <a:t>(A public mass shooting is defined as a single attack in a public place in which 3+ victims were killed, not including the perpetrator(s), and excluding shootings stemming from more conventionally motivated crimes such as armed robbery or gang violence.)</a:t>
            </a:r>
          </a:p>
          <a:p>
            <a:endParaRPr lang="en-US" sz="120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A067480-7874-664D-9897-88C637AC9649}" type="slidenum">
              <a:rPr lang="en-US" smtClean="0"/>
              <a:t>5</a:t>
            </a:fld>
            <a:endParaRPr lang="en-US" dirty="0"/>
          </a:p>
        </p:txBody>
      </p:sp>
    </p:spTree>
    <p:extLst>
      <p:ext uri="{BB962C8B-B14F-4D97-AF65-F5344CB8AC3E}">
        <p14:creationId xmlns:p14="http://schemas.microsoft.com/office/powerpoint/2010/main" val="937030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graph shows rates of firearm homicide among men across the life course, stratified by race/ethnicity. In older teens and young men, deaths come to a peak at 24, especially for African American males.</a:t>
            </a:r>
          </a:p>
        </p:txBody>
      </p:sp>
      <p:sp>
        <p:nvSpPr>
          <p:cNvPr id="4" name="Slide Number Placeholder 3"/>
          <p:cNvSpPr>
            <a:spLocks noGrp="1"/>
          </p:cNvSpPr>
          <p:nvPr>
            <p:ph type="sldNum" sz="quarter" idx="5"/>
          </p:nvPr>
        </p:nvSpPr>
        <p:spPr/>
        <p:txBody>
          <a:bodyPr/>
          <a:lstStyle/>
          <a:p>
            <a:fld id="{2A067480-7874-664D-9897-88C637AC9649}" type="slidenum">
              <a:rPr lang="en-US" smtClean="0"/>
              <a:t>6</a:t>
            </a:fld>
            <a:endParaRPr lang="en-US" dirty="0"/>
          </a:p>
        </p:txBody>
      </p:sp>
    </p:spTree>
    <p:extLst>
      <p:ext uri="{BB962C8B-B14F-4D97-AF65-F5344CB8AC3E}">
        <p14:creationId xmlns:p14="http://schemas.microsoft.com/office/powerpoint/2010/main" val="2529994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general, rates of firearm deaths of all intents are much lower among women. For firearm homicide, females have similar patterns to males by race/ethnicity, but notice that the y-axis has changed from a maximum of over 100 deaths per 100,000 for males to 16 per 100,000 for females. </a:t>
            </a:r>
          </a:p>
        </p:txBody>
      </p:sp>
      <p:sp>
        <p:nvSpPr>
          <p:cNvPr id="4" name="Slide Number Placeholder 3"/>
          <p:cNvSpPr>
            <a:spLocks noGrp="1"/>
          </p:cNvSpPr>
          <p:nvPr>
            <p:ph type="sldNum" sz="quarter" idx="5"/>
          </p:nvPr>
        </p:nvSpPr>
        <p:spPr/>
        <p:txBody>
          <a:bodyPr/>
          <a:lstStyle/>
          <a:p>
            <a:fld id="{2A067480-7874-664D-9897-88C637AC9649}" type="slidenum">
              <a:rPr lang="en-US" smtClean="0"/>
              <a:t>7</a:t>
            </a:fld>
            <a:endParaRPr lang="en-US" dirty="0"/>
          </a:p>
        </p:txBody>
      </p:sp>
    </p:spTree>
    <p:extLst>
      <p:ext uri="{BB962C8B-B14F-4D97-AF65-F5344CB8AC3E}">
        <p14:creationId xmlns:p14="http://schemas.microsoft.com/office/powerpoint/2010/main" val="4014149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firearm suicide, we see a very different pattern. Risk of firearm suicide continues to increase with age and is concentrated among white men. From age 50 onward, the firearm suicide rate for white males is at least 3 times that for Black or Hispanic males.</a:t>
            </a:r>
          </a:p>
          <a:p>
            <a:endParaRPr lang="en-US" dirty="0">
              <a:cs typeface="Calibri"/>
            </a:endParaRPr>
          </a:p>
        </p:txBody>
      </p:sp>
      <p:sp>
        <p:nvSpPr>
          <p:cNvPr id="4" name="Slide Number Placeholder 3"/>
          <p:cNvSpPr>
            <a:spLocks noGrp="1"/>
          </p:cNvSpPr>
          <p:nvPr>
            <p:ph type="sldNum" sz="quarter" idx="5"/>
          </p:nvPr>
        </p:nvSpPr>
        <p:spPr/>
        <p:txBody>
          <a:bodyPr/>
          <a:lstStyle/>
          <a:p>
            <a:fld id="{2A067480-7874-664D-9897-88C637AC9649}" type="slidenum">
              <a:rPr lang="en-US" smtClean="0"/>
              <a:t>8</a:t>
            </a:fld>
            <a:endParaRPr lang="en-US" dirty="0"/>
          </a:p>
        </p:txBody>
      </p:sp>
    </p:spTree>
    <p:extLst>
      <p:ext uri="{BB962C8B-B14F-4D97-AF65-F5344CB8AC3E}">
        <p14:creationId xmlns:p14="http://schemas.microsoft.com/office/powerpoint/2010/main" val="3576516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general, rates of firearm suicide among women are lower than those for men. Rather than increasing with age, suicide risk generally peaks in middle age and then declines.</a:t>
            </a:r>
            <a:endParaRPr lang="en-US" dirty="0"/>
          </a:p>
        </p:txBody>
      </p:sp>
      <p:sp>
        <p:nvSpPr>
          <p:cNvPr id="4" name="Slide Number Placeholder 3"/>
          <p:cNvSpPr>
            <a:spLocks noGrp="1"/>
          </p:cNvSpPr>
          <p:nvPr>
            <p:ph type="sldNum" sz="quarter" idx="5"/>
          </p:nvPr>
        </p:nvSpPr>
        <p:spPr/>
        <p:txBody>
          <a:bodyPr/>
          <a:lstStyle/>
          <a:p>
            <a:fld id="{2A067480-7874-664D-9897-88C637AC9649}" type="slidenum">
              <a:rPr lang="en-US" smtClean="0"/>
              <a:t>9</a:t>
            </a:fld>
            <a:endParaRPr lang="en-US" dirty="0"/>
          </a:p>
        </p:txBody>
      </p:sp>
    </p:spTree>
    <p:extLst>
      <p:ext uri="{BB962C8B-B14F-4D97-AF65-F5344CB8AC3E}">
        <p14:creationId xmlns:p14="http://schemas.microsoft.com/office/powerpoint/2010/main" val="25739711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833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2CDB4-D344-5341-A35D-3FA76494B076}"/>
              </a:ext>
            </a:extLst>
          </p:cNvPr>
          <p:cNvSpPr>
            <a:spLocks noGrp="1"/>
          </p:cNvSpPr>
          <p:nvPr>
            <p:ph type="ctrTitle" hasCustomPrompt="1"/>
          </p:nvPr>
        </p:nvSpPr>
        <p:spPr>
          <a:xfrm>
            <a:off x="1524000" y="1394469"/>
            <a:ext cx="6248400" cy="1854200"/>
          </a:xfrm>
        </p:spPr>
        <p:txBody>
          <a:bodyPr anchor="b" anchorCtr="0"/>
          <a:lstStyle>
            <a:lvl1pPr algn="l">
              <a:defRPr sz="6000"/>
            </a:lvl1pPr>
          </a:lstStyle>
          <a:p>
            <a:r>
              <a:rPr lang="en-US" dirty="0"/>
              <a:t>Presentation title </a:t>
            </a:r>
          </a:p>
        </p:txBody>
      </p:sp>
      <p:sp>
        <p:nvSpPr>
          <p:cNvPr id="3" name="Subtitle 2">
            <a:extLst>
              <a:ext uri="{FF2B5EF4-FFF2-40B4-BE49-F238E27FC236}">
                <a16:creationId xmlns:a16="http://schemas.microsoft.com/office/drawing/2014/main" id="{86630CF1-BDE5-6D44-8D2E-0956B5DC7F82}"/>
              </a:ext>
            </a:extLst>
          </p:cNvPr>
          <p:cNvSpPr>
            <a:spLocks noGrp="1"/>
          </p:cNvSpPr>
          <p:nvPr>
            <p:ph type="subTitle" idx="1" hasCustomPrompt="1"/>
          </p:nvPr>
        </p:nvSpPr>
        <p:spPr>
          <a:xfrm>
            <a:off x="1524000" y="4476384"/>
            <a:ext cx="6248400" cy="803562"/>
          </a:xfrm>
          <a:prstGeom prst="rect">
            <a:avLst/>
          </a:prstGeom>
        </p:spPr>
        <p:txBody>
          <a:bodyPr/>
          <a:lstStyle>
            <a:lvl1pPr marL="0" indent="0" algn="l">
              <a:buNone/>
              <a:defRPr sz="2200" b="0" i="0">
                <a:latin typeface="Untitled Sans" panose="020B05030302020602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[Your title], </a:t>
            </a:r>
            <a:r>
              <a:rPr lang="en-US" dirty="0" err="1"/>
              <a:t>BulletPoints</a:t>
            </a:r>
            <a:r>
              <a:rPr lang="en-US" dirty="0"/>
              <a:t> Project</a:t>
            </a:r>
          </a:p>
        </p:txBody>
      </p:sp>
      <p:pic>
        <p:nvPicPr>
          <p:cNvPr id="9" name="vert-white.png" descr="vert-white.png">
            <a:extLst>
              <a:ext uri="{FF2B5EF4-FFF2-40B4-BE49-F238E27FC236}">
                <a16:creationId xmlns:a16="http://schemas.microsoft.com/office/drawing/2014/main" id="{B1CCBD50-BB82-B34F-9DF8-972F5CD671A1}"/>
              </a:ext>
            </a:extLst>
          </p:cNvPr>
          <p:cNvPicPr>
            <a:picLocks noChangeAspect="1"/>
          </p:cNvPicPr>
          <p:nvPr userDrawn="1"/>
        </p:nvPicPr>
        <p:blipFill>
          <a:blip r:embed="rId2"/>
          <a:srcRect b="16257"/>
          <a:stretch>
            <a:fillRect/>
          </a:stretch>
        </p:blipFill>
        <p:spPr>
          <a:xfrm>
            <a:off x="321172" y="287140"/>
            <a:ext cx="733106" cy="685800"/>
          </a:xfrm>
          <a:prstGeom prst="rect">
            <a:avLst/>
          </a:prstGeom>
          <a:ln w="12700">
            <a:miter lim="400000"/>
          </a:ln>
        </p:spPr>
      </p:pic>
      <p:sp>
        <p:nvSpPr>
          <p:cNvPr id="7" name="Rectangle 6">
            <a:extLst>
              <a:ext uri="{FF2B5EF4-FFF2-40B4-BE49-F238E27FC236}">
                <a16:creationId xmlns:a16="http://schemas.microsoft.com/office/drawing/2014/main" id="{C847A4F3-C47E-914F-8F29-021C0CFAA898}"/>
              </a:ext>
            </a:extLst>
          </p:cNvPr>
          <p:cNvSpPr/>
          <p:nvPr userDrawn="1"/>
        </p:nvSpPr>
        <p:spPr>
          <a:xfrm>
            <a:off x="0" y="6227960"/>
            <a:ext cx="12192000" cy="630040"/>
          </a:xfrm>
          <a:prstGeom prst="rect">
            <a:avLst/>
          </a:prstGeom>
          <a:solidFill>
            <a:srgbClr val="48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DD3F1925-884A-9E48-B4EE-2D1F87FDA311}"/>
              </a:ext>
            </a:extLst>
          </p:cNvPr>
          <p:cNvCxnSpPr/>
          <p:nvPr userDrawn="1"/>
        </p:nvCxnSpPr>
        <p:spPr>
          <a:xfrm>
            <a:off x="1678488" y="3248669"/>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pic>
        <p:nvPicPr>
          <p:cNvPr id="13" name="circles.png" descr="circles.png">
            <a:extLst>
              <a:ext uri="{FF2B5EF4-FFF2-40B4-BE49-F238E27FC236}">
                <a16:creationId xmlns:a16="http://schemas.microsoft.com/office/drawing/2014/main" id="{AB85B479-2274-2C4E-A96F-2665EC86D61A}"/>
              </a:ext>
            </a:extLst>
          </p:cNvPr>
          <p:cNvPicPr>
            <a:picLocks noChangeAspect="1"/>
          </p:cNvPicPr>
          <p:nvPr userDrawn="1"/>
        </p:nvPicPr>
        <p:blipFill>
          <a:blip r:embed="rId3">
            <a:alphaModFix amt="20312"/>
          </a:blip>
          <a:stretch>
            <a:fillRect/>
          </a:stretch>
        </p:blipFill>
        <p:spPr>
          <a:xfrm>
            <a:off x="8363419" y="6227960"/>
            <a:ext cx="3606446" cy="635062"/>
          </a:xfrm>
          <a:prstGeom prst="rect">
            <a:avLst/>
          </a:prstGeom>
          <a:ln w="12700">
            <a:miter lim="400000"/>
          </a:ln>
          <a:scene3d>
            <a:camera prst="orthographicFront">
              <a:rot lat="0" lon="10800000" rev="0"/>
            </a:camera>
            <a:lightRig rig="threePt" dir="t"/>
          </a:scene3d>
        </p:spPr>
      </p:pic>
      <p:sp>
        <p:nvSpPr>
          <p:cNvPr id="5" name="Text Placeholder 4">
            <a:extLst>
              <a:ext uri="{FF2B5EF4-FFF2-40B4-BE49-F238E27FC236}">
                <a16:creationId xmlns:a16="http://schemas.microsoft.com/office/drawing/2014/main" id="{0E912FB8-8262-734F-920E-55955B3AA942}"/>
              </a:ext>
            </a:extLst>
          </p:cNvPr>
          <p:cNvSpPr>
            <a:spLocks noGrp="1"/>
          </p:cNvSpPr>
          <p:nvPr>
            <p:ph type="body" sz="quarter" idx="10" hasCustomPrompt="1"/>
          </p:nvPr>
        </p:nvSpPr>
        <p:spPr>
          <a:xfrm>
            <a:off x="1524000" y="3870960"/>
            <a:ext cx="4308475" cy="605789"/>
          </a:xfrm>
          <a:prstGeom prst="rect">
            <a:avLst/>
          </a:prstGeom>
        </p:spPr>
        <p:txBody>
          <a:bodyPr>
            <a:normAutofit/>
          </a:bodyPr>
          <a:lstStyle>
            <a:lvl1pPr marL="0" indent="0">
              <a:buNone/>
              <a:defRPr sz="3600"/>
            </a:lvl1pPr>
          </a:lstStyle>
          <a:p>
            <a:pPr lvl="0"/>
            <a:r>
              <a:rPr lang="en-US" dirty="0"/>
              <a:t>Name</a:t>
            </a:r>
          </a:p>
        </p:txBody>
      </p:sp>
      <p:sp>
        <p:nvSpPr>
          <p:cNvPr id="8" name="Text Placeholder 7">
            <a:extLst>
              <a:ext uri="{FF2B5EF4-FFF2-40B4-BE49-F238E27FC236}">
                <a16:creationId xmlns:a16="http://schemas.microsoft.com/office/drawing/2014/main" id="{FDCC1A25-6685-9F44-BD11-22C7F7692675}"/>
              </a:ext>
            </a:extLst>
          </p:cNvPr>
          <p:cNvSpPr>
            <a:spLocks noGrp="1"/>
          </p:cNvSpPr>
          <p:nvPr>
            <p:ph type="body" sz="quarter" idx="11" hasCustomPrompt="1"/>
          </p:nvPr>
        </p:nvSpPr>
        <p:spPr>
          <a:xfrm>
            <a:off x="1524000" y="5280025"/>
            <a:ext cx="4572000" cy="942913"/>
          </a:xfrm>
          <a:prstGeom prst="rect">
            <a:avLst/>
          </a:prstGeom>
        </p:spPr>
        <p:txBody>
          <a:bodyPr>
            <a:normAutofit/>
          </a:bodyPr>
          <a:lstStyle>
            <a:lvl1pPr marL="0" indent="0">
              <a:buNone/>
              <a:defRPr sz="2200"/>
            </a:lvl1pPr>
          </a:lstStyle>
          <a:p>
            <a:r>
              <a:rPr lang="en-US" dirty="0"/>
              <a:t>Date</a:t>
            </a:r>
          </a:p>
          <a:p>
            <a:r>
              <a:rPr lang="en-US" dirty="0"/>
              <a:t>Presentation Location</a:t>
            </a:r>
          </a:p>
        </p:txBody>
      </p:sp>
    </p:spTree>
    <p:extLst>
      <p:ext uri="{BB962C8B-B14F-4D97-AF65-F5344CB8AC3E}">
        <p14:creationId xmlns:p14="http://schemas.microsoft.com/office/powerpoint/2010/main" val="3408778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 figure/image">
    <p:bg>
      <p:bgPr>
        <a:solidFill>
          <a:schemeClr val="tx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255CAC-980D-A649-B331-F943CB9819F4}"/>
              </a:ext>
            </a:extLst>
          </p:cNvPr>
          <p:cNvSpPr txBox="1"/>
          <p:nvPr userDrawn="1"/>
        </p:nvSpPr>
        <p:spPr>
          <a:xfrm>
            <a:off x="2339788" y="6696635"/>
            <a:ext cx="184731" cy="369332"/>
          </a:xfrm>
          <a:prstGeom prst="rect">
            <a:avLst/>
          </a:prstGeom>
          <a:noFill/>
        </p:spPr>
        <p:txBody>
          <a:bodyPr wrap="none" rtlCol="0">
            <a:spAutoFit/>
          </a:bodyPr>
          <a:lstStyle/>
          <a:p>
            <a:endParaRPr lang="en-US" dirty="0"/>
          </a:p>
        </p:txBody>
      </p:sp>
      <p:sp>
        <p:nvSpPr>
          <p:cNvPr id="5" name="Title 1">
            <a:extLst>
              <a:ext uri="{FF2B5EF4-FFF2-40B4-BE49-F238E27FC236}">
                <a16:creationId xmlns:a16="http://schemas.microsoft.com/office/drawing/2014/main" id="{C6CF6C4F-A896-7B45-8510-38937DA2FD3B}"/>
              </a:ext>
            </a:extLst>
          </p:cNvPr>
          <p:cNvSpPr>
            <a:spLocks noGrp="1"/>
          </p:cNvSpPr>
          <p:nvPr>
            <p:ph type="title" hasCustomPrompt="1"/>
          </p:nvPr>
        </p:nvSpPr>
        <p:spPr>
          <a:xfrm>
            <a:off x="838200" y="337911"/>
            <a:ext cx="10515600" cy="801463"/>
          </a:xfrm>
        </p:spPr>
        <p:txBody>
          <a:bodyPr>
            <a:normAutofit/>
          </a:bodyPr>
          <a:lstStyle>
            <a:lvl1pPr>
              <a:defRPr sz="3600"/>
            </a:lvl1pPr>
          </a:lstStyle>
          <a:p>
            <a:r>
              <a:rPr lang="en-US" dirty="0"/>
              <a:t>Other Figure/Image Title </a:t>
            </a:r>
          </a:p>
        </p:txBody>
      </p:sp>
      <p:cxnSp>
        <p:nvCxnSpPr>
          <p:cNvPr id="6" name="Straight Connector 5">
            <a:extLst>
              <a:ext uri="{FF2B5EF4-FFF2-40B4-BE49-F238E27FC236}">
                <a16:creationId xmlns:a16="http://schemas.microsoft.com/office/drawing/2014/main" id="{A5B25AC9-7169-D441-B65F-3FDD14F5B13B}"/>
              </a:ext>
            </a:extLst>
          </p:cNvPr>
          <p:cNvCxnSpPr/>
          <p:nvPr userDrawn="1"/>
        </p:nvCxnSpPr>
        <p:spPr>
          <a:xfrm>
            <a:off x="977031" y="1139374"/>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FC15A686-FB0C-854F-B6CF-56B222ABE39A}"/>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a:t>
            </a:r>
            <a:r>
              <a:rPr lang="en-US" dirty="0" err="1"/>
              <a:t>eg</a:t>
            </a:r>
            <a:r>
              <a:rPr lang="en-US" dirty="0"/>
              <a:t>:</a:t>
            </a:r>
            <a:r>
              <a:rPr lang="en-US" sz="1600" dirty="0">
                <a:solidFill>
                  <a:schemeClr val="bg1">
                    <a:lumMod val="75000"/>
                  </a:schemeClr>
                </a:solidFill>
              </a:rPr>
              <a:t> “Data from CDC WISQARS” or “Wintemute 2017; Pallin et al. 2019”</a:t>
            </a:r>
          </a:p>
          <a:p>
            <a:pPr lvl="0"/>
            <a:endParaRPr lang="en-US" dirty="0"/>
          </a:p>
        </p:txBody>
      </p:sp>
    </p:spTree>
    <p:extLst>
      <p:ext uri="{BB962C8B-B14F-4D97-AF65-F5344CB8AC3E}">
        <p14:creationId xmlns:p14="http://schemas.microsoft.com/office/powerpoint/2010/main" val="423267406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SA">
    <p:bg>
      <p:bgPr>
        <a:solidFill>
          <a:schemeClr val="tx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255CAC-980D-A649-B331-F943CB9819F4}"/>
              </a:ext>
            </a:extLst>
          </p:cNvPr>
          <p:cNvSpPr txBox="1"/>
          <p:nvPr userDrawn="1"/>
        </p:nvSpPr>
        <p:spPr>
          <a:xfrm>
            <a:off x="2339788" y="6696635"/>
            <a:ext cx="184731" cy="369332"/>
          </a:xfrm>
          <a:prstGeom prst="rect">
            <a:avLst/>
          </a:prstGeom>
          <a:noFill/>
        </p:spPr>
        <p:txBody>
          <a:bodyPr wrap="none" rtlCol="0">
            <a:spAutoFit/>
          </a:bodyPr>
          <a:lstStyle/>
          <a:p>
            <a:endParaRPr lang="en-US" dirty="0"/>
          </a:p>
        </p:txBody>
      </p:sp>
      <p:sp>
        <p:nvSpPr>
          <p:cNvPr id="9" name="Content Placeholder 2">
            <a:extLst>
              <a:ext uri="{FF2B5EF4-FFF2-40B4-BE49-F238E27FC236}">
                <a16:creationId xmlns:a16="http://schemas.microsoft.com/office/drawing/2014/main" id="{07C08CFC-B435-664A-99EF-FE3AF9564734}"/>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a:t>
            </a:r>
            <a:r>
              <a:rPr lang="en-US" dirty="0" err="1"/>
              <a:t>eg</a:t>
            </a:r>
            <a:r>
              <a:rPr lang="en-US" dirty="0"/>
              <a:t>:</a:t>
            </a:r>
            <a:r>
              <a:rPr lang="en-US" sz="1600" dirty="0">
                <a:solidFill>
                  <a:schemeClr val="bg1">
                    <a:lumMod val="75000"/>
                  </a:schemeClr>
                </a:solidFill>
              </a:rPr>
              <a:t> “Data from CDC WISQARS” or “Wintemute 2017; Pallin et al. 2019”</a:t>
            </a:r>
          </a:p>
          <a:p>
            <a:pPr lvl="0"/>
            <a:endParaRPr lang="en-US" dirty="0"/>
          </a:p>
        </p:txBody>
      </p:sp>
    </p:spTree>
    <p:extLst>
      <p:ext uri="{BB962C8B-B14F-4D97-AF65-F5344CB8AC3E}">
        <p14:creationId xmlns:p14="http://schemas.microsoft.com/office/powerpoint/2010/main" val="96001711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llout">
    <p:bg>
      <p:bgPr>
        <a:solidFill>
          <a:schemeClr val="tx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255CAC-980D-A649-B331-F943CB9819F4}"/>
              </a:ext>
            </a:extLst>
          </p:cNvPr>
          <p:cNvSpPr txBox="1"/>
          <p:nvPr userDrawn="1"/>
        </p:nvSpPr>
        <p:spPr>
          <a:xfrm>
            <a:off x="2339788" y="6696635"/>
            <a:ext cx="184731" cy="369332"/>
          </a:xfrm>
          <a:prstGeom prst="rect">
            <a:avLst/>
          </a:prstGeom>
          <a:noFill/>
        </p:spPr>
        <p:txBody>
          <a:bodyPr wrap="none" rtlCol="0">
            <a:spAutoFit/>
          </a:bodyPr>
          <a:lstStyle/>
          <a:p>
            <a:endParaRPr lang="en-US" dirty="0"/>
          </a:p>
        </p:txBody>
      </p:sp>
      <p:sp>
        <p:nvSpPr>
          <p:cNvPr id="2" name="Oval 1">
            <a:extLst>
              <a:ext uri="{FF2B5EF4-FFF2-40B4-BE49-F238E27FC236}">
                <a16:creationId xmlns:a16="http://schemas.microsoft.com/office/drawing/2014/main" id="{C1BAB865-ECB0-934D-9FF1-5917D212889E}"/>
              </a:ext>
            </a:extLst>
          </p:cNvPr>
          <p:cNvSpPr>
            <a:spLocks noChangeAspect="1"/>
          </p:cNvSpPr>
          <p:nvPr userDrawn="1"/>
        </p:nvSpPr>
        <p:spPr>
          <a:xfrm>
            <a:off x="2939412" y="274320"/>
            <a:ext cx="6313177" cy="6309360"/>
          </a:xfrm>
          <a:prstGeom prst="ellipse">
            <a:avLst/>
          </a:prstGeom>
          <a:solidFill>
            <a:srgbClr val="48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0F05A437-395D-3E40-B3F9-563B7ED30177}"/>
              </a:ext>
            </a:extLst>
          </p:cNvPr>
          <p:cNvCxnSpPr>
            <a:cxnSpLocks/>
          </p:cNvCxnSpPr>
          <p:nvPr userDrawn="1"/>
        </p:nvCxnSpPr>
        <p:spPr>
          <a:xfrm>
            <a:off x="6096000" y="1798593"/>
            <a:ext cx="0" cy="306654"/>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1CE4E2C3-63CA-3443-A903-E440DAD5E3EA}"/>
              </a:ext>
            </a:extLst>
          </p:cNvPr>
          <p:cNvSpPr>
            <a:spLocks noGrp="1"/>
          </p:cNvSpPr>
          <p:nvPr>
            <p:ph type="title" hasCustomPrompt="1"/>
          </p:nvPr>
        </p:nvSpPr>
        <p:spPr>
          <a:xfrm>
            <a:off x="1582885" y="2401269"/>
            <a:ext cx="9026228" cy="2351485"/>
          </a:xfrm>
        </p:spPr>
        <p:txBody>
          <a:bodyPr>
            <a:noAutofit/>
          </a:bodyPr>
          <a:lstStyle>
            <a:lvl1pPr marL="0" marR="0" indent="0" algn="ctr" defTabSz="914400" rtl="0" eaLnBrk="1" fontAlgn="auto" latinLnBrk="0" hangingPunct="1">
              <a:lnSpc>
                <a:spcPct val="90000"/>
              </a:lnSpc>
              <a:spcBef>
                <a:spcPct val="0"/>
              </a:spcBef>
              <a:spcAft>
                <a:spcPts val="0"/>
              </a:spcAft>
              <a:buClrTx/>
              <a:buSzTx/>
              <a:buFontTx/>
              <a:buNone/>
              <a:tabLst/>
              <a:defRPr sz="4400"/>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t>Firearm death rates in the US are uniquely high relative to comparable countries</a:t>
            </a:r>
          </a:p>
        </p:txBody>
      </p:sp>
      <p:sp>
        <p:nvSpPr>
          <p:cNvPr id="10" name="Content Placeholder 2">
            <a:extLst>
              <a:ext uri="{FF2B5EF4-FFF2-40B4-BE49-F238E27FC236}">
                <a16:creationId xmlns:a16="http://schemas.microsoft.com/office/drawing/2014/main" id="{9FB46FEF-8743-274A-A9E1-83E1C1E1DCE0}"/>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a:t>
            </a:r>
            <a:r>
              <a:rPr lang="en-US" dirty="0" err="1"/>
              <a:t>eg</a:t>
            </a:r>
            <a:r>
              <a:rPr lang="en-US" dirty="0"/>
              <a:t>:</a:t>
            </a:r>
            <a:r>
              <a:rPr lang="en-US" sz="1600" dirty="0">
                <a:solidFill>
                  <a:schemeClr val="bg1">
                    <a:lumMod val="75000"/>
                  </a:schemeClr>
                </a:solidFill>
              </a:rPr>
              <a:t> “Data from CDC WISQARS” or “Wintemute 2017; Pallin et al. 2019”</a:t>
            </a:r>
          </a:p>
          <a:p>
            <a:pPr lvl="0"/>
            <a:endParaRPr lang="en-US" dirty="0"/>
          </a:p>
        </p:txBody>
      </p:sp>
      <p:sp>
        <p:nvSpPr>
          <p:cNvPr id="7" name="Text Placeholder 6">
            <a:extLst>
              <a:ext uri="{FF2B5EF4-FFF2-40B4-BE49-F238E27FC236}">
                <a16:creationId xmlns:a16="http://schemas.microsoft.com/office/drawing/2014/main" id="{BD08F30B-6DEE-3340-9130-5A2BA7A45534}"/>
              </a:ext>
            </a:extLst>
          </p:cNvPr>
          <p:cNvSpPr>
            <a:spLocks noGrp="1"/>
          </p:cNvSpPr>
          <p:nvPr>
            <p:ph type="body" sz="quarter" idx="11"/>
          </p:nvPr>
        </p:nvSpPr>
        <p:spPr>
          <a:xfrm>
            <a:off x="3901280" y="1214019"/>
            <a:ext cx="4389437" cy="436563"/>
          </a:xfrm>
        </p:spPr>
        <p:txBody>
          <a:bodyPr>
            <a:normAutofit/>
          </a:bodyPr>
          <a:lstStyle>
            <a:lvl1pPr marL="0" indent="0" algn="ctr">
              <a:buNone/>
              <a:defRPr sz="2400">
                <a:solidFill>
                  <a:schemeClr val="bg1"/>
                </a:solidFill>
                <a:latin typeface="Untitled Serif Medium" panose="02020603060303060403" pitchFamily="18" charset="77"/>
              </a:defRPr>
            </a:lvl1pPr>
          </a:lstStyle>
          <a:p>
            <a:pPr lvl="0"/>
            <a:r>
              <a:rPr lang="en-US"/>
              <a:t>Edit Master text styles</a:t>
            </a:r>
          </a:p>
        </p:txBody>
      </p:sp>
    </p:spTree>
    <p:extLst>
      <p:ext uri="{BB962C8B-B14F-4D97-AF65-F5344CB8AC3E}">
        <p14:creationId xmlns:p14="http://schemas.microsoft.com/office/powerpoint/2010/main" val="357381160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llout 2">
    <p:bg>
      <p:bgPr>
        <a:solidFill>
          <a:srgbClr val="4833FF"/>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255CAC-980D-A649-B331-F943CB9819F4}"/>
              </a:ext>
            </a:extLst>
          </p:cNvPr>
          <p:cNvSpPr txBox="1"/>
          <p:nvPr userDrawn="1"/>
        </p:nvSpPr>
        <p:spPr>
          <a:xfrm>
            <a:off x="2339788" y="6696635"/>
            <a:ext cx="184731" cy="369332"/>
          </a:xfrm>
          <a:prstGeom prst="rect">
            <a:avLst/>
          </a:prstGeom>
          <a:noFill/>
        </p:spPr>
        <p:txBody>
          <a:bodyPr wrap="none" rtlCol="0">
            <a:spAutoFit/>
          </a:bodyPr>
          <a:lstStyle/>
          <a:p>
            <a:endParaRPr lang="en-US" dirty="0"/>
          </a:p>
        </p:txBody>
      </p:sp>
      <p:sp>
        <p:nvSpPr>
          <p:cNvPr id="2" name="Oval 1">
            <a:extLst>
              <a:ext uri="{FF2B5EF4-FFF2-40B4-BE49-F238E27FC236}">
                <a16:creationId xmlns:a16="http://schemas.microsoft.com/office/drawing/2014/main" id="{C1BAB865-ECB0-934D-9FF1-5917D212889E}"/>
              </a:ext>
            </a:extLst>
          </p:cNvPr>
          <p:cNvSpPr>
            <a:spLocks noChangeAspect="1"/>
          </p:cNvSpPr>
          <p:nvPr userDrawn="1"/>
        </p:nvSpPr>
        <p:spPr>
          <a:xfrm>
            <a:off x="2939412" y="274320"/>
            <a:ext cx="6313177" cy="63093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0F05A437-395D-3E40-B3F9-563B7ED30177}"/>
              </a:ext>
            </a:extLst>
          </p:cNvPr>
          <p:cNvCxnSpPr>
            <a:cxnSpLocks/>
          </p:cNvCxnSpPr>
          <p:nvPr userDrawn="1"/>
        </p:nvCxnSpPr>
        <p:spPr>
          <a:xfrm>
            <a:off x="6096000" y="1798593"/>
            <a:ext cx="0" cy="306654"/>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1CE4E2C3-63CA-3443-A903-E440DAD5E3EA}"/>
              </a:ext>
            </a:extLst>
          </p:cNvPr>
          <p:cNvSpPr>
            <a:spLocks noGrp="1"/>
          </p:cNvSpPr>
          <p:nvPr>
            <p:ph type="title" hasCustomPrompt="1"/>
          </p:nvPr>
        </p:nvSpPr>
        <p:spPr>
          <a:xfrm>
            <a:off x="1582885" y="2401269"/>
            <a:ext cx="9026228" cy="2351485"/>
          </a:xfrm>
        </p:spPr>
        <p:txBody>
          <a:bodyPr>
            <a:noAutofit/>
          </a:bodyPr>
          <a:lstStyle>
            <a:lvl1pPr marL="0" marR="0" indent="0" algn="ctr" defTabSz="914400" rtl="0" eaLnBrk="1" fontAlgn="auto" latinLnBrk="0" hangingPunct="1">
              <a:lnSpc>
                <a:spcPct val="90000"/>
              </a:lnSpc>
              <a:spcBef>
                <a:spcPct val="0"/>
              </a:spcBef>
              <a:spcAft>
                <a:spcPts val="0"/>
              </a:spcAft>
              <a:buClrTx/>
              <a:buSzTx/>
              <a:buFontTx/>
              <a:buNone/>
              <a:tabLst/>
              <a:defRPr sz="4400"/>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t>Firearm death rates in the US are uniquely high relative to comparable countries</a:t>
            </a:r>
          </a:p>
        </p:txBody>
      </p:sp>
      <p:sp>
        <p:nvSpPr>
          <p:cNvPr id="9" name="Content Placeholder 2">
            <a:extLst>
              <a:ext uri="{FF2B5EF4-FFF2-40B4-BE49-F238E27FC236}">
                <a16:creationId xmlns:a16="http://schemas.microsoft.com/office/drawing/2014/main" id="{45DEFE9D-F469-214D-96D0-8CF8453DAF87}"/>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a:t>
            </a:r>
            <a:r>
              <a:rPr lang="en-US" dirty="0" err="1"/>
              <a:t>eg</a:t>
            </a:r>
            <a:r>
              <a:rPr lang="en-US" dirty="0"/>
              <a:t>:</a:t>
            </a:r>
            <a:r>
              <a:rPr lang="en-US" sz="1600" dirty="0">
                <a:solidFill>
                  <a:schemeClr val="bg1">
                    <a:lumMod val="75000"/>
                  </a:schemeClr>
                </a:solidFill>
              </a:rPr>
              <a:t> “Data from CDC WISQARS” or “Wintemute 2017; Pallin et al. 2019”</a:t>
            </a:r>
          </a:p>
          <a:p>
            <a:pPr lvl="0"/>
            <a:endParaRPr lang="en-US" dirty="0"/>
          </a:p>
        </p:txBody>
      </p:sp>
      <p:sp>
        <p:nvSpPr>
          <p:cNvPr id="10" name="Text Placeholder 6">
            <a:extLst>
              <a:ext uri="{FF2B5EF4-FFF2-40B4-BE49-F238E27FC236}">
                <a16:creationId xmlns:a16="http://schemas.microsoft.com/office/drawing/2014/main" id="{E1E86C2F-720F-F24D-85E3-981B3020B979}"/>
              </a:ext>
            </a:extLst>
          </p:cNvPr>
          <p:cNvSpPr>
            <a:spLocks noGrp="1"/>
          </p:cNvSpPr>
          <p:nvPr>
            <p:ph type="body" sz="quarter" idx="11"/>
          </p:nvPr>
        </p:nvSpPr>
        <p:spPr>
          <a:xfrm>
            <a:off x="3901280" y="1214019"/>
            <a:ext cx="4389437" cy="436563"/>
          </a:xfrm>
        </p:spPr>
        <p:txBody>
          <a:bodyPr>
            <a:normAutofit/>
          </a:bodyPr>
          <a:lstStyle>
            <a:lvl1pPr marL="0" indent="0" algn="ctr">
              <a:buNone/>
              <a:defRPr sz="2400">
                <a:solidFill>
                  <a:schemeClr val="bg1"/>
                </a:solidFill>
                <a:latin typeface="Untitled Serif Medium" panose="02020603060303060403" pitchFamily="18" charset="77"/>
              </a:defRPr>
            </a:lvl1pPr>
          </a:lstStyle>
          <a:p>
            <a:pPr lvl="0"/>
            <a:r>
              <a:rPr lang="en-US"/>
              <a:t>Edit Master text styles</a:t>
            </a:r>
          </a:p>
        </p:txBody>
      </p:sp>
    </p:spTree>
    <p:extLst>
      <p:ext uri="{BB962C8B-B14F-4D97-AF65-F5344CB8AC3E}">
        <p14:creationId xmlns:p14="http://schemas.microsoft.com/office/powerpoint/2010/main" val="381601266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solidFill>
          <a:schemeClr val="tx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255CAC-980D-A649-B331-F943CB9819F4}"/>
              </a:ext>
            </a:extLst>
          </p:cNvPr>
          <p:cNvSpPr txBox="1"/>
          <p:nvPr userDrawn="1"/>
        </p:nvSpPr>
        <p:spPr>
          <a:xfrm>
            <a:off x="2339788" y="6696635"/>
            <a:ext cx="184731" cy="369332"/>
          </a:xfrm>
          <a:prstGeom prst="rect">
            <a:avLst/>
          </a:prstGeom>
          <a:noFill/>
        </p:spPr>
        <p:txBody>
          <a:bodyPr wrap="none" rtlCol="0">
            <a:spAutoFit/>
          </a:bodyPr>
          <a:lstStyle/>
          <a:p>
            <a:endParaRPr lang="en-US" dirty="0"/>
          </a:p>
        </p:txBody>
      </p:sp>
      <p:pic>
        <p:nvPicPr>
          <p:cNvPr id="4" name="Image" descr="Image">
            <a:extLst>
              <a:ext uri="{FF2B5EF4-FFF2-40B4-BE49-F238E27FC236}">
                <a16:creationId xmlns:a16="http://schemas.microsoft.com/office/drawing/2014/main" id="{A3CAA20B-E8DA-164A-AB5B-F41D2A1ED379}"/>
              </a:ext>
            </a:extLst>
          </p:cNvPr>
          <p:cNvPicPr>
            <a:picLocks noChangeAspect="1"/>
          </p:cNvPicPr>
          <p:nvPr userDrawn="1"/>
        </p:nvPicPr>
        <p:blipFill>
          <a:blip r:embed="rId2">
            <a:alphaModFix amt="48857"/>
          </a:blip>
          <a:stretch>
            <a:fillRect/>
          </a:stretch>
        </p:blipFill>
        <p:spPr>
          <a:xfrm>
            <a:off x="3383775" y="396699"/>
            <a:ext cx="5424449" cy="6064602"/>
          </a:xfrm>
          <a:prstGeom prst="rect">
            <a:avLst/>
          </a:prstGeom>
          <a:ln w="12700">
            <a:miter lim="400000"/>
          </a:ln>
        </p:spPr>
      </p:pic>
      <p:sp>
        <p:nvSpPr>
          <p:cNvPr id="3" name="Text Placeholder 2">
            <a:extLst>
              <a:ext uri="{FF2B5EF4-FFF2-40B4-BE49-F238E27FC236}">
                <a16:creationId xmlns:a16="http://schemas.microsoft.com/office/drawing/2014/main" id="{B9D407B7-AC3B-CB49-B1AD-606EFD856BFC}"/>
              </a:ext>
            </a:extLst>
          </p:cNvPr>
          <p:cNvSpPr>
            <a:spLocks noGrp="1"/>
          </p:cNvSpPr>
          <p:nvPr>
            <p:ph type="body" sz="quarter" idx="10" hasCustomPrompt="1"/>
          </p:nvPr>
        </p:nvSpPr>
        <p:spPr>
          <a:xfrm>
            <a:off x="1909342" y="3139807"/>
            <a:ext cx="8373317" cy="856724"/>
          </a:xfrm>
          <a:prstGeom prst="rect">
            <a:avLst/>
          </a:prstGeom>
        </p:spPr>
        <p:txBody>
          <a:bodyPr>
            <a:noAutofit/>
          </a:bodyPr>
          <a:lstStyle>
            <a:lvl2pPr marL="457200" indent="0" algn="ctr">
              <a:buNone/>
              <a:defRPr sz="5400"/>
            </a:lvl2pPr>
          </a:lstStyle>
          <a:p>
            <a:pPr lvl="1"/>
            <a:r>
              <a:rPr lang="en-US" dirty="0"/>
              <a:t>What can clinicians do?</a:t>
            </a:r>
          </a:p>
        </p:txBody>
      </p:sp>
    </p:spTree>
    <p:extLst>
      <p:ext uri="{BB962C8B-B14F-4D97-AF65-F5344CB8AC3E}">
        <p14:creationId xmlns:p14="http://schemas.microsoft.com/office/powerpoint/2010/main" val="102378296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afe stor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18E99-E0B3-DF48-A59B-630EEDBA097A}"/>
              </a:ext>
            </a:extLst>
          </p:cNvPr>
          <p:cNvSpPr>
            <a:spLocks noGrp="1"/>
          </p:cNvSpPr>
          <p:nvPr>
            <p:ph type="title"/>
          </p:nvPr>
        </p:nvSpPr>
        <p:spPr>
          <a:xfrm>
            <a:off x="838200" y="337911"/>
            <a:ext cx="10515600" cy="801463"/>
          </a:xfrm>
        </p:spPr>
        <p:txBody>
          <a:bodyPr>
            <a:normAutofit/>
          </a:bodyPr>
          <a:lstStyle>
            <a:lvl1pPr>
              <a:defRPr sz="3600"/>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192C9BBF-5933-744E-B62E-1B1D2416609D}"/>
              </a:ext>
            </a:extLst>
          </p:cNvPr>
          <p:cNvCxnSpPr/>
          <p:nvPr userDrawn="1"/>
        </p:nvCxnSpPr>
        <p:spPr>
          <a:xfrm>
            <a:off x="977031" y="1139374"/>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pic>
        <p:nvPicPr>
          <p:cNvPr id="8" name="Graphic 7" descr="Safe">
            <a:extLst>
              <a:ext uri="{FF2B5EF4-FFF2-40B4-BE49-F238E27FC236}">
                <a16:creationId xmlns:a16="http://schemas.microsoft.com/office/drawing/2014/main" id="{7BF0B8A0-D134-B54E-980D-79F71FA2008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58990" y="1409788"/>
            <a:ext cx="5074019" cy="4793895"/>
          </a:xfrm>
          <a:prstGeom prst="rect">
            <a:avLst/>
          </a:prstGeom>
        </p:spPr>
      </p:pic>
      <p:sp>
        <p:nvSpPr>
          <p:cNvPr id="10" name="Content Placeholder 2">
            <a:extLst>
              <a:ext uri="{FF2B5EF4-FFF2-40B4-BE49-F238E27FC236}">
                <a16:creationId xmlns:a16="http://schemas.microsoft.com/office/drawing/2014/main" id="{74A5787A-7890-2C42-A30C-A0017820ECB3}"/>
              </a:ext>
            </a:extLst>
          </p:cNvPr>
          <p:cNvSpPr>
            <a:spLocks noGrp="1"/>
          </p:cNvSpPr>
          <p:nvPr>
            <p:ph idx="11"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i="0" spc="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a:t>
            </a:r>
            <a:r>
              <a:rPr lang="en-US" dirty="0" err="1"/>
              <a:t>eg</a:t>
            </a:r>
            <a:r>
              <a:rPr lang="en-US" dirty="0"/>
              <a:t>:</a:t>
            </a:r>
            <a:r>
              <a:rPr lang="en-US" sz="1600" dirty="0">
                <a:solidFill>
                  <a:schemeClr val="bg1">
                    <a:lumMod val="75000"/>
                  </a:schemeClr>
                </a:solidFill>
              </a:rPr>
              <a:t> “Data from CDC WISQARS” or “Wintemute 2017; Pallin et al. 2019”</a:t>
            </a:r>
          </a:p>
          <a:p>
            <a:pPr lvl="0"/>
            <a:endParaRPr lang="en-US" dirty="0"/>
          </a:p>
        </p:txBody>
      </p:sp>
      <p:sp>
        <p:nvSpPr>
          <p:cNvPr id="11" name="Text Placeholder 2">
            <a:extLst>
              <a:ext uri="{FF2B5EF4-FFF2-40B4-BE49-F238E27FC236}">
                <a16:creationId xmlns:a16="http://schemas.microsoft.com/office/drawing/2014/main" id="{78BA1DBC-0621-3747-8D82-E429846FDDBC}"/>
              </a:ext>
            </a:extLst>
          </p:cNvPr>
          <p:cNvSpPr>
            <a:spLocks noGrp="1"/>
          </p:cNvSpPr>
          <p:nvPr>
            <p:ph idx="1" hasCustomPrompt="1"/>
          </p:nvPr>
        </p:nvSpPr>
        <p:spPr>
          <a:xfrm>
            <a:off x="838199" y="1409788"/>
            <a:ext cx="10515599" cy="4767175"/>
          </a:xfrm>
          <a:prstGeom prst="rect">
            <a:avLst/>
          </a:prstGeom>
        </p:spPr>
        <p:txBody>
          <a:bodyPr vert="horz" lIns="91440" tIns="45720" rIns="91440" bIns="45720" rtlCol="0">
            <a:normAutofit/>
          </a:bodyPr>
          <a:lstStyle>
            <a:lvl1pPr>
              <a:defRPr sz="2800">
                <a:solidFill>
                  <a:schemeClr val="bg1"/>
                </a:solidFill>
                <a:latin typeface="Untitled Sans" panose="020B0503030202060203" pitchFamily="34" charset="77"/>
              </a:defRPr>
            </a:lvl1pPr>
            <a:lvl2pPr>
              <a:defRPr sz="2800">
                <a:solidFill>
                  <a:schemeClr val="bg1"/>
                </a:solidFill>
                <a:latin typeface="Untitled Sans" panose="020B0503030202060203" pitchFamily="34" charset="77"/>
              </a:defRPr>
            </a:lvl2pPr>
            <a:lvl3pPr>
              <a:defRPr sz="2800">
                <a:solidFill>
                  <a:schemeClr val="bg1"/>
                </a:solidFill>
                <a:latin typeface="Untitled Sans" panose="020B0503030202060203" pitchFamily="34" charset="77"/>
              </a:defRPr>
            </a:lvl3pPr>
            <a:lvl4pPr>
              <a:defRPr sz="2800">
                <a:solidFill>
                  <a:schemeClr val="bg1"/>
                </a:solidFill>
                <a:latin typeface="Untitled Sans" panose="020B0503030202060203" pitchFamily="34" charset="77"/>
              </a:defRPr>
            </a:lvl4pPr>
            <a:lvl5pPr>
              <a:defRPr sz="2800">
                <a:solidFill>
                  <a:schemeClr val="bg1"/>
                </a:solidFill>
                <a:latin typeface="Untitled Sans" panose="020B0503030202060203" pitchFamily="34" charset="77"/>
              </a:defRPr>
            </a:lvl5pPr>
          </a:lstStyle>
          <a:p>
            <a:pPr lvl="0"/>
            <a:r>
              <a:rPr lang="en-US" dirty="0"/>
              <a:t>Enter text here</a:t>
            </a:r>
          </a:p>
        </p:txBody>
      </p:sp>
    </p:spTree>
    <p:extLst>
      <p:ext uri="{BB962C8B-B14F-4D97-AF65-F5344CB8AC3E}">
        <p14:creationId xmlns:p14="http://schemas.microsoft.com/office/powerpoint/2010/main" val="3729160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peech bub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18E99-E0B3-DF48-A59B-630EEDBA097A}"/>
              </a:ext>
            </a:extLst>
          </p:cNvPr>
          <p:cNvSpPr>
            <a:spLocks noGrp="1"/>
          </p:cNvSpPr>
          <p:nvPr>
            <p:ph type="title"/>
          </p:nvPr>
        </p:nvSpPr>
        <p:spPr>
          <a:xfrm>
            <a:off x="838200" y="337911"/>
            <a:ext cx="10515600" cy="801463"/>
          </a:xfrm>
        </p:spPr>
        <p:txBody>
          <a:bodyPr>
            <a:normAutofit/>
          </a:bodyPr>
          <a:lstStyle>
            <a:lvl1pPr>
              <a:defRPr sz="3600"/>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192C9BBF-5933-744E-B62E-1B1D2416609D}"/>
              </a:ext>
            </a:extLst>
          </p:cNvPr>
          <p:cNvCxnSpPr/>
          <p:nvPr userDrawn="1"/>
        </p:nvCxnSpPr>
        <p:spPr>
          <a:xfrm>
            <a:off x="977031" y="1139374"/>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pic>
        <p:nvPicPr>
          <p:cNvPr id="6" name="Graphic 5" descr="Chat">
            <a:extLst>
              <a:ext uri="{FF2B5EF4-FFF2-40B4-BE49-F238E27FC236}">
                <a16:creationId xmlns:a16="http://schemas.microsoft.com/office/drawing/2014/main" id="{1874FEB1-EF82-434A-97A4-C9860D3959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75977" y="499730"/>
            <a:ext cx="8679918" cy="6995093"/>
          </a:xfrm>
          <a:prstGeom prst="rect">
            <a:avLst/>
          </a:prstGeom>
        </p:spPr>
      </p:pic>
      <p:sp>
        <p:nvSpPr>
          <p:cNvPr id="9" name="Text Placeholder 2">
            <a:extLst>
              <a:ext uri="{FF2B5EF4-FFF2-40B4-BE49-F238E27FC236}">
                <a16:creationId xmlns:a16="http://schemas.microsoft.com/office/drawing/2014/main" id="{263206FA-84DF-484A-8152-9E23DF0425B0}"/>
              </a:ext>
            </a:extLst>
          </p:cNvPr>
          <p:cNvSpPr>
            <a:spLocks noGrp="1"/>
          </p:cNvSpPr>
          <p:nvPr>
            <p:ph idx="1" hasCustomPrompt="1"/>
          </p:nvPr>
        </p:nvSpPr>
        <p:spPr>
          <a:xfrm>
            <a:off x="838199" y="1409788"/>
            <a:ext cx="10515599" cy="4767175"/>
          </a:xfrm>
          <a:prstGeom prst="rect">
            <a:avLst/>
          </a:prstGeom>
        </p:spPr>
        <p:txBody>
          <a:bodyPr vert="horz" lIns="91440" tIns="45720" rIns="91440" bIns="45720" rtlCol="0">
            <a:normAutofit/>
          </a:bodyPr>
          <a:lstStyle>
            <a:lvl1pPr>
              <a:defRPr sz="2800">
                <a:solidFill>
                  <a:schemeClr val="bg1"/>
                </a:solidFill>
                <a:latin typeface="Untitled Sans" panose="020B0503030202060203" pitchFamily="34" charset="77"/>
              </a:defRPr>
            </a:lvl1pPr>
            <a:lvl2pPr>
              <a:defRPr sz="2800">
                <a:solidFill>
                  <a:schemeClr val="bg1"/>
                </a:solidFill>
                <a:latin typeface="Untitled Sans" panose="020B0503030202060203" pitchFamily="34" charset="77"/>
              </a:defRPr>
            </a:lvl2pPr>
            <a:lvl3pPr>
              <a:defRPr sz="2800">
                <a:solidFill>
                  <a:schemeClr val="bg1"/>
                </a:solidFill>
                <a:latin typeface="Untitled Sans" panose="020B0503030202060203" pitchFamily="34" charset="77"/>
              </a:defRPr>
            </a:lvl3pPr>
            <a:lvl4pPr>
              <a:defRPr sz="2800">
                <a:solidFill>
                  <a:schemeClr val="bg1"/>
                </a:solidFill>
                <a:latin typeface="Untitled Sans" panose="020B0503030202060203" pitchFamily="34" charset="77"/>
              </a:defRPr>
            </a:lvl4pPr>
            <a:lvl5pPr>
              <a:defRPr sz="2800">
                <a:solidFill>
                  <a:schemeClr val="bg1"/>
                </a:solidFill>
                <a:latin typeface="Untitled Sans" panose="020B0503030202060203" pitchFamily="34" charset="77"/>
              </a:defRPr>
            </a:lvl5pPr>
          </a:lstStyle>
          <a:p>
            <a:pPr lvl="0"/>
            <a:r>
              <a:rPr lang="en-US" dirty="0"/>
              <a:t>Enter text here</a:t>
            </a:r>
          </a:p>
        </p:txBody>
      </p:sp>
      <p:sp>
        <p:nvSpPr>
          <p:cNvPr id="10" name="Content Placeholder 2">
            <a:extLst>
              <a:ext uri="{FF2B5EF4-FFF2-40B4-BE49-F238E27FC236}">
                <a16:creationId xmlns:a16="http://schemas.microsoft.com/office/drawing/2014/main" id="{BE6B0991-B0AC-5042-921E-16373CEEB816}"/>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a:t>
            </a:r>
            <a:r>
              <a:rPr lang="en-US" dirty="0" err="1"/>
              <a:t>eg</a:t>
            </a:r>
            <a:r>
              <a:rPr lang="en-US" dirty="0"/>
              <a:t>:</a:t>
            </a:r>
            <a:r>
              <a:rPr lang="en-US" sz="1600" dirty="0">
                <a:solidFill>
                  <a:schemeClr val="bg1">
                    <a:lumMod val="75000"/>
                  </a:schemeClr>
                </a:solidFill>
              </a:rPr>
              <a:t> “Data from CDC WISQARS” or “Wintemute 2017; Pallin et al. 2019”</a:t>
            </a:r>
          </a:p>
          <a:p>
            <a:pPr lvl="0"/>
            <a:endParaRPr lang="en-US" dirty="0"/>
          </a:p>
        </p:txBody>
      </p:sp>
    </p:spTree>
    <p:extLst>
      <p:ext uri="{BB962C8B-B14F-4D97-AF65-F5344CB8AC3E}">
        <p14:creationId xmlns:p14="http://schemas.microsoft.com/office/powerpoint/2010/main" val="1197728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opti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AA91A7B-DCA5-6746-8C23-4423B844491E}"/>
              </a:ext>
            </a:extLst>
          </p:cNvPr>
          <p:cNvSpPr>
            <a:spLocks noGrp="1"/>
          </p:cNvSpPr>
          <p:nvPr>
            <p:ph type="title" hasCustomPrompt="1"/>
          </p:nvPr>
        </p:nvSpPr>
        <p:spPr>
          <a:xfrm>
            <a:off x="2328535" y="2688347"/>
            <a:ext cx="7534929" cy="2351485"/>
          </a:xfrm>
        </p:spPr>
        <p:txBody>
          <a:bodyPr>
            <a:noAutofit/>
          </a:bodyPr>
          <a:lstStyle>
            <a:lvl1pPr marL="0" marR="0" indent="0" algn="ctr" defTabSz="914400" rtl="0" eaLnBrk="1" fontAlgn="auto" latinLnBrk="0" hangingPunct="1">
              <a:lnSpc>
                <a:spcPct val="90000"/>
              </a:lnSpc>
              <a:spcBef>
                <a:spcPct val="0"/>
              </a:spcBef>
              <a:spcAft>
                <a:spcPts val="0"/>
              </a:spcAft>
              <a:buClrTx/>
              <a:buSzTx/>
              <a:buFontTx/>
              <a:buNone/>
              <a:tabLst/>
              <a:defRPr sz="4400"/>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t>“If it’s not a health problem, then why are all those people dying from it?”</a:t>
            </a:r>
            <a:br>
              <a:rPr lang="en-US" dirty="0"/>
            </a:br>
            <a:endParaRPr lang="en-US" dirty="0"/>
          </a:p>
        </p:txBody>
      </p:sp>
      <p:cxnSp>
        <p:nvCxnSpPr>
          <p:cNvPr id="3" name="Straight Connector 2">
            <a:extLst>
              <a:ext uri="{FF2B5EF4-FFF2-40B4-BE49-F238E27FC236}">
                <a16:creationId xmlns:a16="http://schemas.microsoft.com/office/drawing/2014/main" id="{21D799F5-D6ED-1744-9194-17A1A1484466}"/>
              </a:ext>
            </a:extLst>
          </p:cNvPr>
          <p:cNvCxnSpPr>
            <a:cxnSpLocks/>
          </p:cNvCxnSpPr>
          <p:nvPr userDrawn="1"/>
        </p:nvCxnSpPr>
        <p:spPr>
          <a:xfrm>
            <a:off x="6096000" y="1798593"/>
            <a:ext cx="0" cy="306654"/>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6" name="Text Placeholder 6">
            <a:extLst>
              <a:ext uri="{FF2B5EF4-FFF2-40B4-BE49-F238E27FC236}">
                <a16:creationId xmlns:a16="http://schemas.microsoft.com/office/drawing/2014/main" id="{15733D84-6E3A-0D43-84BB-45D07D3CEEB1}"/>
              </a:ext>
            </a:extLst>
          </p:cNvPr>
          <p:cNvSpPr>
            <a:spLocks noGrp="1"/>
          </p:cNvSpPr>
          <p:nvPr>
            <p:ph type="body" sz="quarter" idx="11"/>
          </p:nvPr>
        </p:nvSpPr>
        <p:spPr>
          <a:xfrm>
            <a:off x="3901280" y="1214019"/>
            <a:ext cx="4389437" cy="436563"/>
          </a:xfrm>
        </p:spPr>
        <p:txBody>
          <a:bodyPr>
            <a:normAutofit/>
          </a:bodyPr>
          <a:lstStyle>
            <a:lvl1pPr marL="0" indent="0" algn="ctr">
              <a:buNone/>
              <a:defRPr sz="2400">
                <a:solidFill>
                  <a:schemeClr val="bg1"/>
                </a:solidFill>
                <a:latin typeface="Untitled Serif Medium" panose="02020603060303060403" pitchFamily="18" charset="77"/>
              </a:defRPr>
            </a:lvl1pPr>
          </a:lstStyle>
          <a:p>
            <a:pPr lvl="0"/>
            <a:r>
              <a:rPr lang="en-US"/>
              <a:t>Edit Master text styles</a:t>
            </a:r>
          </a:p>
        </p:txBody>
      </p:sp>
      <p:sp>
        <p:nvSpPr>
          <p:cNvPr id="10" name="Text Placeholder 6">
            <a:extLst>
              <a:ext uri="{FF2B5EF4-FFF2-40B4-BE49-F238E27FC236}">
                <a16:creationId xmlns:a16="http://schemas.microsoft.com/office/drawing/2014/main" id="{FF1855BC-65EA-3E4C-8175-128B11D7E759}"/>
              </a:ext>
            </a:extLst>
          </p:cNvPr>
          <p:cNvSpPr>
            <a:spLocks noGrp="1"/>
          </p:cNvSpPr>
          <p:nvPr>
            <p:ph type="body" sz="quarter" idx="12"/>
          </p:nvPr>
        </p:nvSpPr>
        <p:spPr>
          <a:xfrm>
            <a:off x="3901279" y="5542179"/>
            <a:ext cx="4389437" cy="436563"/>
          </a:xfrm>
        </p:spPr>
        <p:txBody>
          <a:bodyPr>
            <a:normAutofit/>
          </a:bodyPr>
          <a:lstStyle>
            <a:lvl1pPr marL="0" indent="0" algn="ctr">
              <a:buNone/>
              <a:defRPr sz="2400">
                <a:solidFill>
                  <a:schemeClr val="bg1"/>
                </a:solidFill>
                <a:latin typeface="Untitled Serif Medium" panose="02020603060303060403" pitchFamily="18" charset="77"/>
              </a:defRPr>
            </a:lvl1pPr>
          </a:lstStyle>
          <a:p>
            <a:pPr lvl="0"/>
            <a:r>
              <a:rPr lang="en-US"/>
              <a:t>Edit Master text styles</a:t>
            </a:r>
          </a:p>
        </p:txBody>
      </p:sp>
    </p:spTree>
    <p:extLst>
      <p:ext uri="{BB962C8B-B14F-4D97-AF65-F5344CB8AC3E}">
        <p14:creationId xmlns:p14="http://schemas.microsoft.com/office/powerpoint/2010/main" val="171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r more informati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92C9BBF-5933-744E-B62E-1B1D2416609D}"/>
              </a:ext>
            </a:extLst>
          </p:cNvPr>
          <p:cNvCxnSpPr/>
          <p:nvPr userDrawn="1"/>
        </p:nvCxnSpPr>
        <p:spPr>
          <a:xfrm>
            <a:off x="977031" y="1139374"/>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F1635EC-609E-0542-847C-3ACEF0C1E206}"/>
              </a:ext>
            </a:extLst>
          </p:cNvPr>
          <p:cNvPicPr>
            <a:picLocks noChangeAspect="1"/>
          </p:cNvPicPr>
          <p:nvPr userDrawn="1"/>
        </p:nvPicPr>
        <p:blipFill>
          <a:blip r:embed="rId2"/>
          <a:stretch>
            <a:fillRect/>
          </a:stretch>
        </p:blipFill>
        <p:spPr>
          <a:xfrm>
            <a:off x="109335" y="3131288"/>
            <a:ext cx="1397369" cy="978158"/>
          </a:xfrm>
          <a:prstGeom prst="rect">
            <a:avLst/>
          </a:prstGeom>
        </p:spPr>
      </p:pic>
      <p:pic>
        <p:nvPicPr>
          <p:cNvPr id="10" name="Picture 9">
            <a:extLst>
              <a:ext uri="{FF2B5EF4-FFF2-40B4-BE49-F238E27FC236}">
                <a16:creationId xmlns:a16="http://schemas.microsoft.com/office/drawing/2014/main" id="{8DC61FC6-575C-4249-9EB0-019D32602451}"/>
              </a:ext>
            </a:extLst>
          </p:cNvPr>
          <p:cNvPicPr>
            <a:picLocks noChangeAspect="1"/>
          </p:cNvPicPr>
          <p:nvPr userDrawn="1"/>
        </p:nvPicPr>
        <p:blipFill>
          <a:blip r:embed="rId3"/>
          <a:stretch>
            <a:fillRect/>
          </a:stretch>
        </p:blipFill>
        <p:spPr>
          <a:xfrm>
            <a:off x="385231" y="2108954"/>
            <a:ext cx="845578" cy="687737"/>
          </a:xfrm>
          <a:prstGeom prst="rect">
            <a:avLst/>
          </a:prstGeom>
        </p:spPr>
      </p:pic>
      <p:pic>
        <p:nvPicPr>
          <p:cNvPr id="11" name="Graphic 10" descr="Email with solid fill">
            <a:extLst>
              <a:ext uri="{FF2B5EF4-FFF2-40B4-BE49-F238E27FC236}">
                <a16:creationId xmlns:a16="http://schemas.microsoft.com/office/drawing/2014/main" id="{03F83964-18A3-9D4C-A487-3FC900BC363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8898" y="4444043"/>
            <a:ext cx="801463" cy="801463"/>
          </a:xfrm>
          <a:prstGeom prst="rect">
            <a:avLst/>
          </a:prstGeom>
        </p:spPr>
      </p:pic>
      <p:pic>
        <p:nvPicPr>
          <p:cNvPr id="12" name="Picture 11" descr="Graphical user interface, application, Teams&#10;&#10;Description automatically generated">
            <a:extLst>
              <a:ext uri="{FF2B5EF4-FFF2-40B4-BE49-F238E27FC236}">
                <a16:creationId xmlns:a16="http://schemas.microsoft.com/office/drawing/2014/main" id="{7DBB57F0-CFA2-B54F-8E58-7B426010CAD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65407" y="1615515"/>
            <a:ext cx="5698926" cy="3785233"/>
          </a:xfrm>
          <a:prstGeom prst="rect">
            <a:avLst/>
          </a:prstGeom>
        </p:spPr>
      </p:pic>
      <p:sp>
        <p:nvSpPr>
          <p:cNvPr id="14" name="TextBox 13">
            <a:extLst>
              <a:ext uri="{FF2B5EF4-FFF2-40B4-BE49-F238E27FC236}">
                <a16:creationId xmlns:a16="http://schemas.microsoft.com/office/drawing/2014/main" id="{88FB2EC7-4AA4-0D4C-BFC9-3332E989C669}"/>
              </a:ext>
            </a:extLst>
          </p:cNvPr>
          <p:cNvSpPr txBox="1"/>
          <p:nvPr userDrawn="1"/>
        </p:nvSpPr>
        <p:spPr>
          <a:xfrm>
            <a:off x="1230809" y="2271492"/>
            <a:ext cx="4795785" cy="2831544"/>
          </a:xfrm>
          <a:prstGeom prst="rect">
            <a:avLst/>
          </a:prstGeom>
          <a:noFill/>
        </p:spPr>
        <p:txBody>
          <a:bodyPr wrap="square" rtlCol="0">
            <a:spAutoFit/>
          </a:bodyPr>
          <a:lstStyle/>
          <a:p>
            <a:r>
              <a:rPr lang="en-US" sz="3200" dirty="0">
                <a:solidFill>
                  <a:schemeClr val="bg1"/>
                </a:solidFill>
                <a:latin typeface="Untitled Sans" panose="020B0503030202060203" pitchFamily="34" charset="77"/>
              </a:rPr>
              <a:t>@</a:t>
            </a:r>
            <a:r>
              <a:rPr lang="en-US" sz="3200" dirty="0" err="1">
                <a:solidFill>
                  <a:schemeClr val="bg1"/>
                </a:solidFill>
                <a:latin typeface="Untitled Sans" panose="020B0503030202060203" pitchFamily="34" charset="77"/>
              </a:rPr>
              <a:t>BulletPointsProj</a:t>
            </a:r>
            <a:endParaRPr lang="en-US" sz="3200" dirty="0">
              <a:solidFill>
                <a:schemeClr val="bg1"/>
              </a:solidFill>
              <a:latin typeface="Untitled Sans" panose="020B0503030202060203" pitchFamily="34" charset="77"/>
            </a:endParaRPr>
          </a:p>
          <a:p>
            <a:endParaRPr lang="en-US" sz="3200" dirty="0">
              <a:solidFill>
                <a:schemeClr val="bg1"/>
              </a:solidFill>
              <a:latin typeface="Untitled Sans" panose="020B0503030202060203" pitchFamily="34" charset="77"/>
            </a:endParaRPr>
          </a:p>
          <a:p>
            <a:endParaRPr lang="en-US" sz="1000" dirty="0">
              <a:solidFill>
                <a:schemeClr val="bg1"/>
              </a:solidFill>
              <a:latin typeface="Untitled Sans" panose="020B0503030202060203" pitchFamily="34" charset="77"/>
            </a:endParaRPr>
          </a:p>
          <a:p>
            <a:r>
              <a:rPr lang="en-US" sz="3200" dirty="0" err="1">
                <a:solidFill>
                  <a:schemeClr val="bg1"/>
                </a:solidFill>
                <a:latin typeface="Untitled Sans" panose="020B0503030202060203" pitchFamily="34" charset="77"/>
              </a:rPr>
              <a:t>BulletPoints</a:t>
            </a:r>
            <a:r>
              <a:rPr lang="en-US" sz="3200" dirty="0">
                <a:solidFill>
                  <a:schemeClr val="bg1"/>
                </a:solidFill>
                <a:latin typeface="Untitled Sans" panose="020B0503030202060203" pitchFamily="34" charset="77"/>
              </a:rPr>
              <a:t> Project</a:t>
            </a:r>
          </a:p>
          <a:p>
            <a:endParaRPr lang="en-US" sz="2800" dirty="0">
              <a:solidFill>
                <a:schemeClr val="bg1"/>
              </a:solidFill>
              <a:latin typeface="Untitled Sans" panose="020B0503030202060203" pitchFamily="34" charset="77"/>
            </a:endParaRPr>
          </a:p>
          <a:p>
            <a:endParaRPr lang="en-US" sz="2400" dirty="0">
              <a:solidFill>
                <a:schemeClr val="bg1"/>
              </a:solidFill>
              <a:latin typeface="Untitled Sans" panose="020B0503030202060203" pitchFamily="34" charset="77"/>
            </a:endParaRPr>
          </a:p>
          <a:p>
            <a:r>
              <a:rPr lang="en-US" sz="2100" dirty="0" err="1">
                <a:solidFill>
                  <a:schemeClr val="bg1"/>
                </a:solidFill>
                <a:latin typeface="Untitled Sans" panose="020B0503030202060203" pitchFamily="34" charset="77"/>
              </a:rPr>
              <a:t>hs-bulletpoints@ucdavis.edu</a:t>
            </a:r>
            <a:endParaRPr lang="en-US" sz="2100" dirty="0">
              <a:solidFill>
                <a:schemeClr val="bg1"/>
              </a:solidFill>
              <a:latin typeface="Untitled Sans" panose="020B0503030202060203" pitchFamily="34" charset="77"/>
            </a:endParaRPr>
          </a:p>
        </p:txBody>
      </p:sp>
      <p:sp>
        <p:nvSpPr>
          <p:cNvPr id="15" name="TextBox 14">
            <a:extLst>
              <a:ext uri="{FF2B5EF4-FFF2-40B4-BE49-F238E27FC236}">
                <a16:creationId xmlns:a16="http://schemas.microsoft.com/office/drawing/2014/main" id="{F986C877-E9DF-DE4B-BB2B-3A70F02037A8}"/>
              </a:ext>
            </a:extLst>
          </p:cNvPr>
          <p:cNvSpPr txBox="1"/>
          <p:nvPr userDrawn="1"/>
        </p:nvSpPr>
        <p:spPr>
          <a:xfrm>
            <a:off x="6542497" y="5400748"/>
            <a:ext cx="5460649" cy="646331"/>
          </a:xfrm>
          <a:prstGeom prst="rect">
            <a:avLst/>
          </a:prstGeom>
          <a:noFill/>
        </p:spPr>
        <p:txBody>
          <a:bodyPr wrap="square" rtlCol="0">
            <a:spAutoFit/>
          </a:bodyPr>
          <a:lstStyle/>
          <a:p>
            <a:r>
              <a:rPr lang="en-US" sz="3600" err="1">
                <a:solidFill>
                  <a:schemeClr val="bg1"/>
                </a:solidFill>
                <a:latin typeface="Untitled Sans" panose="020B0503030202060203" pitchFamily="34" charset="77"/>
              </a:rPr>
              <a:t>BulletPointsProject.org</a:t>
            </a:r>
            <a:endParaRPr lang="en-US" sz="2400">
              <a:solidFill>
                <a:schemeClr val="bg1"/>
              </a:solidFill>
              <a:latin typeface="Untitled Sans" panose="020B0503030202060203" pitchFamily="34" charset="77"/>
            </a:endParaRPr>
          </a:p>
        </p:txBody>
      </p:sp>
      <p:sp>
        <p:nvSpPr>
          <p:cNvPr id="3" name="TextBox 2">
            <a:extLst>
              <a:ext uri="{FF2B5EF4-FFF2-40B4-BE49-F238E27FC236}">
                <a16:creationId xmlns:a16="http://schemas.microsoft.com/office/drawing/2014/main" id="{C50A35AC-1AC5-9C40-8AEC-431FFBF8EF86}"/>
              </a:ext>
            </a:extLst>
          </p:cNvPr>
          <p:cNvSpPr txBox="1"/>
          <p:nvPr userDrawn="1"/>
        </p:nvSpPr>
        <p:spPr>
          <a:xfrm>
            <a:off x="838200" y="386311"/>
            <a:ext cx="7502487" cy="646331"/>
          </a:xfrm>
          <a:prstGeom prst="rect">
            <a:avLst/>
          </a:prstGeom>
          <a:noFill/>
        </p:spPr>
        <p:txBody>
          <a:bodyPr wrap="square" rtlCol="0">
            <a:spAutoFit/>
          </a:bodyPr>
          <a:lstStyle/>
          <a:p>
            <a:r>
              <a:rPr lang="en-US" sz="3600">
                <a:solidFill>
                  <a:schemeClr val="bg1"/>
                </a:solidFill>
                <a:latin typeface="Untitled Sans" panose="020B0503030202060203" pitchFamily="34" charset="77"/>
              </a:rPr>
              <a:t>For more information</a:t>
            </a:r>
          </a:p>
        </p:txBody>
      </p:sp>
    </p:spTree>
    <p:extLst>
      <p:ext uri="{BB962C8B-B14F-4D97-AF65-F5344CB8AC3E}">
        <p14:creationId xmlns:p14="http://schemas.microsoft.com/office/powerpoint/2010/main" val="260851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ost-course surve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4C177C-2074-0146-9900-8B7DE8A3DB96}"/>
              </a:ext>
            </a:extLst>
          </p:cNvPr>
          <p:cNvSpPr>
            <a:spLocks noGrp="1"/>
          </p:cNvSpPr>
          <p:nvPr>
            <p:ph type="title" hasCustomPrompt="1"/>
          </p:nvPr>
        </p:nvSpPr>
        <p:spPr>
          <a:xfrm>
            <a:off x="838200" y="1122219"/>
            <a:ext cx="5022273" cy="1216170"/>
          </a:xfrm>
        </p:spPr>
        <p:txBody>
          <a:bodyPr>
            <a:normAutofit/>
          </a:bodyPr>
          <a:lstStyle>
            <a:lvl1pPr>
              <a:defRPr sz="3600"/>
            </a:lvl1pPr>
          </a:lstStyle>
          <a:p>
            <a:r>
              <a:rPr lang="en-US" dirty="0"/>
              <a:t>Post-course survey</a:t>
            </a:r>
          </a:p>
        </p:txBody>
      </p:sp>
      <p:cxnSp>
        <p:nvCxnSpPr>
          <p:cNvPr id="11" name="Straight Connector 10">
            <a:extLst>
              <a:ext uri="{FF2B5EF4-FFF2-40B4-BE49-F238E27FC236}">
                <a16:creationId xmlns:a16="http://schemas.microsoft.com/office/drawing/2014/main" id="{28F2F48E-6DC1-5D4A-ADB0-29E5315AD31B}"/>
              </a:ext>
            </a:extLst>
          </p:cNvPr>
          <p:cNvCxnSpPr>
            <a:cxnSpLocks/>
          </p:cNvCxnSpPr>
          <p:nvPr userDrawn="1"/>
        </p:nvCxnSpPr>
        <p:spPr>
          <a:xfrm>
            <a:off x="977031" y="2338388"/>
            <a:ext cx="245755"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B2CA2D51-0649-0145-9122-E8AB31CFC427}"/>
              </a:ext>
            </a:extLst>
          </p:cNvPr>
          <p:cNvSpPr>
            <a:spLocks noGrp="1"/>
          </p:cNvSpPr>
          <p:nvPr>
            <p:ph idx="1" hasCustomPrompt="1"/>
          </p:nvPr>
        </p:nvSpPr>
        <p:spPr>
          <a:xfrm>
            <a:off x="838200" y="2646217"/>
            <a:ext cx="5022273" cy="3530745"/>
          </a:xfrm>
          <a:prstGeom prst="rect">
            <a:avLst/>
          </a:prstGeom>
        </p:spPr>
        <p:txBody>
          <a:bodyPr vert="horz" lIns="91440" tIns="45720" rIns="91440" bIns="45720" rtlCol="0">
            <a:normAutofit/>
          </a:bodyPr>
          <a:lstStyle>
            <a:lvl1pPr marL="0" indent="0">
              <a:buFont typeface="Arial" panose="020B0604020202020204" pitchFamily="34" charset="0"/>
              <a:buNone/>
              <a:defRPr sz="2400" b="0" i="0">
                <a:solidFill>
                  <a:schemeClr val="bg1"/>
                </a:solidFill>
                <a:latin typeface="Untitled Sans" panose="020B0503030202060203"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b="0" i="0" dirty="0">
                <a:latin typeface="Untitled Sans" panose="020B0503030202060203" pitchFamily="34" charset="77"/>
              </a:rPr>
              <a:t>[insert Qualtrics link]</a:t>
            </a:r>
            <a:endParaRPr lang="en-US" dirty="0"/>
          </a:p>
        </p:txBody>
      </p:sp>
      <p:sp>
        <p:nvSpPr>
          <p:cNvPr id="15" name="Rectangle 14">
            <a:extLst>
              <a:ext uri="{FF2B5EF4-FFF2-40B4-BE49-F238E27FC236}">
                <a16:creationId xmlns:a16="http://schemas.microsoft.com/office/drawing/2014/main" id="{E3FC5CE0-C468-984F-9F45-DB8C830EB212}"/>
              </a:ext>
            </a:extLst>
          </p:cNvPr>
          <p:cNvSpPr/>
          <p:nvPr userDrawn="1"/>
        </p:nvSpPr>
        <p:spPr>
          <a:xfrm>
            <a:off x="5995986" y="0"/>
            <a:ext cx="6196013"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horz-black.png" descr="horz-black.png">
            <a:extLst>
              <a:ext uri="{FF2B5EF4-FFF2-40B4-BE49-F238E27FC236}">
                <a16:creationId xmlns:a16="http://schemas.microsoft.com/office/drawing/2014/main" id="{3D72A063-D167-5E42-AEAF-022AD82B379C}"/>
              </a:ext>
            </a:extLst>
          </p:cNvPr>
          <p:cNvPicPr>
            <a:picLocks noChangeAspect="1"/>
          </p:cNvPicPr>
          <p:nvPr userDrawn="1"/>
        </p:nvPicPr>
        <p:blipFill>
          <a:blip r:embed="rId2"/>
          <a:stretch>
            <a:fillRect/>
          </a:stretch>
        </p:blipFill>
        <p:spPr>
          <a:xfrm>
            <a:off x="10599704" y="6280208"/>
            <a:ext cx="1344168" cy="366000"/>
          </a:xfrm>
          <a:prstGeom prst="rect">
            <a:avLst/>
          </a:prstGeom>
          <a:ln w="12700">
            <a:miter lim="400000"/>
          </a:ln>
        </p:spPr>
      </p:pic>
      <p:pic>
        <p:nvPicPr>
          <p:cNvPr id="18" name="circles.png" descr="circles.png">
            <a:extLst>
              <a:ext uri="{FF2B5EF4-FFF2-40B4-BE49-F238E27FC236}">
                <a16:creationId xmlns:a16="http://schemas.microsoft.com/office/drawing/2014/main" id="{DB609520-AFD4-F645-985A-472BCAAEA770}"/>
              </a:ext>
            </a:extLst>
          </p:cNvPr>
          <p:cNvPicPr>
            <a:picLocks noChangeAspect="1"/>
          </p:cNvPicPr>
          <p:nvPr userDrawn="1"/>
        </p:nvPicPr>
        <p:blipFill>
          <a:blip r:embed="rId3">
            <a:alphaModFix amt="20312"/>
          </a:blip>
          <a:stretch>
            <a:fillRect/>
          </a:stretch>
        </p:blipFill>
        <p:spPr>
          <a:xfrm>
            <a:off x="248128" y="6235016"/>
            <a:ext cx="3606446" cy="635062"/>
          </a:xfrm>
          <a:prstGeom prst="rect">
            <a:avLst/>
          </a:prstGeom>
          <a:ln w="12700">
            <a:miter lim="400000"/>
          </a:ln>
          <a:scene3d>
            <a:camera prst="orthographicFront">
              <a:rot lat="0" lon="0" rev="0"/>
            </a:camera>
            <a:lightRig rig="threePt" dir="t"/>
          </a:scene3d>
        </p:spPr>
      </p:pic>
      <p:sp>
        <p:nvSpPr>
          <p:cNvPr id="9" name="Oval 8">
            <a:extLst>
              <a:ext uri="{FF2B5EF4-FFF2-40B4-BE49-F238E27FC236}">
                <a16:creationId xmlns:a16="http://schemas.microsoft.com/office/drawing/2014/main" id="{8EB4EFAE-5870-F647-BF7A-3DB2616D0981}"/>
              </a:ext>
            </a:extLst>
          </p:cNvPr>
          <p:cNvSpPr/>
          <p:nvPr userDrawn="1"/>
        </p:nvSpPr>
        <p:spPr>
          <a:xfrm>
            <a:off x="7214006" y="1509711"/>
            <a:ext cx="3759971" cy="3838574"/>
          </a:xfrm>
          <a:prstGeom prst="ellipse">
            <a:avLst/>
          </a:prstGeom>
          <a:solidFill>
            <a:srgbClr val="48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800" b="1">
                <a:latin typeface="Untitled Sans" panose="020B0503030202060203" pitchFamily="34" charset="77"/>
              </a:rPr>
              <a:t>!</a:t>
            </a:r>
          </a:p>
        </p:txBody>
      </p:sp>
    </p:spTree>
    <p:extLst>
      <p:ext uri="{BB962C8B-B14F-4D97-AF65-F5344CB8AC3E}">
        <p14:creationId xmlns:p14="http://schemas.microsoft.com/office/powerpoint/2010/main" val="3557692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18E99-E0B3-DF48-A59B-630EEDBA097A}"/>
              </a:ext>
            </a:extLst>
          </p:cNvPr>
          <p:cNvSpPr>
            <a:spLocks noGrp="1"/>
          </p:cNvSpPr>
          <p:nvPr>
            <p:ph type="title" hasCustomPrompt="1"/>
          </p:nvPr>
        </p:nvSpPr>
        <p:spPr>
          <a:xfrm>
            <a:off x="838200" y="337911"/>
            <a:ext cx="10515600" cy="801463"/>
          </a:xfrm>
        </p:spPr>
        <p:txBody>
          <a:bodyPr>
            <a:normAutofit/>
          </a:bodyPr>
          <a:lstStyle>
            <a:lvl1pPr>
              <a:defRPr sz="3600"/>
            </a:lvl1pPr>
          </a:lstStyle>
          <a:p>
            <a:r>
              <a:rPr lang="en-US" dirty="0"/>
              <a:t>Header</a:t>
            </a:r>
          </a:p>
        </p:txBody>
      </p:sp>
      <p:sp>
        <p:nvSpPr>
          <p:cNvPr id="3" name="Content Placeholder 2">
            <a:extLst>
              <a:ext uri="{FF2B5EF4-FFF2-40B4-BE49-F238E27FC236}">
                <a16:creationId xmlns:a16="http://schemas.microsoft.com/office/drawing/2014/main" id="{0E8679DA-098C-A849-8FC5-46AAA50146D5}"/>
              </a:ext>
            </a:extLst>
          </p:cNvPr>
          <p:cNvSpPr>
            <a:spLocks noGrp="1"/>
          </p:cNvSpPr>
          <p:nvPr>
            <p:ph idx="1" hasCustomPrompt="1"/>
          </p:nvPr>
        </p:nvSpPr>
        <p:spPr>
          <a:xfrm>
            <a:off x="838200" y="1478075"/>
            <a:ext cx="10515600" cy="4698888"/>
          </a:xfrm>
          <a:prstGeom prst="rect">
            <a:avLst/>
          </a:prstGeom>
        </p:spPr>
        <p:txBody>
          <a:bodyPr/>
          <a:lstStyle>
            <a:lvl1pPr marL="457200" indent="-457200">
              <a:buSzPct val="80000"/>
              <a:buFontTx/>
              <a:buBlip>
                <a:blip r:embed="rId2"/>
              </a:buBlip>
              <a:defRPr b="0" i="0">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lvl="0"/>
            <a:r>
              <a:rPr lang="en-US" dirty="0"/>
              <a:t>This bullet looks ok </a:t>
            </a:r>
          </a:p>
          <a:p>
            <a:pPr lvl="1"/>
            <a:r>
              <a:rPr lang="en-US" dirty="0"/>
              <a:t>This one indents really far. Can you fix this? </a:t>
            </a:r>
          </a:p>
        </p:txBody>
      </p:sp>
      <p:cxnSp>
        <p:nvCxnSpPr>
          <p:cNvPr id="7" name="Straight Connector 6">
            <a:extLst>
              <a:ext uri="{FF2B5EF4-FFF2-40B4-BE49-F238E27FC236}">
                <a16:creationId xmlns:a16="http://schemas.microsoft.com/office/drawing/2014/main" id="{192C9BBF-5933-744E-B62E-1B1D2416609D}"/>
              </a:ext>
            </a:extLst>
          </p:cNvPr>
          <p:cNvCxnSpPr/>
          <p:nvPr userDrawn="1"/>
        </p:nvCxnSpPr>
        <p:spPr>
          <a:xfrm>
            <a:off x="977031" y="1139374"/>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2F066E51-3914-EE40-8A7A-CC6D8D870A6B}"/>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a:t>
            </a:r>
            <a:r>
              <a:rPr lang="en-US" dirty="0" err="1"/>
              <a:t>eg</a:t>
            </a:r>
            <a:r>
              <a:rPr lang="en-US" dirty="0"/>
              <a:t>:</a:t>
            </a:r>
            <a:r>
              <a:rPr lang="en-US" sz="1600" dirty="0">
                <a:solidFill>
                  <a:schemeClr val="bg1">
                    <a:lumMod val="75000"/>
                  </a:schemeClr>
                </a:solidFill>
              </a:rPr>
              <a:t> “Data from CDC WISQARS” or “Wintemute 2017; Pallin et al. 2019”</a:t>
            </a:r>
          </a:p>
          <a:p>
            <a:pPr lvl="0"/>
            <a:endParaRPr lang="en-US" dirty="0"/>
          </a:p>
        </p:txBody>
      </p:sp>
    </p:spTree>
    <p:extLst>
      <p:ext uri="{BB962C8B-B14F-4D97-AF65-F5344CB8AC3E}">
        <p14:creationId xmlns:p14="http://schemas.microsoft.com/office/powerpoint/2010/main" val="3225654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FCED3C2-0BD8-E040-93DB-DD00590B93DA}"/>
              </a:ext>
            </a:extLst>
          </p:cNvPr>
          <p:cNvCxnSpPr/>
          <p:nvPr userDrawn="1"/>
        </p:nvCxnSpPr>
        <p:spPr>
          <a:xfrm>
            <a:off x="977031" y="1139374"/>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0EBEF12-3993-154E-89C1-0CB670F792B7}"/>
              </a:ext>
            </a:extLst>
          </p:cNvPr>
          <p:cNvSpPr txBox="1"/>
          <p:nvPr userDrawn="1"/>
        </p:nvSpPr>
        <p:spPr>
          <a:xfrm>
            <a:off x="850603" y="337912"/>
            <a:ext cx="10737111" cy="646331"/>
          </a:xfrm>
          <a:prstGeom prst="rect">
            <a:avLst/>
          </a:prstGeom>
          <a:noFill/>
        </p:spPr>
        <p:txBody>
          <a:bodyPr wrap="square" rtlCol="0">
            <a:spAutoFit/>
          </a:bodyPr>
          <a:lstStyle/>
          <a:p>
            <a:r>
              <a:rPr lang="en-US" sz="3600">
                <a:solidFill>
                  <a:schemeClr val="bg1"/>
                </a:solidFill>
                <a:latin typeface="Untitled Sans" panose="020B0503030202060203" pitchFamily="34" charset="77"/>
              </a:rPr>
              <a:t>References</a:t>
            </a:r>
          </a:p>
        </p:txBody>
      </p:sp>
      <p:sp>
        <p:nvSpPr>
          <p:cNvPr id="3" name="Text Placeholder 2">
            <a:extLst>
              <a:ext uri="{FF2B5EF4-FFF2-40B4-BE49-F238E27FC236}">
                <a16:creationId xmlns:a16="http://schemas.microsoft.com/office/drawing/2014/main" id="{5BACCBE5-89B1-B649-AD74-40BA961AA1BC}"/>
              </a:ext>
            </a:extLst>
          </p:cNvPr>
          <p:cNvSpPr>
            <a:spLocks noGrp="1"/>
          </p:cNvSpPr>
          <p:nvPr>
            <p:ph type="body" sz="quarter" idx="10" hasCustomPrompt="1"/>
          </p:nvPr>
        </p:nvSpPr>
        <p:spPr>
          <a:xfrm>
            <a:off x="976313" y="1382713"/>
            <a:ext cx="10610850" cy="4637087"/>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a:lvl1pPr>
          </a:lstStyle>
          <a:p>
            <a:pPr lvl="0"/>
            <a:r>
              <a:rPr lang="en-US" dirty="0">
                <a:solidFill>
                  <a:schemeClr val="bg1"/>
                </a:solidFill>
                <a:latin typeface="Untitled Sans" panose="020B0503030202060203" pitchFamily="34" charset="77"/>
              </a:rPr>
              <a:t>[Insert citations here, for example:]</a:t>
            </a:r>
          </a:p>
          <a:p>
            <a:pPr marL="0" marR="0" lvl="0" indent="0" algn="l" defTabSz="914400" rtl="0" eaLnBrk="1" fontAlgn="auto" latinLnBrk="0" hangingPunct="1">
              <a:lnSpc>
                <a:spcPct val="90000"/>
              </a:lnSpc>
              <a:spcBef>
                <a:spcPts val="1000"/>
              </a:spcBef>
              <a:spcAft>
                <a:spcPts val="0"/>
              </a:spcAft>
              <a:buClrTx/>
              <a:buSzTx/>
              <a:buFontTx/>
              <a:buNone/>
              <a:tabLst/>
              <a:defRPr/>
            </a:pPr>
            <a:r>
              <a:rPr lang="en-US" sz="2800" dirty="0">
                <a:solidFill>
                  <a:schemeClr val="bg1"/>
                </a:solidFill>
                <a:latin typeface="Untitled Sans" panose="020B0503030202060203" pitchFamily="34" charset="77"/>
              </a:rPr>
              <a:t>Wintemute GJ, Betz ME, Ranney ML. Yes, you can: physicians, patients, and firearms. Ann Intern Med 2016;165(3):205–13. </a:t>
            </a:r>
            <a:endParaRPr lang="en-US" dirty="0">
              <a:solidFill>
                <a:schemeClr val="bg1"/>
              </a:solidFill>
              <a:latin typeface="Untitled Sans" panose="020B0503030202060203" pitchFamily="34" charset="77"/>
            </a:endParaRPr>
          </a:p>
          <a:p>
            <a:pPr marL="0" marR="0" lvl="0" indent="0" algn="l" defTabSz="914400" rtl="0" eaLnBrk="1" fontAlgn="auto" latinLnBrk="0" hangingPunct="1">
              <a:lnSpc>
                <a:spcPct val="90000"/>
              </a:lnSpc>
              <a:spcBef>
                <a:spcPts val="1000"/>
              </a:spcBef>
              <a:spcAft>
                <a:spcPts val="0"/>
              </a:spcAft>
              <a:buClrTx/>
              <a:buSzTx/>
              <a:buFontTx/>
              <a:buNone/>
              <a:tabLst/>
              <a:defRPr/>
            </a:pPr>
            <a:r>
              <a:rPr lang="en-US" sz="2800" dirty="0">
                <a:solidFill>
                  <a:schemeClr val="bg1"/>
                </a:solidFill>
                <a:latin typeface="Untitled Sans" panose="020B0503030202060203" pitchFamily="34" charset="77"/>
              </a:rPr>
              <a:t>WISQARS (Web-based Injury Statistics Query and Reporting System). Injury Center. CDC [Internet]. Available from: https://</a:t>
            </a:r>
            <a:r>
              <a:rPr lang="en-US" sz="2800" dirty="0" err="1">
                <a:solidFill>
                  <a:schemeClr val="bg1"/>
                </a:solidFill>
                <a:latin typeface="Untitled Sans" panose="020B0503030202060203" pitchFamily="34" charset="77"/>
              </a:rPr>
              <a:t>www.cdc.gov</a:t>
            </a:r>
            <a:r>
              <a:rPr lang="en-US" sz="2800" dirty="0">
                <a:solidFill>
                  <a:schemeClr val="bg1"/>
                </a:solidFill>
                <a:latin typeface="Untitled Sans" panose="020B0503030202060203" pitchFamily="34" charset="77"/>
              </a:rPr>
              <a:t>/injury/</a:t>
            </a:r>
            <a:r>
              <a:rPr lang="en-US" sz="2800" dirty="0" err="1">
                <a:solidFill>
                  <a:schemeClr val="bg1"/>
                </a:solidFill>
                <a:latin typeface="Untitled Sans" panose="020B0503030202060203" pitchFamily="34" charset="77"/>
              </a:rPr>
              <a:t>wisqars</a:t>
            </a:r>
            <a:r>
              <a:rPr lang="en-US" sz="2800" dirty="0">
                <a:solidFill>
                  <a:schemeClr val="bg1"/>
                </a:solidFill>
                <a:latin typeface="Untitled Sans" panose="020B0503030202060203" pitchFamily="34" charset="77"/>
              </a:rPr>
              <a:t>/</a:t>
            </a:r>
            <a:r>
              <a:rPr lang="en-US" sz="2800" dirty="0" err="1">
                <a:solidFill>
                  <a:schemeClr val="bg1"/>
                </a:solidFill>
                <a:latin typeface="Untitled Sans" panose="020B0503030202060203" pitchFamily="34" charset="77"/>
              </a:rPr>
              <a:t>index.html</a:t>
            </a:r>
            <a:endParaRPr lang="en-US" sz="2800" dirty="0">
              <a:solidFill>
                <a:schemeClr val="bg1"/>
              </a:solidFill>
              <a:latin typeface="Untitled Sans" panose="020B0503030202060203" pitchFamily="34" charset="77"/>
            </a:endParaRPr>
          </a:p>
          <a:p>
            <a:pPr lvl="0"/>
            <a:endParaRPr lang="en-US" dirty="0"/>
          </a:p>
        </p:txBody>
      </p:sp>
    </p:spTree>
    <p:extLst>
      <p:ext uri="{BB962C8B-B14F-4D97-AF65-F5344CB8AC3E}">
        <p14:creationId xmlns:p14="http://schemas.microsoft.com/office/powerpoint/2010/main" val="1344148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4C177C-2074-0146-9900-8B7DE8A3DB96}"/>
              </a:ext>
            </a:extLst>
          </p:cNvPr>
          <p:cNvSpPr>
            <a:spLocks noGrp="1"/>
          </p:cNvSpPr>
          <p:nvPr>
            <p:ph type="title" hasCustomPrompt="1"/>
          </p:nvPr>
        </p:nvSpPr>
        <p:spPr>
          <a:xfrm>
            <a:off x="838200" y="1122219"/>
            <a:ext cx="5022273" cy="1216170"/>
          </a:xfrm>
        </p:spPr>
        <p:txBody>
          <a:bodyPr>
            <a:normAutofit/>
          </a:bodyPr>
          <a:lstStyle>
            <a:lvl1pPr>
              <a:defRPr sz="3600"/>
            </a:lvl1pPr>
          </a:lstStyle>
          <a:p>
            <a:r>
              <a:rPr lang="en-US" dirty="0"/>
              <a:t>Thank you</a:t>
            </a:r>
          </a:p>
        </p:txBody>
      </p:sp>
      <p:cxnSp>
        <p:nvCxnSpPr>
          <p:cNvPr id="11" name="Straight Connector 10">
            <a:extLst>
              <a:ext uri="{FF2B5EF4-FFF2-40B4-BE49-F238E27FC236}">
                <a16:creationId xmlns:a16="http://schemas.microsoft.com/office/drawing/2014/main" id="{28F2F48E-6DC1-5D4A-ADB0-29E5315AD31B}"/>
              </a:ext>
            </a:extLst>
          </p:cNvPr>
          <p:cNvCxnSpPr>
            <a:cxnSpLocks/>
          </p:cNvCxnSpPr>
          <p:nvPr userDrawn="1"/>
        </p:nvCxnSpPr>
        <p:spPr>
          <a:xfrm>
            <a:off x="977031" y="2338388"/>
            <a:ext cx="245755"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B2CA2D51-0649-0145-9122-E8AB31CFC427}"/>
              </a:ext>
            </a:extLst>
          </p:cNvPr>
          <p:cNvSpPr>
            <a:spLocks noGrp="1"/>
          </p:cNvSpPr>
          <p:nvPr>
            <p:ph idx="1" hasCustomPrompt="1"/>
          </p:nvPr>
        </p:nvSpPr>
        <p:spPr>
          <a:xfrm>
            <a:off x="838200" y="2646217"/>
            <a:ext cx="5022273" cy="3530745"/>
          </a:xfrm>
          <a:prstGeom prst="rect">
            <a:avLst/>
          </a:prstGeom>
        </p:spPr>
        <p:txBody>
          <a:bodyPr vert="horz" lIns="91440" tIns="45720" rIns="91440" bIns="45720" rtlCol="0">
            <a:normAutofit/>
          </a:bodyPr>
          <a:lstStyle>
            <a:lvl1pPr marL="0" indent="0">
              <a:buNone/>
              <a:defRPr sz="2400" b="0" i="0">
                <a:solidFill>
                  <a:schemeClr val="bg1"/>
                </a:solidFill>
                <a:latin typeface="Untitled Sans" panose="020B0503030202060203"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b="0" i="0" dirty="0">
                <a:latin typeface="Untitled Sans" panose="020B0503030202060203" pitchFamily="34" charset="77"/>
              </a:rPr>
              <a:t>[your email address]</a:t>
            </a:r>
            <a:endParaRPr lang="en-US" dirty="0"/>
          </a:p>
        </p:txBody>
      </p:sp>
      <p:sp>
        <p:nvSpPr>
          <p:cNvPr id="15" name="Rectangle 14">
            <a:extLst>
              <a:ext uri="{FF2B5EF4-FFF2-40B4-BE49-F238E27FC236}">
                <a16:creationId xmlns:a16="http://schemas.microsoft.com/office/drawing/2014/main" id="{E3FC5CE0-C468-984F-9F45-DB8C830EB212}"/>
              </a:ext>
            </a:extLst>
          </p:cNvPr>
          <p:cNvSpPr/>
          <p:nvPr userDrawn="1"/>
        </p:nvSpPr>
        <p:spPr>
          <a:xfrm>
            <a:off x="5995986" y="0"/>
            <a:ext cx="6196013"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horz-black.png" descr="horz-black.png">
            <a:extLst>
              <a:ext uri="{FF2B5EF4-FFF2-40B4-BE49-F238E27FC236}">
                <a16:creationId xmlns:a16="http://schemas.microsoft.com/office/drawing/2014/main" id="{3D72A063-D167-5E42-AEAF-022AD82B379C}"/>
              </a:ext>
            </a:extLst>
          </p:cNvPr>
          <p:cNvPicPr>
            <a:picLocks noChangeAspect="1"/>
          </p:cNvPicPr>
          <p:nvPr userDrawn="1"/>
        </p:nvPicPr>
        <p:blipFill>
          <a:blip r:embed="rId2"/>
          <a:stretch>
            <a:fillRect/>
          </a:stretch>
        </p:blipFill>
        <p:spPr>
          <a:xfrm>
            <a:off x="10599704" y="6280208"/>
            <a:ext cx="1344168" cy="366000"/>
          </a:xfrm>
          <a:prstGeom prst="rect">
            <a:avLst/>
          </a:prstGeom>
          <a:ln w="12700">
            <a:miter lim="400000"/>
          </a:ln>
        </p:spPr>
      </p:pic>
      <p:pic>
        <p:nvPicPr>
          <p:cNvPr id="18" name="circles.png" descr="circles.png">
            <a:extLst>
              <a:ext uri="{FF2B5EF4-FFF2-40B4-BE49-F238E27FC236}">
                <a16:creationId xmlns:a16="http://schemas.microsoft.com/office/drawing/2014/main" id="{DB609520-AFD4-F645-985A-472BCAAEA770}"/>
              </a:ext>
            </a:extLst>
          </p:cNvPr>
          <p:cNvPicPr>
            <a:picLocks noChangeAspect="1"/>
          </p:cNvPicPr>
          <p:nvPr userDrawn="1"/>
        </p:nvPicPr>
        <p:blipFill>
          <a:blip r:embed="rId3">
            <a:alphaModFix amt="20312"/>
          </a:blip>
          <a:stretch>
            <a:fillRect/>
          </a:stretch>
        </p:blipFill>
        <p:spPr>
          <a:xfrm>
            <a:off x="248128" y="6235016"/>
            <a:ext cx="3606446" cy="635062"/>
          </a:xfrm>
          <a:prstGeom prst="rect">
            <a:avLst/>
          </a:prstGeom>
          <a:ln w="12700">
            <a:miter lim="400000"/>
          </a:ln>
          <a:scene3d>
            <a:camera prst="orthographicFront">
              <a:rot lat="0" lon="0" rev="0"/>
            </a:camera>
            <a:lightRig rig="threePt" dir="t"/>
          </a:scene3d>
        </p:spPr>
      </p:pic>
    </p:spTree>
    <p:extLst>
      <p:ext uri="{BB962C8B-B14F-4D97-AF65-F5344CB8AC3E}">
        <p14:creationId xmlns:p14="http://schemas.microsoft.com/office/powerpoint/2010/main" val="3946352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rgbClr val="4833FF"/>
        </a:solidFill>
        <a:effectLst/>
      </p:bgPr>
    </p:bg>
    <p:spTree>
      <p:nvGrpSpPr>
        <p:cNvPr id="1" name=""/>
        <p:cNvGrpSpPr/>
        <p:nvPr/>
      </p:nvGrpSpPr>
      <p:grpSpPr>
        <a:xfrm>
          <a:off x="0" y="0"/>
          <a:ext cx="0" cy="0"/>
          <a:chOff x="0" y="0"/>
          <a:chExt cx="0" cy="0"/>
        </a:xfrm>
      </p:grpSpPr>
      <p:pic>
        <p:nvPicPr>
          <p:cNvPr id="9" name="vert-white.png" descr="vert-white.png">
            <a:extLst>
              <a:ext uri="{FF2B5EF4-FFF2-40B4-BE49-F238E27FC236}">
                <a16:creationId xmlns:a16="http://schemas.microsoft.com/office/drawing/2014/main" id="{B1CCBD50-BB82-B34F-9DF8-972F5CD671A1}"/>
              </a:ext>
            </a:extLst>
          </p:cNvPr>
          <p:cNvPicPr>
            <a:picLocks noChangeAspect="1"/>
          </p:cNvPicPr>
          <p:nvPr userDrawn="1"/>
        </p:nvPicPr>
        <p:blipFill>
          <a:blip r:embed="rId2"/>
          <a:srcRect b="16257"/>
          <a:stretch>
            <a:fillRect/>
          </a:stretch>
        </p:blipFill>
        <p:spPr>
          <a:xfrm>
            <a:off x="321172" y="287140"/>
            <a:ext cx="733106" cy="685800"/>
          </a:xfrm>
          <a:prstGeom prst="rect">
            <a:avLst/>
          </a:prstGeom>
          <a:ln w="12700">
            <a:miter lim="400000"/>
          </a:ln>
        </p:spPr>
      </p:pic>
      <p:sp>
        <p:nvSpPr>
          <p:cNvPr id="7" name="Rectangle 6">
            <a:extLst>
              <a:ext uri="{FF2B5EF4-FFF2-40B4-BE49-F238E27FC236}">
                <a16:creationId xmlns:a16="http://schemas.microsoft.com/office/drawing/2014/main" id="{C847A4F3-C47E-914F-8F29-021C0CFAA898}"/>
              </a:ext>
            </a:extLst>
          </p:cNvPr>
          <p:cNvSpPr/>
          <p:nvPr userDrawn="1"/>
        </p:nvSpPr>
        <p:spPr>
          <a:xfrm>
            <a:off x="0" y="6227960"/>
            <a:ext cx="12192000" cy="630040"/>
          </a:xfrm>
          <a:prstGeom prst="rect">
            <a:avLst/>
          </a:prstGeom>
          <a:solidFill>
            <a:srgbClr val="48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DD3F1925-884A-9E48-B4EE-2D1F87FDA311}"/>
              </a:ext>
            </a:extLst>
          </p:cNvPr>
          <p:cNvCxnSpPr>
            <a:cxnSpLocks/>
          </p:cNvCxnSpPr>
          <p:nvPr userDrawn="1"/>
        </p:nvCxnSpPr>
        <p:spPr>
          <a:xfrm>
            <a:off x="1678488" y="4024523"/>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72B49A3-A212-0144-A19C-15A55C29C589}"/>
              </a:ext>
            </a:extLst>
          </p:cNvPr>
          <p:cNvSpPr txBox="1"/>
          <p:nvPr userDrawn="1"/>
        </p:nvSpPr>
        <p:spPr>
          <a:xfrm>
            <a:off x="1523999" y="1439200"/>
            <a:ext cx="6248401" cy="2585323"/>
          </a:xfrm>
          <a:prstGeom prst="rect">
            <a:avLst/>
          </a:prstGeom>
          <a:noFill/>
        </p:spPr>
        <p:txBody>
          <a:bodyPr wrap="square" rtlCol="0">
            <a:spAutoFit/>
          </a:bodyPr>
          <a:lstStyle/>
          <a:p>
            <a:r>
              <a:rPr lang="en-US" sz="5400">
                <a:solidFill>
                  <a:schemeClr val="bg1"/>
                </a:solidFill>
                <a:latin typeface="Untitled Sans" panose="020B0503030202060203" pitchFamily="34" charset="77"/>
              </a:rPr>
              <a:t>The </a:t>
            </a:r>
            <a:br>
              <a:rPr lang="en-US" sz="5400">
                <a:solidFill>
                  <a:schemeClr val="bg1"/>
                </a:solidFill>
                <a:latin typeface="Untitled Sans" panose="020B0503030202060203" pitchFamily="34" charset="77"/>
              </a:rPr>
            </a:br>
            <a:r>
              <a:rPr lang="en-US" sz="5400" err="1">
                <a:solidFill>
                  <a:schemeClr val="bg1"/>
                </a:solidFill>
                <a:latin typeface="Untitled Sans" panose="020B0503030202060203" pitchFamily="34" charset="77"/>
              </a:rPr>
              <a:t>BulletPoints</a:t>
            </a:r>
            <a:r>
              <a:rPr lang="en-US" sz="5400">
                <a:solidFill>
                  <a:schemeClr val="bg1"/>
                </a:solidFill>
                <a:latin typeface="Untitled Sans" panose="020B0503030202060203" pitchFamily="34" charset="77"/>
              </a:rPr>
              <a:t> Project</a:t>
            </a:r>
          </a:p>
        </p:txBody>
      </p:sp>
      <p:sp>
        <p:nvSpPr>
          <p:cNvPr id="6" name="TextBox 5">
            <a:extLst>
              <a:ext uri="{FF2B5EF4-FFF2-40B4-BE49-F238E27FC236}">
                <a16:creationId xmlns:a16="http://schemas.microsoft.com/office/drawing/2014/main" id="{AFBBC3CB-92B7-6F46-8B1C-C29B37C9675A}"/>
              </a:ext>
            </a:extLst>
          </p:cNvPr>
          <p:cNvSpPr txBox="1"/>
          <p:nvPr userDrawn="1"/>
        </p:nvSpPr>
        <p:spPr>
          <a:xfrm>
            <a:off x="1607605" y="4334154"/>
            <a:ext cx="5324823" cy="830997"/>
          </a:xfrm>
          <a:prstGeom prst="rect">
            <a:avLst/>
          </a:prstGeom>
          <a:noFill/>
        </p:spPr>
        <p:txBody>
          <a:bodyPr wrap="square" rtlCol="0">
            <a:spAutoFit/>
          </a:bodyPr>
          <a:lstStyle/>
          <a:p>
            <a:r>
              <a:rPr lang="en-US" sz="2400">
                <a:solidFill>
                  <a:schemeClr val="bg1"/>
                </a:solidFill>
                <a:latin typeface="Untitled Sans" panose="020B0503030202060203" pitchFamily="34" charset="77"/>
              </a:rPr>
              <a:t>Clinical tools for preventing </a:t>
            </a:r>
          </a:p>
          <a:p>
            <a:r>
              <a:rPr lang="en-US" sz="2400">
                <a:solidFill>
                  <a:schemeClr val="bg1"/>
                </a:solidFill>
                <a:latin typeface="Untitled Sans" panose="020B0503030202060203" pitchFamily="34" charset="77"/>
              </a:rPr>
              <a:t>firearm injury</a:t>
            </a:r>
            <a:r>
              <a:rPr lang="en-US" sz="2400">
                <a:solidFill>
                  <a:srgbClr val="F85B75"/>
                </a:solidFill>
                <a:latin typeface="Untitled Sans" panose="020B0503030202060203" pitchFamily="34" charset="77"/>
              </a:rPr>
              <a:t>.</a:t>
            </a:r>
          </a:p>
        </p:txBody>
      </p:sp>
    </p:spTree>
    <p:extLst>
      <p:ext uri="{BB962C8B-B14F-4D97-AF65-F5344CB8AC3E}">
        <p14:creationId xmlns:p14="http://schemas.microsoft.com/office/powerpoint/2010/main" val="1764571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course surve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4C177C-2074-0146-9900-8B7DE8A3DB96}"/>
              </a:ext>
            </a:extLst>
          </p:cNvPr>
          <p:cNvSpPr>
            <a:spLocks noGrp="1"/>
          </p:cNvSpPr>
          <p:nvPr>
            <p:ph type="title" hasCustomPrompt="1"/>
          </p:nvPr>
        </p:nvSpPr>
        <p:spPr>
          <a:xfrm>
            <a:off x="6686072" y="1110141"/>
            <a:ext cx="5022273" cy="1216170"/>
          </a:xfrm>
        </p:spPr>
        <p:txBody>
          <a:bodyPr>
            <a:normAutofit/>
          </a:bodyPr>
          <a:lstStyle>
            <a:lvl1pPr>
              <a:defRPr sz="3600"/>
            </a:lvl1pPr>
          </a:lstStyle>
          <a:p>
            <a:r>
              <a:rPr lang="en-US" dirty="0"/>
              <a:t>Pre-course survey</a:t>
            </a:r>
          </a:p>
        </p:txBody>
      </p:sp>
      <p:cxnSp>
        <p:nvCxnSpPr>
          <p:cNvPr id="11" name="Straight Connector 10">
            <a:extLst>
              <a:ext uri="{FF2B5EF4-FFF2-40B4-BE49-F238E27FC236}">
                <a16:creationId xmlns:a16="http://schemas.microsoft.com/office/drawing/2014/main" id="{28F2F48E-6DC1-5D4A-ADB0-29E5315AD31B}"/>
              </a:ext>
            </a:extLst>
          </p:cNvPr>
          <p:cNvCxnSpPr>
            <a:cxnSpLocks/>
          </p:cNvCxnSpPr>
          <p:nvPr userDrawn="1"/>
        </p:nvCxnSpPr>
        <p:spPr>
          <a:xfrm>
            <a:off x="6824903" y="2326310"/>
            <a:ext cx="245755"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B2CA2D51-0649-0145-9122-E8AB31CFC427}"/>
              </a:ext>
            </a:extLst>
          </p:cNvPr>
          <p:cNvSpPr>
            <a:spLocks noGrp="1"/>
          </p:cNvSpPr>
          <p:nvPr>
            <p:ph idx="1" hasCustomPrompt="1"/>
          </p:nvPr>
        </p:nvSpPr>
        <p:spPr>
          <a:xfrm>
            <a:off x="6686072" y="2634139"/>
            <a:ext cx="5022273" cy="3530745"/>
          </a:xfrm>
          <a:prstGeom prst="rect">
            <a:avLst/>
          </a:prstGeom>
        </p:spPr>
        <p:txBody>
          <a:bodyPr vert="horz" lIns="91440" tIns="45720" rIns="91440" bIns="45720" rtlCol="0">
            <a:normAutofit/>
          </a:bodyPr>
          <a:lstStyle>
            <a:lvl1pPr marL="0" indent="0">
              <a:buFontTx/>
              <a:buNone/>
              <a:defRPr sz="2400" b="0" i="0">
                <a:solidFill>
                  <a:schemeClr val="bg1"/>
                </a:solidFill>
                <a:latin typeface="Untitled Sans" panose="020B0503030202060203"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b="0" i="0" dirty="0">
                <a:latin typeface="Untitled Sans" panose="020B0503030202060203" pitchFamily="34" charset="77"/>
              </a:rPr>
              <a:t>[insert survey link]</a:t>
            </a:r>
            <a:endParaRPr lang="en-US" dirty="0"/>
          </a:p>
        </p:txBody>
      </p:sp>
      <p:sp>
        <p:nvSpPr>
          <p:cNvPr id="15" name="Rectangle 14">
            <a:extLst>
              <a:ext uri="{FF2B5EF4-FFF2-40B4-BE49-F238E27FC236}">
                <a16:creationId xmlns:a16="http://schemas.microsoft.com/office/drawing/2014/main" id="{E3FC5CE0-C468-984F-9F45-DB8C830EB212}"/>
              </a:ext>
            </a:extLst>
          </p:cNvPr>
          <p:cNvSpPr/>
          <p:nvPr userDrawn="1"/>
        </p:nvSpPr>
        <p:spPr>
          <a:xfrm>
            <a:off x="0" y="0"/>
            <a:ext cx="6196013"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circles.png" descr="circles.png">
            <a:extLst>
              <a:ext uri="{FF2B5EF4-FFF2-40B4-BE49-F238E27FC236}">
                <a16:creationId xmlns:a16="http://schemas.microsoft.com/office/drawing/2014/main" id="{E79B004C-BB45-E640-81D2-F67B887ECF0E}"/>
              </a:ext>
            </a:extLst>
          </p:cNvPr>
          <p:cNvPicPr>
            <a:picLocks noChangeAspect="1"/>
          </p:cNvPicPr>
          <p:nvPr userDrawn="1"/>
        </p:nvPicPr>
        <p:blipFill>
          <a:blip r:embed="rId2">
            <a:alphaModFix amt="20312"/>
          </a:blip>
          <a:stretch>
            <a:fillRect/>
          </a:stretch>
        </p:blipFill>
        <p:spPr>
          <a:xfrm>
            <a:off x="8363419" y="6227960"/>
            <a:ext cx="3606446" cy="635062"/>
          </a:xfrm>
          <a:prstGeom prst="rect">
            <a:avLst/>
          </a:prstGeom>
          <a:ln w="12700">
            <a:miter lim="400000"/>
          </a:ln>
          <a:scene3d>
            <a:camera prst="orthographicFront">
              <a:rot lat="0" lon="10800000" rev="0"/>
            </a:camera>
            <a:lightRig rig="threePt" dir="t"/>
          </a:scene3d>
        </p:spPr>
      </p:pic>
      <p:sp>
        <p:nvSpPr>
          <p:cNvPr id="2" name="Oval 1">
            <a:extLst>
              <a:ext uri="{FF2B5EF4-FFF2-40B4-BE49-F238E27FC236}">
                <a16:creationId xmlns:a16="http://schemas.microsoft.com/office/drawing/2014/main" id="{627C9E69-7B68-4440-9C61-F49A7D81D79E}"/>
              </a:ext>
            </a:extLst>
          </p:cNvPr>
          <p:cNvSpPr/>
          <p:nvPr userDrawn="1"/>
        </p:nvSpPr>
        <p:spPr>
          <a:xfrm>
            <a:off x="1115531" y="1509711"/>
            <a:ext cx="3759971" cy="3838574"/>
          </a:xfrm>
          <a:prstGeom prst="ellipse">
            <a:avLst/>
          </a:prstGeom>
          <a:solidFill>
            <a:srgbClr val="48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800" b="1" dirty="0">
                <a:latin typeface="Untitled Sans" panose="020B0503030202060203" pitchFamily="34" charset="77"/>
              </a:rPr>
              <a:t>!</a:t>
            </a:r>
          </a:p>
        </p:txBody>
      </p:sp>
    </p:spTree>
    <p:extLst>
      <p:ext uri="{BB962C8B-B14F-4D97-AF65-F5344CB8AC3E}">
        <p14:creationId xmlns:p14="http://schemas.microsoft.com/office/powerpoint/2010/main" val="720323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AA91A7B-DCA5-6746-8C23-4423B844491E}"/>
              </a:ext>
            </a:extLst>
          </p:cNvPr>
          <p:cNvSpPr>
            <a:spLocks noGrp="1"/>
          </p:cNvSpPr>
          <p:nvPr>
            <p:ph type="title" hasCustomPrompt="1"/>
          </p:nvPr>
        </p:nvSpPr>
        <p:spPr>
          <a:xfrm>
            <a:off x="3905250" y="3028267"/>
            <a:ext cx="4381500" cy="2054095"/>
          </a:xfrm>
        </p:spPr>
        <p:txBody>
          <a:bodyPr anchor="t">
            <a:noAutofit/>
          </a:bodyPr>
          <a:lstStyle>
            <a:lvl1pPr algn="ctr">
              <a:defRPr sz="3200"/>
            </a:lvl1pPr>
          </a:lstStyle>
          <a:p>
            <a:r>
              <a:rPr lang="en-US" dirty="0"/>
              <a:t>Section header (e.g., “Epidemiology,” “Safe Storage,” “Questions?” </a:t>
            </a:r>
            <a:r>
              <a:rPr lang="en-US" dirty="0" err="1"/>
              <a:t>etc</a:t>
            </a:r>
            <a:r>
              <a:rPr lang="en-US" dirty="0"/>
              <a:t> </a:t>
            </a:r>
          </a:p>
        </p:txBody>
      </p:sp>
      <p:cxnSp>
        <p:nvCxnSpPr>
          <p:cNvPr id="8" name="Straight Connector 7">
            <a:extLst>
              <a:ext uri="{FF2B5EF4-FFF2-40B4-BE49-F238E27FC236}">
                <a16:creationId xmlns:a16="http://schemas.microsoft.com/office/drawing/2014/main" id="{38EFEA9F-5FA8-F14E-B766-9DDD031B058B}"/>
              </a:ext>
            </a:extLst>
          </p:cNvPr>
          <p:cNvCxnSpPr>
            <a:cxnSpLocks/>
          </p:cNvCxnSpPr>
          <p:nvPr userDrawn="1"/>
        </p:nvCxnSpPr>
        <p:spPr>
          <a:xfrm>
            <a:off x="6096000" y="1798593"/>
            <a:ext cx="0" cy="306654"/>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22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pic>
        <p:nvPicPr>
          <p:cNvPr id="17" name="noun_California_468254.png" descr="noun_California_468254.png">
            <a:extLst>
              <a:ext uri="{FF2B5EF4-FFF2-40B4-BE49-F238E27FC236}">
                <a16:creationId xmlns:a16="http://schemas.microsoft.com/office/drawing/2014/main" id="{EF41FD8D-645C-9B44-9B3C-1E2F11267E7F}"/>
              </a:ext>
            </a:extLst>
          </p:cNvPr>
          <p:cNvPicPr>
            <a:picLocks noChangeAspect="1"/>
          </p:cNvPicPr>
          <p:nvPr userDrawn="1"/>
        </p:nvPicPr>
        <p:blipFill>
          <a:blip r:embed="rId2">
            <a:alphaModFix amt="14000"/>
          </a:blip>
          <a:stretch>
            <a:fillRect/>
          </a:stretch>
        </p:blipFill>
        <p:spPr>
          <a:xfrm>
            <a:off x="7272670" y="901199"/>
            <a:ext cx="4542782" cy="5275764"/>
          </a:xfrm>
          <a:prstGeom prst="rect">
            <a:avLst/>
          </a:prstGeom>
          <a:ln w="12700">
            <a:miter lim="400000"/>
          </a:ln>
        </p:spPr>
      </p:pic>
      <p:sp>
        <p:nvSpPr>
          <p:cNvPr id="8" name="Title 1">
            <a:extLst>
              <a:ext uri="{FF2B5EF4-FFF2-40B4-BE49-F238E27FC236}">
                <a16:creationId xmlns:a16="http://schemas.microsoft.com/office/drawing/2014/main" id="{A33B1177-5DE8-014E-89E9-9E2D236486A8}"/>
              </a:ext>
            </a:extLst>
          </p:cNvPr>
          <p:cNvSpPr>
            <a:spLocks noGrp="1"/>
          </p:cNvSpPr>
          <p:nvPr>
            <p:ph type="title" hasCustomPrompt="1"/>
          </p:nvPr>
        </p:nvSpPr>
        <p:spPr>
          <a:xfrm>
            <a:off x="838200" y="337911"/>
            <a:ext cx="10515600" cy="801463"/>
          </a:xfrm>
        </p:spPr>
        <p:txBody>
          <a:bodyPr>
            <a:normAutofit/>
          </a:bodyPr>
          <a:lstStyle>
            <a:lvl1pPr>
              <a:defRPr sz="3600"/>
            </a:lvl1pPr>
          </a:lstStyle>
          <a:p>
            <a:r>
              <a:rPr lang="en-US" dirty="0"/>
              <a:t>Header</a:t>
            </a:r>
          </a:p>
        </p:txBody>
      </p:sp>
      <p:cxnSp>
        <p:nvCxnSpPr>
          <p:cNvPr id="9" name="Straight Connector 8">
            <a:extLst>
              <a:ext uri="{FF2B5EF4-FFF2-40B4-BE49-F238E27FC236}">
                <a16:creationId xmlns:a16="http://schemas.microsoft.com/office/drawing/2014/main" id="{EDC0AC1A-7655-9E43-8AF4-AC4F78EEC1CE}"/>
              </a:ext>
            </a:extLst>
          </p:cNvPr>
          <p:cNvCxnSpPr/>
          <p:nvPr userDrawn="1"/>
        </p:nvCxnSpPr>
        <p:spPr>
          <a:xfrm>
            <a:off x="977031" y="1139374"/>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2914B0BE-7761-164B-96CB-A675D15F17C1}"/>
              </a:ext>
            </a:extLst>
          </p:cNvPr>
          <p:cNvSpPr>
            <a:spLocks noGrp="1"/>
          </p:cNvSpPr>
          <p:nvPr>
            <p:ph idx="1"/>
          </p:nvPr>
        </p:nvSpPr>
        <p:spPr>
          <a:xfrm>
            <a:off x="838200" y="1825625"/>
            <a:ext cx="5257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C55A47AB-DE8A-4147-BDC4-2C5B54037189}"/>
              </a:ext>
            </a:extLst>
          </p:cNvPr>
          <p:cNvSpPr>
            <a:spLocks noGrp="1"/>
          </p:cNvSpPr>
          <p:nvPr>
            <p:ph idx="11"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spc="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a:t>
            </a:r>
            <a:r>
              <a:rPr lang="en-US" dirty="0" err="1"/>
              <a:t>eg</a:t>
            </a:r>
            <a:r>
              <a:rPr lang="en-US" dirty="0"/>
              <a:t>:</a:t>
            </a:r>
            <a:r>
              <a:rPr lang="en-US" sz="1600" dirty="0">
                <a:solidFill>
                  <a:schemeClr val="bg1">
                    <a:lumMod val="75000"/>
                  </a:schemeClr>
                </a:solidFill>
              </a:rPr>
              <a:t> “Data from CDC WISQARS” or “Wintemute 2017; Pallin et al. 2019”</a:t>
            </a:r>
          </a:p>
          <a:p>
            <a:pPr lvl="0"/>
            <a:endParaRPr lang="en-US" dirty="0"/>
          </a:p>
        </p:txBody>
      </p:sp>
    </p:spTree>
    <p:extLst>
      <p:ext uri="{BB962C8B-B14F-4D97-AF65-F5344CB8AC3E}">
        <p14:creationId xmlns:p14="http://schemas.microsoft.com/office/powerpoint/2010/main" val="2287165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side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4C177C-2074-0146-9900-8B7DE8A3DB96}"/>
              </a:ext>
            </a:extLst>
          </p:cNvPr>
          <p:cNvSpPr>
            <a:spLocks noGrp="1"/>
          </p:cNvSpPr>
          <p:nvPr>
            <p:ph type="title" hasCustomPrompt="1"/>
          </p:nvPr>
        </p:nvSpPr>
        <p:spPr>
          <a:xfrm>
            <a:off x="838200" y="1122219"/>
            <a:ext cx="5022273" cy="1216170"/>
          </a:xfrm>
        </p:spPr>
        <p:txBody>
          <a:bodyPr>
            <a:normAutofit/>
          </a:bodyPr>
          <a:lstStyle>
            <a:lvl1pPr>
              <a:defRPr sz="3600"/>
            </a:lvl1pPr>
          </a:lstStyle>
          <a:p>
            <a:r>
              <a:rPr lang="en-US" dirty="0"/>
              <a:t>Header (e.g., California Policy”</a:t>
            </a:r>
          </a:p>
        </p:txBody>
      </p:sp>
      <p:cxnSp>
        <p:nvCxnSpPr>
          <p:cNvPr id="11" name="Straight Connector 10">
            <a:extLst>
              <a:ext uri="{FF2B5EF4-FFF2-40B4-BE49-F238E27FC236}">
                <a16:creationId xmlns:a16="http://schemas.microsoft.com/office/drawing/2014/main" id="{28F2F48E-6DC1-5D4A-ADB0-29E5315AD31B}"/>
              </a:ext>
            </a:extLst>
          </p:cNvPr>
          <p:cNvCxnSpPr>
            <a:cxnSpLocks/>
          </p:cNvCxnSpPr>
          <p:nvPr userDrawn="1"/>
        </p:nvCxnSpPr>
        <p:spPr>
          <a:xfrm>
            <a:off x="977031" y="2338388"/>
            <a:ext cx="245755"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B2CA2D51-0649-0145-9122-E8AB31CFC427}"/>
              </a:ext>
            </a:extLst>
          </p:cNvPr>
          <p:cNvSpPr>
            <a:spLocks noGrp="1"/>
          </p:cNvSpPr>
          <p:nvPr>
            <p:ph idx="1" hasCustomPrompt="1"/>
          </p:nvPr>
        </p:nvSpPr>
        <p:spPr>
          <a:xfrm>
            <a:off x="838200" y="2646217"/>
            <a:ext cx="5022273" cy="3530745"/>
          </a:xfrm>
          <a:prstGeom prst="rect">
            <a:avLst/>
          </a:prstGeom>
        </p:spPr>
        <p:txBody>
          <a:bodyPr vert="horz" lIns="91440" tIns="45720" rIns="91440" bIns="45720" rtlCol="0">
            <a:normAutofit/>
          </a:bodyPr>
          <a:lstStyle>
            <a:lvl1pPr>
              <a:defRPr sz="2400" b="0" i="0">
                <a:solidFill>
                  <a:schemeClr val="bg1"/>
                </a:solidFill>
                <a:latin typeface="Untitled Sans" panose="020B0503030202060203"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b="0" i="0" dirty="0">
                <a:latin typeface="Untitled Sans" panose="020B0503030202060203" pitchFamily="34" charset="77"/>
              </a:rPr>
              <a:t>Enter text here</a:t>
            </a:r>
            <a:endParaRPr lang="en-US" dirty="0"/>
          </a:p>
        </p:txBody>
      </p:sp>
      <p:sp>
        <p:nvSpPr>
          <p:cNvPr id="15" name="Rectangle 14">
            <a:extLst>
              <a:ext uri="{FF2B5EF4-FFF2-40B4-BE49-F238E27FC236}">
                <a16:creationId xmlns:a16="http://schemas.microsoft.com/office/drawing/2014/main" id="{E3FC5CE0-C468-984F-9F45-DB8C830EB212}"/>
              </a:ext>
            </a:extLst>
          </p:cNvPr>
          <p:cNvSpPr/>
          <p:nvPr userDrawn="1"/>
        </p:nvSpPr>
        <p:spPr>
          <a:xfrm>
            <a:off x="5995986" y="0"/>
            <a:ext cx="6196013"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horz-black.png" descr="horz-black.png">
            <a:extLst>
              <a:ext uri="{FF2B5EF4-FFF2-40B4-BE49-F238E27FC236}">
                <a16:creationId xmlns:a16="http://schemas.microsoft.com/office/drawing/2014/main" id="{3D72A063-D167-5E42-AEAF-022AD82B379C}"/>
              </a:ext>
            </a:extLst>
          </p:cNvPr>
          <p:cNvPicPr>
            <a:picLocks noChangeAspect="1"/>
          </p:cNvPicPr>
          <p:nvPr userDrawn="1"/>
        </p:nvPicPr>
        <p:blipFill>
          <a:blip r:embed="rId2"/>
          <a:stretch>
            <a:fillRect/>
          </a:stretch>
        </p:blipFill>
        <p:spPr>
          <a:xfrm>
            <a:off x="10599704" y="6280208"/>
            <a:ext cx="1344168" cy="366000"/>
          </a:xfrm>
          <a:prstGeom prst="rect">
            <a:avLst/>
          </a:prstGeom>
          <a:ln w="12700">
            <a:miter lim="400000"/>
          </a:ln>
        </p:spPr>
      </p:pic>
      <p:pic>
        <p:nvPicPr>
          <p:cNvPr id="18" name="circles.png" descr="circles.png">
            <a:extLst>
              <a:ext uri="{FF2B5EF4-FFF2-40B4-BE49-F238E27FC236}">
                <a16:creationId xmlns:a16="http://schemas.microsoft.com/office/drawing/2014/main" id="{DB609520-AFD4-F645-985A-472BCAAEA770}"/>
              </a:ext>
            </a:extLst>
          </p:cNvPr>
          <p:cNvPicPr>
            <a:picLocks noChangeAspect="1"/>
          </p:cNvPicPr>
          <p:nvPr userDrawn="1"/>
        </p:nvPicPr>
        <p:blipFill>
          <a:blip r:embed="rId3">
            <a:alphaModFix amt="20312"/>
          </a:blip>
          <a:stretch>
            <a:fillRect/>
          </a:stretch>
        </p:blipFill>
        <p:spPr>
          <a:xfrm>
            <a:off x="248128" y="6235016"/>
            <a:ext cx="3606446" cy="635062"/>
          </a:xfrm>
          <a:prstGeom prst="rect">
            <a:avLst/>
          </a:prstGeom>
          <a:ln w="12700">
            <a:miter lim="400000"/>
          </a:ln>
          <a:scene3d>
            <a:camera prst="orthographicFront">
              <a:rot lat="0" lon="0" rev="0"/>
            </a:camera>
            <a:lightRig rig="threePt" dir="t"/>
          </a:scene3d>
        </p:spPr>
      </p:pic>
      <p:pic>
        <p:nvPicPr>
          <p:cNvPr id="21" name="Picture 20" descr="A picture containing night, dark, black, white&#10;&#10;Description automatically generated">
            <a:extLst>
              <a:ext uri="{FF2B5EF4-FFF2-40B4-BE49-F238E27FC236}">
                <a16:creationId xmlns:a16="http://schemas.microsoft.com/office/drawing/2014/main" id="{4FCD1C7F-7BEF-B749-93FB-5ACF4D8CCE2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22338" y="1247439"/>
            <a:ext cx="3764750" cy="4363121"/>
          </a:xfrm>
          <a:prstGeom prst="rect">
            <a:avLst/>
          </a:prstGeom>
        </p:spPr>
      </p:pic>
      <p:sp>
        <p:nvSpPr>
          <p:cNvPr id="22" name="Content Placeholder 2">
            <a:extLst>
              <a:ext uri="{FF2B5EF4-FFF2-40B4-BE49-F238E27FC236}">
                <a16:creationId xmlns:a16="http://schemas.microsoft.com/office/drawing/2014/main" id="{20D78E55-F1C4-D349-9092-3BECF866ACD9}"/>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a:t>
            </a:r>
            <a:r>
              <a:rPr lang="en-US" dirty="0" err="1"/>
              <a:t>eg</a:t>
            </a:r>
            <a:r>
              <a:rPr lang="en-US" dirty="0"/>
              <a:t>:</a:t>
            </a:r>
            <a:r>
              <a:rPr lang="en-US" sz="1600" dirty="0">
                <a:solidFill>
                  <a:schemeClr val="bg1">
                    <a:lumMod val="75000"/>
                  </a:schemeClr>
                </a:solidFill>
              </a:rPr>
              <a:t> “Data from CDC WISQARS” or “Wintemute 2017; Pallin et al. 2019”</a:t>
            </a:r>
          </a:p>
          <a:p>
            <a:pPr lvl="0"/>
            <a:endParaRPr lang="en-US" dirty="0"/>
          </a:p>
        </p:txBody>
      </p:sp>
    </p:spTree>
    <p:extLst>
      <p:ext uri="{BB962C8B-B14F-4D97-AF65-F5344CB8AC3E}">
        <p14:creationId xmlns:p14="http://schemas.microsoft.com/office/powerpoint/2010/main" val="3902021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side content +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4C177C-2074-0146-9900-8B7DE8A3DB96}"/>
              </a:ext>
            </a:extLst>
          </p:cNvPr>
          <p:cNvSpPr>
            <a:spLocks noGrp="1"/>
          </p:cNvSpPr>
          <p:nvPr>
            <p:ph type="title" hasCustomPrompt="1"/>
          </p:nvPr>
        </p:nvSpPr>
        <p:spPr>
          <a:xfrm>
            <a:off x="838200" y="1122219"/>
            <a:ext cx="5022273" cy="1216170"/>
          </a:xfrm>
        </p:spPr>
        <p:txBody>
          <a:bodyPr>
            <a:normAutofit/>
          </a:bodyPr>
          <a:lstStyle>
            <a:lvl1pPr>
              <a:defRPr sz="3600"/>
            </a:lvl1pPr>
          </a:lstStyle>
          <a:p>
            <a:r>
              <a:rPr lang="en-US" dirty="0"/>
              <a:t>Header</a:t>
            </a:r>
          </a:p>
        </p:txBody>
      </p:sp>
      <p:cxnSp>
        <p:nvCxnSpPr>
          <p:cNvPr id="11" name="Straight Connector 10">
            <a:extLst>
              <a:ext uri="{FF2B5EF4-FFF2-40B4-BE49-F238E27FC236}">
                <a16:creationId xmlns:a16="http://schemas.microsoft.com/office/drawing/2014/main" id="{28F2F48E-6DC1-5D4A-ADB0-29E5315AD31B}"/>
              </a:ext>
            </a:extLst>
          </p:cNvPr>
          <p:cNvCxnSpPr>
            <a:cxnSpLocks/>
          </p:cNvCxnSpPr>
          <p:nvPr userDrawn="1"/>
        </p:nvCxnSpPr>
        <p:spPr>
          <a:xfrm>
            <a:off x="977031" y="2338388"/>
            <a:ext cx="245755"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B2CA2D51-0649-0145-9122-E8AB31CFC427}"/>
              </a:ext>
            </a:extLst>
          </p:cNvPr>
          <p:cNvSpPr>
            <a:spLocks noGrp="1"/>
          </p:cNvSpPr>
          <p:nvPr>
            <p:ph idx="1" hasCustomPrompt="1"/>
          </p:nvPr>
        </p:nvSpPr>
        <p:spPr>
          <a:xfrm>
            <a:off x="838200" y="2646217"/>
            <a:ext cx="5022273" cy="3530745"/>
          </a:xfrm>
          <a:prstGeom prst="rect">
            <a:avLst/>
          </a:prstGeom>
        </p:spPr>
        <p:txBody>
          <a:bodyPr vert="horz" lIns="91440" tIns="45720" rIns="91440" bIns="45720" rtlCol="0">
            <a:normAutofit/>
          </a:bodyPr>
          <a:lstStyle>
            <a:lvl1pPr>
              <a:defRPr sz="2400" b="0" i="0">
                <a:solidFill>
                  <a:schemeClr val="bg1"/>
                </a:solidFill>
                <a:latin typeface="Untitled Sans" panose="020B0503030202060203"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b="0" i="0" dirty="0">
                <a:latin typeface="Untitled Sans" panose="020B0503030202060203" pitchFamily="34" charset="77"/>
              </a:rPr>
              <a:t>Enter text here</a:t>
            </a:r>
            <a:endParaRPr lang="en-US" dirty="0"/>
          </a:p>
        </p:txBody>
      </p:sp>
      <p:sp>
        <p:nvSpPr>
          <p:cNvPr id="15" name="Rectangle 14">
            <a:extLst>
              <a:ext uri="{FF2B5EF4-FFF2-40B4-BE49-F238E27FC236}">
                <a16:creationId xmlns:a16="http://schemas.microsoft.com/office/drawing/2014/main" id="{E3FC5CE0-C468-984F-9F45-DB8C830EB212}"/>
              </a:ext>
            </a:extLst>
          </p:cNvPr>
          <p:cNvSpPr/>
          <p:nvPr userDrawn="1"/>
        </p:nvSpPr>
        <p:spPr>
          <a:xfrm>
            <a:off x="5995986" y="0"/>
            <a:ext cx="6196013"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horz-black.png" descr="horz-black.png">
            <a:extLst>
              <a:ext uri="{FF2B5EF4-FFF2-40B4-BE49-F238E27FC236}">
                <a16:creationId xmlns:a16="http://schemas.microsoft.com/office/drawing/2014/main" id="{3D72A063-D167-5E42-AEAF-022AD82B379C}"/>
              </a:ext>
            </a:extLst>
          </p:cNvPr>
          <p:cNvPicPr>
            <a:picLocks noChangeAspect="1"/>
          </p:cNvPicPr>
          <p:nvPr userDrawn="1"/>
        </p:nvPicPr>
        <p:blipFill>
          <a:blip r:embed="rId2"/>
          <a:stretch>
            <a:fillRect/>
          </a:stretch>
        </p:blipFill>
        <p:spPr>
          <a:xfrm>
            <a:off x="10599704" y="6280208"/>
            <a:ext cx="1344168" cy="366000"/>
          </a:xfrm>
          <a:prstGeom prst="rect">
            <a:avLst/>
          </a:prstGeom>
          <a:ln w="12700">
            <a:miter lim="400000"/>
          </a:ln>
        </p:spPr>
      </p:pic>
      <p:pic>
        <p:nvPicPr>
          <p:cNvPr id="18" name="circles.png" descr="circles.png">
            <a:extLst>
              <a:ext uri="{FF2B5EF4-FFF2-40B4-BE49-F238E27FC236}">
                <a16:creationId xmlns:a16="http://schemas.microsoft.com/office/drawing/2014/main" id="{DB609520-AFD4-F645-985A-472BCAAEA770}"/>
              </a:ext>
            </a:extLst>
          </p:cNvPr>
          <p:cNvPicPr>
            <a:picLocks noChangeAspect="1"/>
          </p:cNvPicPr>
          <p:nvPr userDrawn="1"/>
        </p:nvPicPr>
        <p:blipFill>
          <a:blip r:embed="rId3">
            <a:alphaModFix amt="20312"/>
          </a:blip>
          <a:stretch>
            <a:fillRect/>
          </a:stretch>
        </p:blipFill>
        <p:spPr>
          <a:xfrm>
            <a:off x="248128" y="6235016"/>
            <a:ext cx="3606446" cy="635062"/>
          </a:xfrm>
          <a:prstGeom prst="rect">
            <a:avLst/>
          </a:prstGeom>
          <a:ln w="12700">
            <a:miter lim="400000"/>
          </a:ln>
          <a:scene3d>
            <a:camera prst="orthographicFront">
              <a:rot lat="0" lon="0" rev="0"/>
            </a:camera>
            <a:lightRig rig="threePt" dir="t"/>
          </a:scene3d>
        </p:spPr>
      </p:pic>
      <p:sp>
        <p:nvSpPr>
          <p:cNvPr id="9" name="Content Placeholder 2">
            <a:extLst>
              <a:ext uri="{FF2B5EF4-FFF2-40B4-BE49-F238E27FC236}">
                <a16:creationId xmlns:a16="http://schemas.microsoft.com/office/drawing/2014/main" id="{83D82D71-B3B6-6F4C-8B44-68B2AA269D8C}"/>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a:t>
            </a:r>
            <a:r>
              <a:rPr lang="en-US" dirty="0" err="1"/>
              <a:t>eg</a:t>
            </a:r>
            <a:r>
              <a:rPr lang="en-US" dirty="0"/>
              <a:t>:</a:t>
            </a:r>
            <a:r>
              <a:rPr lang="en-US" sz="1600" dirty="0">
                <a:solidFill>
                  <a:schemeClr val="bg1">
                    <a:lumMod val="75000"/>
                  </a:schemeClr>
                </a:solidFill>
              </a:rPr>
              <a:t> “Data from CDC WISQARS”</a:t>
            </a:r>
            <a:endParaRPr lang="en-US" dirty="0"/>
          </a:p>
        </p:txBody>
      </p:sp>
    </p:spTree>
    <p:extLst>
      <p:ext uri="{BB962C8B-B14F-4D97-AF65-F5344CB8AC3E}">
        <p14:creationId xmlns:p14="http://schemas.microsoft.com/office/powerpoint/2010/main" val="2546557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ight side content +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4C177C-2074-0146-9900-8B7DE8A3DB96}"/>
              </a:ext>
            </a:extLst>
          </p:cNvPr>
          <p:cNvSpPr>
            <a:spLocks noGrp="1"/>
          </p:cNvSpPr>
          <p:nvPr>
            <p:ph type="title"/>
          </p:nvPr>
        </p:nvSpPr>
        <p:spPr>
          <a:xfrm>
            <a:off x="6686072" y="1110141"/>
            <a:ext cx="5022273" cy="1216170"/>
          </a:xfrm>
        </p:spPr>
        <p:txBody>
          <a:bodyPr>
            <a:normAutofit/>
          </a:bodyPr>
          <a:lstStyle>
            <a:lvl1pPr>
              <a:defRPr sz="3600"/>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28F2F48E-6DC1-5D4A-ADB0-29E5315AD31B}"/>
              </a:ext>
            </a:extLst>
          </p:cNvPr>
          <p:cNvCxnSpPr>
            <a:cxnSpLocks/>
          </p:cNvCxnSpPr>
          <p:nvPr userDrawn="1"/>
        </p:nvCxnSpPr>
        <p:spPr>
          <a:xfrm>
            <a:off x="6824903" y="2326310"/>
            <a:ext cx="245755"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B2CA2D51-0649-0145-9122-E8AB31CFC427}"/>
              </a:ext>
            </a:extLst>
          </p:cNvPr>
          <p:cNvSpPr>
            <a:spLocks noGrp="1"/>
          </p:cNvSpPr>
          <p:nvPr>
            <p:ph idx="1" hasCustomPrompt="1"/>
          </p:nvPr>
        </p:nvSpPr>
        <p:spPr>
          <a:xfrm>
            <a:off x="6686072" y="2634139"/>
            <a:ext cx="5022273" cy="3530745"/>
          </a:xfrm>
          <a:prstGeom prst="rect">
            <a:avLst/>
          </a:prstGeom>
        </p:spPr>
        <p:txBody>
          <a:bodyPr vert="horz" lIns="91440" tIns="45720" rIns="91440" bIns="45720" rtlCol="0">
            <a:normAutofit/>
          </a:bodyPr>
          <a:lstStyle>
            <a:lvl1pPr>
              <a:defRPr sz="2400" b="0" i="0">
                <a:solidFill>
                  <a:schemeClr val="bg1"/>
                </a:solidFill>
                <a:latin typeface="Untitled Sans" panose="020B0503030202060203"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b="0" i="0" dirty="0">
                <a:latin typeface="Untitled Sans" panose="020B0503030202060203" pitchFamily="34" charset="77"/>
              </a:rPr>
              <a:t>Enter text here</a:t>
            </a:r>
            <a:endParaRPr lang="en-US" dirty="0"/>
          </a:p>
        </p:txBody>
      </p:sp>
      <p:sp>
        <p:nvSpPr>
          <p:cNvPr id="15" name="Rectangle 14">
            <a:extLst>
              <a:ext uri="{FF2B5EF4-FFF2-40B4-BE49-F238E27FC236}">
                <a16:creationId xmlns:a16="http://schemas.microsoft.com/office/drawing/2014/main" id="{E3FC5CE0-C468-984F-9F45-DB8C830EB212}"/>
              </a:ext>
            </a:extLst>
          </p:cNvPr>
          <p:cNvSpPr/>
          <p:nvPr userDrawn="1"/>
        </p:nvSpPr>
        <p:spPr>
          <a:xfrm>
            <a:off x="0" y="0"/>
            <a:ext cx="6196013"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circles.png" descr="circles.png">
            <a:extLst>
              <a:ext uri="{FF2B5EF4-FFF2-40B4-BE49-F238E27FC236}">
                <a16:creationId xmlns:a16="http://schemas.microsoft.com/office/drawing/2014/main" id="{E79B004C-BB45-E640-81D2-F67B887ECF0E}"/>
              </a:ext>
            </a:extLst>
          </p:cNvPr>
          <p:cNvPicPr>
            <a:picLocks noChangeAspect="1"/>
          </p:cNvPicPr>
          <p:nvPr userDrawn="1"/>
        </p:nvPicPr>
        <p:blipFill>
          <a:blip r:embed="rId2">
            <a:alphaModFix amt="20312"/>
          </a:blip>
          <a:stretch>
            <a:fillRect/>
          </a:stretch>
        </p:blipFill>
        <p:spPr>
          <a:xfrm>
            <a:off x="8363419" y="6227960"/>
            <a:ext cx="3606446" cy="635062"/>
          </a:xfrm>
          <a:prstGeom prst="rect">
            <a:avLst/>
          </a:prstGeom>
          <a:ln w="12700">
            <a:miter lim="400000"/>
          </a:ln>
          <a:scene3d>
            <a:camera prst="orthographicFront">
              <a:rot lat="0" lon="10800000" rev="0"/>
            </a:camera>
            <a:lightRig rig="threePt" dir="t"/>
          </a:scene3d>
        </p:spPr>
      </p:pic>
      <p:sp>
        <p:nvSpPr>
          <p:cNvPr id="13" name="Content Placeholder 2">
            <a:extLst>
              <a:ext uri="{FF2B5EF4-FFF2-40B4-BE49-F238E27FC236}">
                <a16:creationId xmlns:a16="http://schemas.microsoft.com/office/drawing/2014/main" id="{BC648D86-0703-074A-A675-CDDA34FBE857}"/>
              </a:ext>
            </a:extLst>
          </p:cNvPr>
          <p:cNvSpPr>
            <a:spLocks noGrp="1"/>
          </p:cNvSpPr>
          <p:nvPr>
            <p:ph idx="10" hasCustomPrompt="1"/>
          </p:nvPr>
        </p:nvSpPr>
        <p:spPr>
          <a:xfrm>
            <a:off x="262754" y="6410302"/>
            <a:ext cx="5733232" cy="366001"/>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tx1"/>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a:t>
            </a:r>
            <a:r>
              <a:rPr lang="en-US" dirty="0" err="1"/>
              <a:t>eg</a:t>
            </a:r>
            <a:r>
              <a:rPr lang="en-US" dirty="0"/>
              <a:t>: “Data from CDC WISQARS”]</a:t>
            </a:r>
          </a:p>
        </p:txBody>
      </p:sp>
    </p:spTree>
    <p:extLst>
      <p:ext uri="{BB962C8B-B14F-4D97-AF65-F5344CB8AC3E}">
        <p14:creationId xmlns:p14="http://schemas.microsoft.com/office/powerpoint/2010/main" val="4271591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Chart/Figur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1EC897-2A5F-5142-89D3-4452ECB80F9C}"/>
              </a:ext>
            </a:extLst>
          </p:cNvPr>
          <p:cNvSpPr>
            <a:spLocks noGrp="1"/>
          </p:cNvSpPr>
          <p:nvPr>
            <p:ph type="title" hasCustomPrompt="1"/>
          </p:nvPr>
        </p:nvSpPr>
        <p:spPr>
          <a:xfrm>
            <a:off x="838200" y="337911"/>
            <a:ext cx="10515600" cy="801463"/>
          </a:xfrm>
        </p:spPr>
        <p:txBody>
          <a:bodyPr>
            <a:normAutofit/>
          </a:bodyPr>
          <a:lstStyle>
            <a:lvl1pPr>
              <a:defRPr sz="3600"/>
            </a:lvl1pPr>
          </a:lstStyle>
          <a:p>
            <a:r>
              <a:rPr lang="en-US" dirty="0"/>
              <a:t>Figure title</a:t>
            </a:r>
          </a:p>
        </p:txBody>
      </p:sp>
      <p:cxnSp>
        <p:nvCxnSpPr>
          <p:cNvPr id="8" name="Straight Connector 7">
            <a:extLst>
              <a:ext uri="{FF2B5EF4-FFF2-40B4-BE49-F238E27FC236}">
                <a16:creationId xmlns:a16="http://schemas.microsoft.com/office/drawing/2014/main" id="{0390D312-50CA-2E40-9E0C-842E88E46784}"/>
              </a:ext>
            </a:extLst>
          </p:cNvPr>
          <p:cNvCxnSpPr/>
          <p:nvPr userDrawn="1"/>
        </p:nvCxnSpPr>
        <p:spPr>
          <a:xfrm>
            <a:off x="977031" y="1139374"/>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30545E70-9B92-E34C-AC73-B6B01EF318C1}"/>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a:t>
            </a:r>
            <a:r>
              <a:rPr lang="en-US" dirty="0" err="1"/>
              <a:t>eg</a:t>
            </a:r>
            <a:r>
              <a:rPr lang="en-US" dirty="0"/>
              <a:t>:</a:t>
            </a:r>
            <a:r>
              <a:rPr lang="en-US" sz="1600" dirty="0">
                <a:solidFill>
                  <a:schemeClr val="bg1">
                    <a:lumMod val="75000"/>
                  </a:schemeClr>
                </a:solidFill>
              </a:rPr>
              <a:t> “Data from CDC WISQARS” or “Wintemute 2017; Pallin et al. 2019”</a:t>
            </a:r>
          </a:p>
          <a:p>
            <a:pPr lvl="0"/>
            <a:endParaRPr lang="en-US" dirty="0"/>
          </a:p>
        </p:txBody>
      </p:sp>
    </p:spTree>
    <p:extLst>
      <p:ext uri="{BB962C8B-B14F-4D97-AF65-F5344CB8AC3E}">
        <p14:creationId xmlns:p14="http://schemas.microsoft.com/office/powerpoint/2010/main" val="549338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52629B-4ECA-0749-B7B2-85B1127E73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1165337-AEA9-614D-B6F4-F50DAA504E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horz-white.pdf" descr="horz-white.pdf">
            <a:extLst>
              <a:ext uri="{FF2B5EF4-FFF2-40B4-BE49-F238E27FC236}">
                <a16:creationId xmlns:a16="http://schemas.microsoft.com/office/drawing/2014/main" id="{F1EB2321-0877-F64E-8935-222E599AC140}"/>
              </a:ext>
            </a:extLst>
          </p:cNvPr>
          <p:cNvPicPr>
            <a:picLocks noChangeAspect="1"/>
          </p:cNvPicPr>
          <p:nvPr userDrawn="1"/>
        </p:nvPicPr>
        <p:blipFill>
          <a:blip r:embed="rId24"/>
          <a:stretch>
            <a:fillRect/>
          </a:stretch>
        </p:blipFill>
        <p:spPr>
          <a:xfrm>
            <a:off x="10617200" y="6307631"/>
            <a:ext cx="1315720" cy="368186"/>
          </a:xfrm>
          <a:prstGeom prst="rect">
            <a:avLst/>
          </a:prstGeom>
          <a:ln w="12700">
            <a:miter lim="400000"/>
          </a:ln>
        </p:spPr>
      </p:pic>
    </p:spTree>
    <p:extLst>
      <p:ext uri="{BB962C8B-B14F-4D97-AF65-F5344CB8AC3E}">
        <p14:creationId xmlns:p14="http://schemas.microsoft.com/office/powerpoint/2010/main" val="2131123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51" r:id="rId4"/>
    <p:sldLayoutId id="2147483652" r:id="rId5"/>
    <p:sldLayoutId id="2147483653" r:id="rId6"/>
    <p:sldLayoutId id="2147483680" r:id="rId7"/>
    <p:sldLayoutId id="2147483661" r:id="rId8"/>
    <p:sldLayoutId id="2147483674" r:id="rId9"/>
    <p:sldLayoutId id="2147483681" r:id="rId10"/>
    <p:sldLayoutId id="2147483671" r:id="rId11"/>
    <p:sldLayoutId id="2147483672" r:id="rId12"/>
    <p:sldLayoutId id="2147483673" r:id="rId13"/>
    <p:sldLayoutId id="2147483670" r:id="rId14"/>
    <p:sldLayoutId id="2147483669" r:id="rId15"/>
    <p:sldLayoutId id="2147483668" r:id="rId16"/>
    <p:sldLayoutId id="2147483667" r:id="rId17"/>
    <p:sldLayoutId id="2147483666" r:id="rId18"/>
    <p:sldLayoutId id="2147483664" r:id="rId19"/>
    <p:sldLayoutId id="2147483659" r:id="rId20"/>
    <p:sldLayoutId id="2147483663" r:id="rId21"/>
    <p:sldLayoutId id="2147483662" r:id="rId22"/>
  </p:sldLayoutIdLst>
  <p:txStyles>
    <p:titleStyle>
      <a:lvl1pPr algn="l" defTabSz="914400" rtl="0" eaLnBrk="1" latinLnBrk="0" hangingPunct="1">
        <a:lnSpc>
          <a:spcPct val="90000"/>
        </a:lnSpc>
        <a:spcBef>
          <a:spcPct val="0"/>
        </a:spcBef>
        <a:buNone/>
        <a:defRPr sz="4400" kern="1200" baseline="0">
          <a:solidFill>
            <a:schemeClr val="bg1"/>
          </a:solidFill>
          <a:latin typeface="Untitled Sans" panose="020B0503030202060203" pitchFamily="34" charset="77"/>
          <a:ea typeface="+mj-ea"/>
          <a:cs typeface="+mj-cs"/>
        </a:defRPr>
      </a:lvl1pPr>
    </p:titleStyle>
    <p:bodyStyle>
      <a:lvl1pPr marL="45720" indent="-45720" algn="l" defTabSz="914400" rtl="0" eaLnBrk="1" latinLnBrk="0" hangingPunct="1">
        <a:lnSpc>
          <a:spcPct val="90000"/>
        </a:lnSpc>
        <a:spcBef>
          <a:spcPts val="1000"/>
        </a:spcBef>
        <a:buFontTx/>
        <a:buBlip>
          <a:blip r:embed="rId25"/>
        </a:buBlip>
        <a:defRPr sz="2800" b="0" i="0" kern="1200" baseline="0">
          <a:solidFill>
            <a:schemeClr val="bg1"/>
          </a:solidFill>
          <a:latin typeface="Untitled Sans" panose="020B0503030202060203" pitchFamily="34" charset="77"/>
          <a:ea typeface="+mn-ea"/>
          <a:cs typeface="+mn-cs"/>
        </a:defRPr>
      </a:lvl1pPr>
      <a:lvl2pPr marL="685800" indent="-228600" algn="l" defTabSz="914400" rtl="0" eaLnBrk="1" latinLnBrk="0" hangingPunct="1">
        <a:lnSpc>
          <a:spcPct val="90000"/>
        </a:lnSpc>
        <a:spcBef>
          <a:spcPts val="500"/>
        </a:spcBef>
        <a:buFontTx/>
        <a:buBlip>
          <a:blip r:embed="rId25"/>
        </a:buBlip>
        <a:defRPr sz="2400" b="0" i="0" kern="1200" baseline="0">
          <a:solidFill>
            <a:schemeClr val="bg1"/>
          </a:solidFill>
          <a:latin typeface="Untitled Sans" panose="020B0503030202060203" pitchFamily="34" charset="77"/>
          <a:ea typeface="+mn-ea"/>
          <a:cs typeface="+mn-cs"/>
        </a:defRPr>
      </a:lvl2pPr>
      <a:lvl3pPr marL="1143000" indent="-228600" algn="l" defTabSz="914400" rtl="0" eaLnBrk="1" latinLnBrk="0" hangingPunct="1">
        <a:lnSpc>
          <a:spcPct val="90000"/>
        </a:lnSpc>
        <a:spcBef>
          <a:spcPts val="500"/>
        </a:spcBef>
        <a:buFontTx/>
        <a:buBlip>
          <a:blip r:embed="rId25"/>
        </a:buBlip>
        <a:defRPr sz="2000" b="0" i="0" kern="1200" baseline="0">
          <a:solidFill>
            <a:schemeClr val="bg1"/>
          </a:solidFill>
          <a:latin typeface="Untitled Sans" panose="020B0503030202060203" pitchFamily="34" charset="77"/>
          <a:ea typeface="+mn-ea"/>
          <a:cs typeface="+mn-cs"/>
        </a:defRPr>
      </a:lvl3pPr>
      <a:lvl4pPr marL="1600200" indent="-228600" algn="l" defTabSz="914400" rtl="0" eaLnBrk="1" latinLnBrk="0" hangingPunct="1">
        <a:lnSpc>
          <a:spcPct val="90000"/>
        </a:lnSpc>
        <a:spcBef>
          <a:spcPts val="500"/>
        </a:spcBef>
        <a:buFontTx/>
        <a:buBlip>
          <a:blip r:embed="rId25"/>
        </a:buBlip>
        <a:defRPr sz="1800" b="0" i="0" kern="1200" baseline="0">
          <a:solidFill>
            <a:schemeClr val="bg1"/>
          </a:solidFill>
          <a:latin typeface="Untitled Sans" panose="020B0503030202060203" pitchFamily="34" charset="77"/>
          <a:ea typeface="+mn-ea"/>
          <a:cs typeface="+mn-cs"/>
        </a:defRPr>
      </a:lvl4pPr>
      <a:lvl5pPr marL="2057400" indent="-228600" algn="l" defTabSz="914400" rtl="0" eaLnBrk="1" latinLnBrk="0" hangingPunct="1">
        <a:lnSpc>
          <a:spcPct val="90000"/>
        </a:lnSpc>
        <a:spcBef>
          <a:spcPts val="500"/>
        </a:spcBef>
        <a:buFontTx/>
        <a:buBlip>
          <a:blip r:embed="rId25"/>
        </a:buBlip>
        <a:defRPr sz="1800" b="0" i="0" kern="1200" baseline="0">
          <a:solidFill>
            <a:schemeClr val="bg1"/>
          </a:solidFill>
          <a:latin typeface="Untitled Sans" panose="020B050303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bulletpointsproject.org/cultural-humilit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bulletpointsproject.org/social-determinants-of-health/" TargetMode="External"/><Relationship Id="rId5" Type="http://schemas.openxmlformats.org/officeDocument/2006/relationships/hyperlink" Target="https://www.bulletpointsproject.org/clinical-scenarios/" TargetMode="External"/><Relationship Id="rId4" Type="http://schemas.openxmlformats.org/officeDocument/2006/relationships/hyperlink" Target="https://www.bulletpointsproject.org/epidemiology/"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cdc.gov/injury/wisqars/index.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D42-B0F4-9A63-A730-13D4A72AD955}"/>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Educators Toolkit – Epidemiology of Firearm Injury</a:t>
            </a:r>
          </a:p>
        </p:txBody>
      </p:sp>
    </p:spTree>
    <p:extLst>
      <p:ext uri="{BB962C8B-B14F-4D97-AF65-F5344CB8AC3E}">
        <p14:creationId xmlns:p14="http://schemas.microsoft.com/office/powerpoint/2010/main" val="3917017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71B45-A24A-B84E-AE23-317E72C64A8E}"/>
              </a:ext>
            </a:extLst>
          </p:cNvPr>
          <p:cNvSpPr>
            <a:spLocks noGrp="1"/>
          </p:cNvSpPr>
          <p:nvPr>
            <p:ph type="title"/>
          </p:nvPr>
        </p:nvSpPr>
        <p:spPr/>
        <p:txBody>
          <a:bodyPr>
            <a:normAutofit/>
          </a:bodyPr>
          <a:lstStyle/>
          <a:p>
            <a:r>
              <a:rPr lang="en-US" sz="2800" noProof="0" dirty="0"/>
              <a:t>Suicide Attempts by Method</a:t>
            </a:r>
          </a:p>
        </p:txBody>
      </p:sp>
      <p:sp>
        <p:nvSpPr>
          <p:cNvPr id="9" name="Rectangle 8">
            <a:extLst>
              <a:ext uri="{FF2B5EF4-FFF2-40B4-BE49-F238E27FC236}">
                <a16:creationId xmlns:a16="http://schemas.microsoft.com/office/drawing/2014/main" id="{2FAEDAED-8478-E643-92D7-8CEBF56CEFE8}"/>
              </a:ext>
            </a:extLst>
          </p:cNvPr>
          <p:cNvSpPr/>
          <p:nvPr/>
        </p:nvSpPr>
        <p:spPr>
          <a:xfrm>
            <a:off x="838200" y="1966110"/>
            <a:ext cx="3048000" cy="954107"/>
          </a:xfrm>
          <a:prstGeom prst="rect">
            <a:avLst/>
          </a:prstGeom>
        </p:spPr>
        <p:txBody>
          <a:bodyPr wrap="square">
            <a:spAutoFit/>
          </a:bodyPr>
          <a:lstStyle/>
          <a:p>
            <a:pPr algn="ctr">
              <a:defRPr sz="2800" b="1" i="0" u="none" strike="noStrike" kern="1200" baseline="0">
                <a:solidFill>
                  <a:prstClr val="white"/>
                </a:solidFill>
                <a:latin typeface="Untitled Sans" panose="020B0503030202060203" pitchFamily="34" charset="77"/>
                <a:ea typeface="+mn-ea"/>
                <a:cs typeface="+mn-cs"/>
              </a:defRPr>
            </a:pPr>
            <a:fld id="{8EB78C30-5B63-9C47-AB3F-B293DDAC9172}" type="CATEGORYNAME">
              <a:rPr lang="en-US"/>
              <a:pPr algn="ctr">
                <a:defRPr sz="2800" b="1" i="0" u="none" strike="noStrike" kern="1200" baseline="0">
                  <a:solidFill>
                    <a:prstClr val="white"/>
                  </a:solidFill>
                  <a:latin typeface="Untitled Sans" panose="020B0503030202060203" pitchFamily="34" charset="77"/>
                  <a:ea typeface="+mn-ea"/>
                  <a:cs typeface="+mn-cs"/>
                </a:defRPr>
              </a:pPr>
              <a:t>Firearm </a:t>
            </a:fld>
            <a:r>
              <a:rPr lang="en-US" dirty="0"/>
              <a:t>
</a:t>
            </a:r>
            <a:fld id="{3D8D78B2-0C29-F447-B1A4-29AA207CD300}" type="VALUE">
              <a:rPr lang="en-US"/>
              <a:pPr algn="ctr">
                <a:defRPr sz="2800" b="1" i="0" u="none" strike="noStrike" kern="1200" baseline="0">
                  <a:solidFill>
                    <a:prstClr val="white"/>
                  </a:solidFill>
                  <a:latin typeface="Untitled Sans" panose="020B0503030202060203" pitchFamily="34" charset="77"/>
                  <a:ea typeface="+mn-ea"/>
                  <a:cs typeface="+mn-cs"/>
                </a:defRPr>
              </a:pPr>
              <a:t>5%</a:t>
            </a:fld>
            <a:endParaRPr lang="en-US" dirty="0"/>
          </a:p>
        </p:txBody>
      </p:sp>
      <p:graphicFrame>
        <p:nvGraphicFramePr>
          <p:cNvPr id="5" name="Chart 4" descr="Pie chart showing suicide attempts by method. 5% of of suicide attempts used a firearm.">
            <a:extLst>
              <a:ext uri="{FF2B5EF4-FFF2-40B4-BE49-F238E27FC236}">
                <a16:creationId xmlns:a16="http://schemas.microsoft.com/office/drawing/2014/main" id="{96F15D99-E3D4-0C4F-ADB8-ADC3C3FD74BE}"/>
              </a:ext>
            </a:extLst>
          </p:cNvPr>
          <p:cNvGraphicFramePr>
            <a:graphicFrameLocks/>
          </p:cNvGraphicFramePr>
          <p:nvPr>
            <p:extLst>
              <p:ext uri="{D42A27DB-BD31-4B8C-83A1-F6EECF244321}">
                <p14:modId xmlns:p14="http://schemas.microsoft.com/office/powerpoint/2010/main" val="2532095289"/>
              </p:ext>
            </p:extLst>
          </p:nvPr>
        </p:nvGraphicFramePr>
        <p:xfrm>
          <a:off x="2500313" y="1685925"/>
          <a:ext cx="7172325" cy="4572000"/>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Straight Connector 12" descr="Pie chart showing suicide attempts by method. 5% of of suicide attempts used a firearm.">
            <a:extLst>
              <a:ext uri="{FF2B5EF4-FFF2-40B4-BE49-F238E27FC236}">
                <a16:creationId xmlns:a16="http://schemas.microsoft.com/office/drawing/2014/main" id="{28442EBF-0F1E-B24E-B6F2-1FBE20D000B3}"/>
              </a:ext>
            </a:extLst>
          </p:cNvPr>
          <p:cNvCxnSpPr>
            <a:cxnSpLocks/>
          </p:cNvCxnSpPr>
          <p:nvPr/>
        </p:nvCxnSpPr>
        <p:spPr>
          <a:xfrm>
            <a:off x="2657475" y="2600325"/>
            <a:ext cx="742950" cy="21431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DAD71897-D296-2C4D-BBB3-D9EFD04A0BEC}"/>
              </a:ext>
            </a:extLst>
          </p:cNvPr>
          <p:cNvSpPr>
            <a:spLocks noGrp="1"/>
          </p:cNvSpPr>
          <p:nvPr>
            <p:ph idx="10"/>
          </p:nvPr>
        </p:nvSpPr>
        <p:spPr>
          <a:xfrm>
            <a:off x="262754" y="6410302"/>
            <a:ext cx="8945042" cy="383903"/>
          </a:xfrm>
        </p:spPr>
        <p:txBody>
          <a:bodyPr/>
          <a:lstStyle/>
          <a:p>
            <a:r>
              <a:rPr lang="en-US" noProof="0" dirty="0"/>
              <a:t>Data from Connor, Azrael, &amp; Miller 2019</a:t>
            </a:r>
          </a:p>
        </p:txBody>
      </p:sp>
    </p:spTree>
    <p:extLst>
      <p:ext uri="{BB962C8B-B14F-4D97-AF65-F5344CB8AC3E}">
        <p14:creationId xmlns:p14="http://schemas.microsoft.com/office/powerpoint/2010/main" val="382090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FB38C-411D-9044-8211-435C7A99F22D}"/>
              </a:ext>
            </a:extLst>
          </p:cNvPr>
          <p:cNvSpPr>
            <a:spLocks noGrp="1"/>
          </p:cNvSpPr>
          <p:nvPr>
            <p:ph type="title"/>
          </p:nvPr>
        </p:nvSpPr>
        <p:spPr/>
        <p:txBody>
          <a:bodyPr>
            <a:normAutofit/>
          </a:bodyPr>
          <a:lstStyle/>
          <a:p>
            <a:r>
              <a:rPr lang="en-US" sz="2800" noProof="0" dirty="0"/>
              <a:t>Suicide Deaths by Method</a:t>
            </a:r>
          </a:p>
        </p:txBody>
      </p:sp>
      <p:sp>
        <p:nvSpPr>
          <p:cNvPr id="3" name="Content Placeholder 2">
            <a:extLst>
              <a:ext uri="{FF2B5EF4-FFF2-40B4-BE49-F238E27FC236}">
                <a16:creationId xmlns:a16="http://schemas.microsoft.com/office/drawing/2014/main" id="{EFA47D91-2825-104C-B7F5-84BD61628DE1}"/>
              </a:ext>
            </a:extLst>
          </p:cNvPr>
          <p:cNvSpPr>
            <a:spLocks noGrp="1"/>
          </p:cNvSpPr>
          <p:nvPr>
            <p:ph idx="10"/>
          </p:nvPr>
        </p:nvSpPr>
        <p:spPr/>
        <p:txBody>
          <a:bodyPr/>
          <a:lstStyle/>
          <a:p>
            <a:r>
              <a:rPr lang="en-US" noProof="0" dirty="0"/>
              <a:t>Data from Connor, Azrael, &amp; Miller 2019</a:t>
            </a:r>
          </a:p>
        </p:txBody>
      </p:sp>
      <p:graphicFrame>
        <p:nvGraphicFramePr>
          <p:cNvPr id="4" name="Chart 3" descr="Pie chart showing suicide deaths by method. 51% of suicide deaths were by firearm. Call out text: 85-90% of suicide attempts by firearm are fatal">
            <a:extLst>
              <a:ext uri="{FF2B5EF4-FFF2-40B4-BE49-F238E27FC236}">
                <a16:creationId xmlns:a16="http://schemas.microsoft.com/office/drawing/2014/main" id="{76604D10-D985-3948-B601-E5C7F6330547}"/>
              </a:ext>
            </a:extLst>
          </p:cNvPr>
          <p:cNvGraphicFramePr>
            <a:graphicFrameLocks/>
          </p:cNvGraphicFramePr>
          <p:nvPr>
            <p:extLst>
              <p:ext uri="{D42A27DB-BD31-4B8C-83A1-F6EECF244321}">
                <p14:modId xmlns:p14="http://schemas.microsoft.com/office/powerpoint/2010/main" val="2269763404"/>
              </p:ext>
            </p:extLst>
          </p:nvPr>
        </p:nvGraphicFramePr>
        <p:xfrm>
          <a:off x="2471737" y="1785937"/>
          <a:ext cx="7100887" cy="435768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214BB0A9-27E6-1A48-AF5C-502895C364FB}"/>
              </a:ext>
            </a:extLst>
          </p:cNvPr>
          <p:cNvSpPr/>
          <p:nvPr/>
        </p:nvSpPr>
        <p:spPr>
          <a:xfrm>
            <a:off x="8224512" y="713553"/>
            <a:ext cx="2991501" cy="1384995"/>
          </a:xfrm>
          <a:prstGeom prst="rect">
            <a:avLst/>
          </a:prstGeom>
        </p:spPr>
        <p:txBody>
          <a:bodyPr wrap="square">
            <a:spAutoFit/>
          </a:bodyPr>
          <a:lstStyle/>
          <a:p>
            <a:pPr algn="ctr">
              <a:lnSpc>
                <a:spcPct val="100000"/>
              </a:lnSpc>
              <a:defRPr sz="7200" spc="-215"/>
            </a:pPr>
            <a:r>
              <a:rPr lang="en-US" sz="2800" b="1" dirty="0">
                <a:solidFill>
                  <a:srgbClr val="4A62E9"/>
                </a:solidFill>
                <a:latin typeface="Untitled Sans" panose="020B0503030202060203" pitchFamily="34" charset="77"/>
              </a:rPr>
              <a:t>85-90%</a:t>
            </a:r>
            <a:endParaRPr lang="en-US" sz="2800" dirty="0">
              <a:latin typeface="Untitled Sans" panose="020B0503030202060203" pitchFamily="34" charset="77"/>
            </a:endParaRPr>
          </a:p>
          <a:p>
            <a:pPr algn="ctr">
              <a:lnSpc>
                <a:spcPct val="100000"/>
              </a:lnSpc>
              <a:defRPr sz="7200" spc="-215"/>
            </a:pPr>
            <a:r>
              <a:rPr lang="en-US" sz="2800" dirty="0">
                <a:solidFill>
                  <a:schemeClr val="bg1"/>
                </a:solidFill>
                <a:latin typeface="Untitled Sans" panose="020B0503030202060203" pitchFamily="34" charset="77"/>
              </a:rPr>
              <a:t>of suicide attempts by firearm are fatal</a:t>
            </a:r>
          </a:p>
        </p:txBody>
      </p:sp>
    </p:spTree>
    <p:extLst>
      <p:ext uri="{BB962C8B-B14F-4D97-AF65-F5344CB8AC3E}">
        <p14:creationId xmlns:p14="http://schemas.microsoft.com/office/powerpoint/2010/main" val="308867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D3B06AE-94D3-E948-9ACD-B253C3B3F1D6}"/>
              </a:ext>
            </a:extLst>
          </p:cNvPr>
          <p:cNvSpPr>
            <a:spLocks noGrp="1"/>
          </p:cNvSpPr>
          <p:nvPr>
            <p:ph type="title"/>
          </p:nvPr>
        </p:nvSpPr>
        <p:spPr/>
        <p:txBody>
          <a:bodyPr>
            <a:noAutofit/>
          </a:bodyPr>
          <a:lstStyle/>
          <a:p>
            <a:r>
              <a:rPr lang="en-US" sz="2800" noProof="0" dirty="0"/>
              <a:t>Firearm Death Rates by Age and Intent</a:t>
            </a:r>
            <a:br>
              <a:rPr lang="en-US" sz="2800" noProof="0" dirty="0"/>
            </a:br>
            <a:r>
              <a:rPr lang="en-US" sz="2800" noProof="0" dirty="0"/>
              <a:t>Children &amp; Adolescents, 2020</a:t>
            </a:r>
          </a:p>
        </p:txBody>
      </p:sp>
      <p:sp>
        <p:nvSpPr>
          <p:cNvPr id="3" name="Content Placeholder 2">
            <a:extLst>
              <a:ext uri="{FF2B5EF4-FFF2-40B4-BE49-F238E27FC236}">
                <a16:creationId xmlns:a16="http://schemas.microsoft.com/office/drawing/2014/main" id="{40F4835A-844F-074E-B59F-E4AB4035D0CE}"/>
              </a:ext>
            </a:extLst>
          </p:cNvPr>
          <p:cNvSpPr>
            <a:spLocks noGrp="1"/>
          </p:cNvSpPr>
          <p:nvPr>
            <p:ph idx="10"/>
          </p:nvPr>
        </p:nvSpPr>
        <p:spPr/>
        <p:txBody>
          <a:bodyPr/>
          <a:lstStyle/>
          <a:p>
            <a:r>
              <a:rPr lang="en-US" noProof="0" dirty="0"/>
              <a:t>Data from CDC WISQARS. Homicides do not include deaths by legal intervention.</a:t>
            </a:r>
          </a:p>
        </p:txBody>
      </p:sp>
      <p:graphicFrame>
        <p:nvGraphicFramePr>
          <p:cNvPr id="4" name="Chart 2" descr="Line graph shows firearm death rates by age and intent for children and adolescents in 2020. Among children and adolescents, deaths from unintentional firearm injuries remain low and stable through age 21, while rates of firearm homicide and suicide both begin to increase around age 12. Firearm suicide is slightly more common in the pre-teen and early teenage years and firearm homicide becomes more common around age 15.&#10;">
            <a:extLst>
              <a:ext uri="{FF2B5EF4-FFF2-40B4-BE49-F238E27FC236}">
                <a16:creationId xmlns:a16="http://schemas.microsoft.com/office/drawing/2014/main" id="{0D59AE42-B637-1B48-8F3F-36E99489F983}"/>
              </a:ext>
            </a:extLst>
          </p:cNvPr>
          <p:cNvGraphicFramePr/>
          <p:nvPr>
            <p:extLst>
              <p:ext uri="{D42A27DB-BD31-4B8C-83A1-F6EECF244321}">
                <p14:modId xmlns:p14="http://schemas.microsoft.com/office/powerpoint/2010/main" val="3384138615"/>
              </p:ext>
            </p:extLst>
          </p:nvPr>
        </p:nvGraphicFramePr>
        <p:xfrm>
          <a:off x="492642" y="1436914"/>
          <a:ext cx="11206716" cy="49733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3327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03761-277A-B449-BA0A-7B5D40EAB41E}"/>
              </a:ext>
            </a:extLst>
          </p:cNvPr>
          <p:cNvSpPr>
            <a:spLocks noGrp="1"/>
          </p:cNvSpPr>
          <p:nvPr>
            <p:ph type="title"/>
          </p:nvPr>
        </p:nvSpPr>
        <p:spPr/>
        <p:txBody>
          <a:bodyPr>
            <a:noAutofit/>
          </a:bodyPr>
          <a:lstStyle/>
          <a:p>
            <a:r>
              <a:rPr lang="en-US" sz="2800" noProof="0" dirty="0"/>
              <a:t>Nonfatal Firearm Injuries in US by Intent </a:t>
            </a:r>
            <a:br>
              <a:rPr lang="en-US" sz="2800" noProof="0" dirty="0"/>
            </a:br>
            <a:r>
              <a:rPr lang="en-US" sz="2800" noProof="0" dirty="0"/>
              <a:t>2009-2017</a:t>
            </a:r>
          </a:p>
        </p:txBody>
      </p:sp>
      <p:sp>
        <p:nvSpPr>
          <p:cNvPr id="8" name="TextBox 7">
            <a:extLst>
              <a:ext uri="{FF2B5EF4-FFF2-40B4-BE49-F238E27FC236}">
                <a16:creationId xmlns:a16="http://schemas.microsoft.com/office/drawing/2014/main" id="{33EDD348-E96E-C048-BB91-7AAF3B039533}"/>
              </a:ext>
            </a:extLst>
          </p:cNvPr>
          <p:cNvSpPr txBox="1"/>
          <p:nvPr/>
        </p:nvSpPr>
        <p:spPr>
          <a:xfrm>
            <a:off x="821861" y="1936867"/>
            <a:ext cx="3913414" cy="1200329"/>
          </a:xfrm>
          <a:prstGeom prst="rect">
            <a:avLst/>
          </a:prstGeom>
          <a:noFill/>
        </p:spPr>
        <p:txBody>
          <a:bodyPr wrap="square" rtlCol="0">
            <a:spAutoFit/>
          </a:bodyPr>
          <a:lstStyle/>
          <a:p>
            <a:r>
              <a:rPr lang="en-US" sz="2400" dirty="0">
                <a:solidFill>
                  <a:srgbClr val="F85B75"/>
                </a:solidFill>
                <a:latin typeface="Untitled Sans" panose="020B0503030202060203" pitchFamily="34" charset="77"/>
              </a:rPr>
              <a:t>85,694 ED visits for nonfatal firearm injuries per year on average</a:t>
            </a:r>
          </a:p>
        </p:txBody>
      </p:sp>
      <p:graphicFrame>
        <p:nvGraphicFramePr>
          <p:cNvPr id="4" name="Chart 5" descr="Pie chart show nonfatal firearm injuries in US by intent from 2009 to 2017. Only 1% of firearm deaths are unintentional, 2% are legal intervention, 40% are assaults, 51% of nonfatal firearm injuries are unintentional. 3% of firearm deaths are self-harm. Call out: 9 in 10 suicide attempts with a firearm are fatal.&#10;">
            <a:extLst>
              <a:ext uri="{FF2B5EF4-FFF2-40B4-BE49-F238E27FC236}">
                <a16:creationId xmlns:a16="http://schemas.microsoft.com/office/drawing/2014/main" id="{CB7E72E4-2394-9B4E-9AFE-CA949FE1A002}"/>
              </a:ext>
            </a:extLst>
          </p:cNvPr>
          <p:cNvGraphicFramePr/>
          <p:nvPr>
            <p:extLst>
              <p:ext uri="{D42A27DB-BD31-4B8C-83A1-F6EECF244321}">
                <p14:modId xmlns:p14="http://schemas.microsoft.com/office/powerpoint/2010/main" val="3215935200"/>
              </p:ext>
            </p:extLst>
          </p:nvPr>
        </p:nvGraphicFramePr>
        <p:xfrm>
          <a:off x="1463040" y="914400"/>
          <a:ext cx="8240288" cy="5446556"/>
        </p:xfrm>
        <a:graphic>
          <a:graphicData uri="http://schemas.openxmlformats.org/drawingml/2006/chart">
            <c:chart xmlns:c="http://schemas.openxmlformats.org/drawingml/2006/chart" xmlns:r="http://schemas.openxmlformats.org/officeDocument/2006/relationships" r:id="rId3"/>
          </a:graphicData>
        </a:graphic>
      </p:graphicFrame>
      <p:sp>
        <p:nvSpPr>
          <p:cNvPr id="6" name="Rounded Rectangular Callout 5">
            <a:extLst>
              <a:ext uri="{FF2B5EF4-FFF2-40B4-BE49-F238E27FC236}">
                <a16:creationId xmlns:a16="http://schemas.microsoft.com/office/drawing/2014/main" id="{B674EB32-70AA-CE40-9620-E40F2BB609C4}"/>
              </a:ext>
            </a:extLst>
          </p:cNvPr>
          <p:cNvSpPr/>
          <p:nvPr/>
        </p:nvSpPr>
        <p:spPr>
          <a:xfrm>
            <a:off x="8446028" y="3099876"/>
            <a:ext cx="2514600" cy="1300578"/>
          </a:xfrm>
          <a:prstGeom prst="wedgeRoundRectCallout">
            <a:avLst>
              <a:gd name="adj1" fmla="val -37303"/>
              <a:gd name="adj2" fmla="val -82168"/>
              <a:gd name="adj3" fmla="val 16667"/>
            </a:avLst>
          </a:prstGeom>
          <a:solidFill>
            <a:srgbClr val="858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Untitled Sans" panose="020B0503030202060203" pitchFamily="34" charset="77"/>
              </a:rPr>
              <a:t>9 in 10 suicide attempts with a firearm are fatal</a:t>
            </a:r>
          </a:p>
        </p:txBody>
      </p:sp>
      <p:sp>
        <p:nvSpPr>
          <p:cNvPr id="7" name="Content Placeholder 6">
            <a:extLst>
              <a:ext uri="{FF2B5EF4-FFF2-40B4-BE49-F238E27FC236}">
                <a16:creationId xmlns:a16="http://schemas.microsoft.com/office/drawing/2014/main" id="{8E13BBE5-078A-3541-96C3-1897DED58A30}"/>
              </a:ext>
            </a:extLst>
          </p:cNvPr>
          <p:cNvSpPr>
            <a:spLocks noGrp="1"/>
          </p:cNvSpPr>
          <p:nvPr>
            <p:ph idx="10"/>
          </p:nvPr>
        </p:nvSpPr>
        <p:spPr/>
        <p:txBody>
          <a:bodyPr/>
          <a:lstStyle/>
          <a:p>
            <a:r>
              <a:rPr lang="en-US" noProof="0" dirty="0"/>
              <a:t>Data from Kaufman et al. 2020</a:t>
            </a:r>
          </a:p>
        </p:txBody>
      </p:sp>
    </p:spTree>
    <p:extLst>
      <p:ext uri="{BB962C8B-B14F-4D97-AF65-F5344CB8AC3E}">
        <p14:creationId xmlns:p14="http://schemas.microsoft.com/office/powerpoint/2010/main" val="7819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34292-E19B-354C-9E2D-2B4F44FCB64C}"/>
              </a:ext>
            </a:extLst>
          </p:cNvPr>
          <p:cNvSpPr>
            <a:spLocks noGrp="1"/>
          </p:cNvSpPr>
          <p:nvPr>
            <p:ph type="title"/>
          </p:nvPr>
        </p:nvSpPr>
        <p:spPr/>
        <p:txBody>
          <a:bodyPr/>
          <a:lstStyle/>
          <a:p>
            <a:r>
              <a:rPr lang="en-US" noProof="0" dirty="0"/>
              <a:t>Socioemotional Consequences</a:t>
            </a:r>
          </a:p>
        </p:txBody>
      </p:sp>
      <p:pic>
        <p:nvPicPr>
          <p:cNvPr id="5" name="Content Placeholder 4" descr="Diagram illustrating socioemotional consequences and impacts of exposure to gun violence, with six colored circles connected to a central gray circle labeled &quot;IMPACTS OF EXPOSURE TO GUN VIOLENCE.&quot; Each circle represents a category: Education (blue) affects sleep, academic performance, and brain development; Wellbeing (red) increases PTSD, suicidal thoughts, anxiety, and desensitization; Economic Investment (teal) influences where people live, work, shop, and business opportunities; Criminal Justice (pink) raises risk of future victimization and involvement with gangs; Neighborhood Cohesion (blue) affects children's outdoor activities and sense of safety; Health (purple) increases engagement in risky behaviors and chronic illness.">
            <a:extLst>
              <a:ext uri="{FF2B5EF4-FFF2-40B4-BE49-F238E27FC236}">
                <a16:creationId xmlns:a16="http://schemas.microsoft.com/office/drawing/2014/main" id="{5162C49C-F518-C54F-B843-6BB3C0048DE3}"/>
              </a:ext>
            </a:extLst>
          </p:cNvPr>
          <p:cNvPicPr>
            <a:picLocks noGrp="1" noChangeAspect="1"/>
          </p:cNvPicPr>
          <p:nvPr>
            <p:ph idx="10"/>
          </p:nvPr>
        </p:nvPicPr>
        <p:blipFill>
          <a:blip r:embed="rId3"/>
          <a:stretch>
            <a:fillRect/>
          </a:stretch>
        </p:blipFill>
        <p:spPr>
          <a:xfrm>
            <a:off x="2699657" y="1195384"/>
            <a:ext cx="6415619" cy="5324705"/>
          </a:xfrm>
          <a:effectLst>
            <a:softEdge rad="12700"/>
          </a:effectLst>
        </p:spPr>
      </p:pic>
      <p:sp>
        <p:nvSpPr>
          <p:cNvPr id="6" name="TextBox 5">
            <a:extLst>
              <a:ext uri="{FF2B5EF4-FFF2-40B4-BE49-F238E27FC236}">
                <a16:creationId xmlns:a16="http://schemas.microsoft.com/office/drawing/2014/main" id="{9C8AA8D3-4925-2447-B218-D511DED52C48}"/>
              </a:ext>
            </a:extLst>
          </p:cNvPr>
          <p:cNvSpPr txBox="1"/>
          <p:nvPr/>
        </p:nvSpPr>
        <p:spPr>
          <a:xfrm>
            <a:off x="246742" y="6488668"/>
            <a:ext cx="4905829" cy="369332"/>
          </a:xfrm>
          <a:prstGeom prst="rect">
            <a:avLst/>
          </a:prstGeom>
        </p:spPr>
        <p:txBody>
          <a:bodyPr vert="horz" lIns="91440" tIns="45720" rIns="91440" bIns="45720" rtlCol="0">
            <a:noAutofit/>
          </a:bodyPr>
          <a:lstStyle>
            <a:lvl1pPr marR="0" indent="0" fontAlgn="auto">
              <a:lnSpc>
                <a:spcPct val="90000"/>
              </a:lnSpc>
              <a:spcBef>
                <a:spcPts val="1000"/>
              </a:spcBef>
              <a:spcAft>
                <a:spcPts val="0"/>
              </a:spcAft>
              <a:buClrTx/>
              <a:buSzTx/>
              <a:buFontTx/>
              <a:buNone/>
              <a:tabLst/>
              <a:defRPr sz="1600" b="0" i="0" baseline="0">
                <a:solidFill>
                  <a:schemeClr val="bg2">
                    <a:lumMod val="75000"/>
                  </a:schemeClr>
                </a:solidFill>
                <a:latin typeface="Untitled Sans" panose="020B0503030202060203" pitchFamily="34" charset="77"/>
              </a:defRPr>
            </a:lvl1pPr>
            <a:lvl2pPr marL="685800" indent="-228600">
              <a:lnSpc>
                <a:spcPct val="90000"/>
              </a:lnSpc>
              <a:spcBef>
                <a:spcPts val="500"/>
              </a:spcBef>
              <a:buFontTx/>
              <a:buBlip>
                <a:blip r:embed="rId4"/>
              </a:buBlip>
              <a:defRPr sz="2400" b="0" i="0" baseline="0">
                <a:solidFill>
                  <a:schemeClr val="bg1"/>
                </a:solidFill>
                <a:latin typeface="Untitled Sans" panose="020B0503030202060203" pitchFamily="34" charset="77"/>
              </a:defRPr>
            </a:lvl2pPr>
            <a:lvl3pPr marL="1143000" indent="-228600">
              <a:lnSpc>
                <a:spcPct val="90000"/>
              </a:lnSpc>
              <a:spcBef>
                <a:spcPts val="500"/>
              </a:spcBef>
              <a:buFontTx/>
              <a:buBlip>
                <a:blip r:embed="rId4"/>
              </a:buBlip>
              <a:defRPr sz="2000" b="0" i="0" baseline="0">
                <a:solidFill>
                  <a:schemeClr val="bg1"/>
                </a:solidFill>
                <a:latin typeface="Untitled Sans" panose="020B0503030202060203" pitchFamily="34" charset="77"/>
              </a:defRPr>
            </a:lvl3pPr>
            <a:lvl4pPr marL="1600200" indent="-228600">
              <a:lnSpc>
                <a:spcPct val="90000"/>
              </a:lnSpc>
              <a:spcBef>
                <a:spcPts val="500"/>
              </a:spcBef>
              <a:buFontTx/>
              <a:buBlip>
                <a:blip r:embed="rId4"/>
              </a:buBlip>
              <a:defRPr b="0" i="0" baseline="0">
                <a:solidFill>
                  <a:schemeClr val="bg1"/>
                </a:solidFill>
                <a:latin typeface="Untitled Sans" panose="020B0503030202060203" pitchFamily="34" charset="77"/>
              </a:defRPr>
            </a:lvl4pPr>
            <a:lvl5pPr marL="2057400" indent="-228600">
              <a:lnSpc>
                <a:spcPct val="90000"/>
              </a:lnSpc>
              <a:spcBef>
                <a:spcPts val="500"/>
              </a:spcBef>
              <a:buFontTx/>
              <a:buBlip>
                <a:blip r:embed="rId4"/>
              </a:buBlip>
              <a:defRPr b="0" i="0" baseline="0">
                <a:solidFill>
                  <a:schemeClr val="bg1"/>
                </a:solidFill>
                <a:latin typeface="Untitled Sans" panose="020B0503030202060203" pitchFamily="34"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Image adapted from the Violence Policy Center</a:t>
            </a:r>
          </a:p>
        </p:txBody>
      </p:sp>
    </p:spTree>
    <p:extLst>
      <p:ext uri="{BB962C8B-B14F-4D97-AF65-F5344CB8AC3E}">
        <p14:creationId xmlns:p14="http://schemas.microsoft.com/office/powerpoint/2010/main" val="1032663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60275-9A15-1F41-9C5B-F61A42982DC4}"/>
              </a:ext>
            </a:extLst>
          </p:cNvPr>
          <p:cNvSpPr>
            <a:spLocks noGrp="1"/>
          </p:cNvSpPr>
          <p:nvPr>
            <p:ph type="title"/>
          </p:nvPr>
        </p:nvSpPr>
        <p:spPr/>
        <p:txBody>
          <a:bodyPr/>
          <a:lstStyle/>
          <a:p>
            <a:r>
              <a:rPr lang="en-US" noProof="0" dirty="0"/>
              <a:t>Learn more</a:t>
            </a:r>
          </a:p>
        </p:txBody>
      </p:sp>
      <p:sp>
        <p:nvSpPr>
          <p:cNvPr id="5" name="Text Placeholder 1">
            <a:extLst>
              <a:ext uri="{FF2B5EF4-FFF2-40B4-BE49-F238E27FC236}">
                <a16:creationId xmlns:a16="http://schemas.microsoft.com/office/drawing/2014/main" id="{3530402B-BC46-F84D-AFF7-79A43CA04769}"/>
              </a:ext>
            </a:extLst>
          </p:cNvPr>
          <p:cNvSpPr txBox="1">
            <a:spLocks/>
          </p:cNvSpPr>
          <p:nvPr/>
        </p:nvSpPr>
        <p:spPr>
          <a:xfrm>
            <a:off x="952500" y="1382713"/>
            <a:ext cx="10858500" cy="5297487"/>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kern="1200" baseline="0">
                <a:solidFill>
                  <a:schemeClr val="bg2">
                    <a:lumMod val="75000"/>
                  </a:schemeClr>
                </a:solidFill>
                <a:latin typeface="Untitled Sans" panose="020B0503030202060203" pitchFamily="34" charset="77"/>
                <a:ea typeface="+mn-ea"/>
                <a:cs typeface="+mn-cs"/>
              </a:defRPr>
            </a:lvl1pPr>
            <a:lvl2pPr marL="685800" indent="-228600" algn="l" defTabSz="914400" rtl="0" eaLnBrk="1" latinLnBrk="0" hangingPunct="1">
              <a:lnSpc>
                <a:spcPct val="90000"/>
              </a:lnSpc>
              <a:spcBef>
                <a:spcPts val="500"/>
              </a:spcBef>
              <a:buFontTx/>
              <a:buBlip>
                <a:blip r:embed="rId3"/>
              </a:buBlip>
              <a:defRPr sz="2400" b="0" i="0" kern="1200" baseline="0">
                <a:solidFill>
                  <a:schemeClr val="bg1"/>
                </a:solidFill>
                <a:latin typeface="Untitled Sans" panose="020B0503030202060203" pitchFamily="34" charset="77"/>
                <a:ea typeface="+mn-ea"/>
                <a:cs typeface="+mn-cs"/>
              </a:defRPr>
            </a:lvl2pPr>
            <a:lvl3pPr marL="1143000" indent="-228600" algn="l" defTabSz="914400" rtl="0" eaLnBrk="1" latinLnBrk="0" hangingPunct="1">
              <a:lnSpc>
                <a:spcPct val="90000"/>
              </a:lnSpc>
              <a:spcBef>
                <a:spcPts val="500"/>
              </a:spcBef>
              <a:buFontTx/>
              <a:buBlip>
                <a:blip r:embed="rId3"/>
              </a:buBlip>
              <a:defRPr sz="2000" b="0" i="0" kern="1200" baseline="0">
                <a:solidFill>
                  <a:schemeClr val="bg1"/>
                </a:solidFill>
                <a:latin typeface="Untitled Sans" panose="020B0503030202060203" pitchFamily="34" charset="77"/>
                <a:ea typeface="+mn-ea"/>
                <a:cs typeface="+mn-cs"/>
              </a:defRPr>
            </a:lvl3pPr>
            <a:lvl4pPr marL="1600200" indent="-228600" algn="l" defTabSz="914400" rtl="0" eaLnBrk="1" latinLnBrk="0" hangingPunct="1">
              <a:lnSpc>
                <a:spcPct val="90000"/>
              </a:lnSpc>
              <a:spcBef>
                <a:spcPts val="500"/>
              </a:spcBef>
              <a:buFontTx/>
              <a:buBlip>
                <a:blip r:embed="rId3"/>
              </a:buBlip>
              <a:defRPr sz="1800" b="0" i="0" kern="1200" baseline="0">
                <a:solidFill>
                  <a:schemeClr val="bg1"/>
                </a:solidFill>
                <a:latin typeface="Untitled Sans" panose="020B0503030202060203" pitchFamily="34" charset="77"/>
                <a:ea typeface="+mn-ea"/>
                <a:cs typeface="+mn-cs"/>
              </a:defRPr>
            </a:lvl4pPr>
            <a:lvl5pPr marL="2057400" indent="-228600" algn="l" defTabSz="914400" rtl="0" eaLnBrk="1" latinLnBrk="0" hangingPunct="1">
              <a:lnSpc>
                <a:spcPct val="90000"/>
              </a:lnSpc>
              <a:spcBef>
                <a:spcPts val="500"/>
              </a:spcBef>
              <a:buFontTx/>
              <a:buBlip>
                <a:blip r:embed="rId3"/>
              </a:buBlip>
              <a:defRPr sz="1800" b="0" i="0" kern="1200" baseline="0">
                <a:solidFill>
                  <a:schemeClr val="bg1"/>
                </a:solidFill>
                <a:latin typeface="Untitled Sans" panose="020B050303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defRPr/>
            </a:pPr>
            <a:r>
              <a:rPr lang="en-US" sz="2000" dirty="0">
                <a:solidFill>
                  <a:schemeClr val="bg1"/>
                </a:solidFill>
                <a:latin typeface="Untitled Sans"/>
              </a:rPr>
              <a:t>Epidemiology of firearm injury:</a:t>
            </a:r>
          </a:p>
          <a:p>
            <a:pPr>
              <a:lnSpc>
                <a:spcPct val="100000"/>
              </a:lnSpc>
              <a:defRPr/>
            </a:pPr>
            <a:r>
              <a:rPr lang="en-US" sz="2000" dirty="0">
                <a:solidFill>
                  <a:schemeClr val="bg1"/>
                </a:solidFill>
                <a:latin typeface="Untitled Sans"/>
                <a:hlinkClick r:id="rId4"/>
              </a:rPr>
              <a:t>https://www.bulletpointsproject.org/epidemiology/</a:t>
            </a:r>
            <a:endParaRPr lang="en-US" sz="2000" dirty="0">
              <a:solidFill>
                <a:schemeClr val="bg1"/>
              </a:solidFill>
              <a:latin typeface="Untitled Sans"/>
            </a:endParaRPr>
          </a:p>
          <a:p>
            <a:pPr>
              <a:lnSpc>
                <a:spcPct val="100000"/>
              </a:lnSpc>
              <a:defRPr/>
            </a:pPr>
            <a:endParaRPr lang="en-US" sz="2000" dirty="0">
              <a:solidFill>
                <a:schemeClr val="bg1"/>
              </a:solidFill>
              <a:latin typeface="Untitled Sans"/>
            </a:endParaRPr>
          </a:p>
          <a:p>
            <a:pPr>
              <a:lnSpc>
                <a:spcPct val="100000"/>
              </a:lnSpc>
              <a:defRPr/>
            </a:pPr>
            <a:r>
              <a:rPr lang="en-US" sz="2000" dirty="0">
                <a:solidFill>
                  <a:schemeClr val="bg1"/>
                </a:solidFill>
                <a:latin typeface="Untitled Sans"/>
              </a:rPr>
              <a:t>Firearm-related harm due to – suicide, unintentional injury, intimate partner violence, mass shootings, dementia, community violence, and recurrent injury: </a:t>
            </a:r>
          </a:p>
          <a:p>
            <a:pPr>
              <a:lnSpc>
                <a:spcPct val="100000"/>
              </a:lnSpc>
              <a:defRPr/>
            </a:pPr>
            <a:r>
              <a:rPr lang="en-US" sz="2000" dirty="0">
                <a:solidFill>
                  <a:schemeClr val="bg1"/>
                </a:solidFill>
                <a:latin typeface="Untitled Sans"/>
                <a:hlinkClick r:id="rId5"/>
              </a:rPr>
              <a:t>https://www.bulletpointsproject.org/clinical-scenarios/</a:t>
            </a:r>
            <a:r>
              <a:rPr lang="en-US" sz="2000" dirty="0">
                <a:solidFill>
                  <a:schemeClr val="bg1"/>
                </a:solidFill>
                <a:latin typeface="Untitled Sans"/>
              </a:rPr>
              <a:t> </a:t>
            </a:r>
          </a:p>
          <a:p>
            <a:pPr>
              <a:lnSpc>
                <a:spcPct val="100000"/>
              </a:lnSpc>
              <a:defRPr/>
            </a:pPr>
            <a:endParaRPr lang="en-US" sz="2000" dirty="0">
              <a:solidFill>
                <a:schemeClr val="bg1"/>
              </a:solidFill>
              <a:latin typeface="Untitled Sans"/>
            </a:endParaRPr>
          </a:p>
          <a:p>
            <a:pPr>
              <a:lnSpc>
                <a:spcPct val="100000"/>
              </a:lnSpc>
              <a:defRPr/>
            </a:pPr>
            <a:r>
              <a:rPr lang="en-US" sz="2000" dirty="0">
                <a:solidFill>
                  <a:schemeClr val="bg1"/>
                </a:solidFill>
                <a:latin typeface="Untitled Sans"/>
              </a:rPr>
              <a:t>Social determinants of health and cultural humility:</a:t>
            </a:r>
          </a:p>
          <a:p>
            <a:pPr>
              <a:lnSpc>
                <a:spcPct val="100000"/>
              </a:lnSpc>
              <a:defRPr/>
            </a:pPr>
            <a:r>
              <a:rPr lang="en-US" sz="2000" dirty="0">
                <a:solidFill>
                  <a:schemeClr val="bg1"/>
                </a:solidFill>
                <a:latin typeface="Untitled Sans"/>
                <a:hlinkClick r:id="rId6"/>
              </a:rPr>
              <a:t>https://www.bulletpointsproject.org/social-determinants-of-health/</a:t>
            </a:r>
            <a:endParaRPr lang="en-US" sz="2000" dirty="0">
              <a:solidFill>
                <a:schemeClr val="bg1"/>
              </a:solidFill>
              <a:latin typeface="Untitled Sans"/>
            </a:endParaRPr>
          </a:p>
          <a:p>
            <a:pPr>
              <a:lnSpc>
                <a:spcPct val="100000"/>
              </a:lnSpc>
              <a:defRPr/>
            </a:pPr>
            <a:r>
              <a:rPr lang="en-US" sz="2000" dirty="0">
                <a:solidFill>
                  <a:schemeClr val="bg1"/>
                </a:solidFill>
                <a:latin typeface="Untitled Sans"/>
                <a:hlinkClick r:id="rId7"/>
              </a:rPr>
              <a:t>https://www.bulletpointsproject.org/cultural-humility/</a:t>
            </a:r>
            <a:r>
              <a:rPr lang="en-US" sz="2000" dirty="0">
                <a:solidFill>
                  <a:schemeClr val="bg1"/>
                </a:solidFill>
                <a:latin typeface="Untitled Sans"/>
              </a:rPr>
              <a:t> </a:t>
            </a:r>
          </a:p>
          <a:p>
            <a:pPr>
              <a:lnSpc>
                <a:spcPct val="100000"/>
              </a:lnSpc>
              <a:defRPr/>
            </a:pPr>
            <a:endParaRPr lang="en-US" sz="2000" dirty="0">
              <a:solidFill>
                <a:schemeClr val="bg1"/>
              </a:solidFill>
              <a:latin typeface="Untitled Sans"/>
            </a:endParaRPr>
          </a:p>
          <a:p>
            <a:pPr>
              <a:lnSpc>
                <a:spcPct val="100000"/>
              </a:lnSpc>
              <a:defRPr/>
            </a:pPr>
            <a:endParaRPr lang="en-US" sz="2200" dirty="0">
              <a:solidFill>
                <a:schemeClr val="bg1"/>
              </a:solidFill>
              <a:latin typeface="Untitled Sans"/>
            </a:endParaRPr>
          </a:p>
        </p:txBody>
      </p:sp>
    </p:spTree>
    <p:extLst>
      <p:ext uri="{BB962C8B-B14F-4D97-AF65-F5344CB8AC3E}">
        <p14:creationId xmlns:p14="http://schemas.microsoft.com/office/powerpoint/2010/main" val="578877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60275-9A15-1F41-9C5B-F61A42982DC4}"/>
              </a:ext>
            </a:extLst>
          </p:cNvPr>
          <p:cNvSpPr>
            <a:spLocks noGrp="1"/>
          </p:cNvSpPr>
          <p:nvPr>
            <p:ph type="title"/>
          </p:nvPr>
        </p:nvSpPr>
        <p:spPr/>
        <p:txBody>
          <a:bodyPr/>
          <a:lstStyle/>
          <a:p>
            <a:r>
              <a:rPr lang="en-US" noProof="0" dirty="0"/>
              <a:t>References</a:t>
            </a:r>
          </a:p>
        </p:txBody>
      </p:sp>
      <p:sp>
        <p:nvSpPr>
          <p:cNvPr id="5" name="Text Placeholder 1">
            <a:extLst>
              <a:ext uri="{FF2B5EF4-FFF2-40B4-BE49-F238E27FC236}">
                <a16:creationId xmlns:a16="http://schemas.microsoft.com/office/drawing/2014/main" id="{3530402B-BC46-F84D-AFF7-79A43CA04769}"/>
              </a:ext>
            </a:extLst>
          </p:cNvPr>
          <p:cNvSpPr txBox="1">
            <a:spLocks/>
          </p:cNvSpPr>
          <p:nvPr/>
        </p:nvSpPr>
        <p:spPr>
          <a:xfrm>
            <a:off x="952500" y="1382713"/>
            <a:ext cx="10858500" cy="5297487"/>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kern="1200" baseline="0">
                <a:solidFill>
                  <a:schemeClr val="bg2">
                    <a:lumMod val="75000"/>
                  </a:schemeClr>
                </a:solidFill>
                <a:latin typeface="Untitled Sans" panose="020B0503030202060203" pitchFamily="34" charset="77"/>
                <a:ea typeface="+mn-ea"/>
                <a:cs typeface="+mn-cs"/>
              </a:defRPr>
            </a:lvl1pPr>
            <a:lvl2pPr marL="685800" indent="-228600" algn="l" defTabSz="914400" rtl="0" eaLnBrk="1" latinLnBrk="0" hangingPunct="1">
              <a:lnSpc>
                <a:spcPct val="90000"/>
              </a:lnSpc>
              <a:spcBef>
                <a:spcPts val="500"/>
              </a:spcBef>
              <a:buFontTx/>
              <a:buBlip>
                <a:blip r:embed="rId3"/>
              </a:buBlip>
              <a:defRPr sz="2400" b="0" i="0" kern="1200" baseline="0">
                <a:solidFill>
                  <a:schemeClr val="bg1"/>
                </a:solidFill>
                <a:latin typeface="Untitled Sans" panose="020B0503030202060203" pitchFamily="34" charset="77"/>
                <a:ea typeface="+mn-ea"/>
                <a:cs typeface="+mn-cs"/>
              </a:defRPr>
            </a:lvl2pPr>
            <a:lvl3pPr marL="1143000" indent="-228600" algn="l" defTabSz="914400" rtl="0" eaLnBrk="1" latinLnBrk="0" hangingPunct="1">
              <a:lnSpc>
                <a:spcPct val="90000"/>
              </a:lnSpc>
              <a:spcBef>
                <a:spcPts val="500"/>
              </a:spcBef>
              <a:buFontTx/>
              <a:buBlip>
                <a:blip r:embed="rId3"/>
              </a:buBlip>
              <a:defRPr sz="2000" b="0" i="0" kern="1200" baseline="0">
                <a:solidFill>
                  <a:schemeClr val="bg1"/>
                </a:solidFill>
                <a:latin typeface="Untitled Sans" panose="020B0503030202060203" pitchFamily="34" charset="77"/>
                <a:ea typeface="+mn-ea"/>
                <a:cs typeface="+mn-cs"/>
              </a:defRPr>
            </a:lvl3pPr>
            <a:lvl4pPr marL="1600200" indent="-228600" algn="l" defTabSz="914400" rtl="0" eaLnBrk="1" latinLnBrk="0" hangingPunct="1">
              <a:lnSpc>
                <a:spcPct val="90000"/>
              </a:lnSpc>
              <a:spcBef>
                <a:spcPts val="500"/>
              </a:spcBef>
              <a:buFontTx/>
              <a:buBlip>
                <a:blip r:embed="rId3"/>
              </a:buBlip>
              <a:defRPr sz="1800" b="0" i="0" kern="1200" baseline="0">
                <a:solidFill>
                  <a:schemeClr val="bg1"/>
                </a:solidFill>
                <a:latin typeface="Untitled Sans" panose="020B0503030202060203" pitchFamily="34" charset="77"/>
                <a:ea typeface="+mn-ea"/>
                <a:cs typeface="+mn-cs"/>
              </a:defRPr>
            </a:lvl4pPr>
            <a:lvl5pPr marL="2057400" indent="-228600" algn="l" defTabSz="914400" rtl="0" eaLnBrk="1" latinLnBrk="0" hangingPunct="1">
              <a:lnSpc>
                <a:spcPct val="90000"/>
              </a:lnSpc>
              <a:spcBef>
                <a:spcPts val="500"/>
              </a:spcBef>
              <a:buFontTx/>
              <a:buBlip>
                <a:blip r:embed="rId3"/>
              </a:buBlip>
              <a:defRPr sz="1800" b="0" i="0" kern="1200" baseline="0">
                <a:solidFill>
                  <a:schemeClr val="bg1"/>
                </a:solidFill>
                <a:latin typeface="Untitled Sans" panose="020B050303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defRPr/>
            </a:pPr>
            <a:r>
              <a:rPr lang="en-US" sz="1600" dirty="0">
                <a:solidFill>
                  <a:schemeClr val="bg1"/>
                </a:solidFill>
                <a:latin typeface="Untitled Sans"/>
              </a:rPr>
              <a:t>CDC. WISQARS (Web-based Injury Statistics Query and Reporting System). Available from: </a:t>
            </a:r>
            <a:r>
              <a:rPr lang="en-US" sz="1600" dirty="0">
                <a:solidFill>
                  <a:schemeClr val="bg1"/>
                </a:solidFill>
                <a:latin typeface="Untitled Sans"/>
                <a:hlinkClick r:id="rId4">
                  <a:extLst>
                    <a:ext uri="{A12FA001-AC4F-418D-AE19-62706E023703}">
                      <ahyp:hlinkClr xmlns:ahyp="http://schemas.microsoft.com/office/drawing/2018/hyperlinkcolor" val="tx"/>
                    </a:ext>
                  </a:extLst>
                </a:hlinkClick>
              </a:rPr>
              <a:t>https://www.cdc.gov/injury/wisqars/index.html</a:t>
            </a:r>
            <a:r>
              <a:rPr lang="en-US" sz="1600" dirty="0">
                <a:solidFill>
                  <a:schemeClr val="bg1"/>
                </a:solidFill>
                <a:latin typeface="Untitled Sans"/>
              </a:rPr>
              <a:t>.</a:t>
            </a:r>
          </a:p>
          <a:p>
            <a:pPr>
              <a:lnSpc>
                <a:spcPct val="100000"/>
              </a:lnSpc>
              <a:defRPr/>
            </a:pPr>
            <a:r>
              <a:rPr lang="en-US" sz="1600" dirty="0">
                <a:solidFill>
                  <a:schemeClr val="bg1"/>
                </a:solidFill>
                <a:latin typeface="Untitled Sans"/>
              </a:rPr>
              <a:t>Conner, A., Azrael, D., Miller, M. (2019) Suicide Case-Fatality Rates in the United States, 2007 to 2014: A Nationwide Population-Based Study. Annals of Internal Medicine. 171(12):885-895.</a:t>
            </a:r>
          </a:p>
          <a:p>
            <a:pPr>
              <a:lnSpc>
                <a:spcPct val="100000"/>
              </a:lnSpc>
              <a:defRPr/>
            </a:pPr>
            <a:r>
              <a:rPr lang="en-US" sz="1600" dirty="0">
                <a:solidFill>
                  <a:schemeClr val="bg1"/>
                </a:solidFill>
                <a:latin typeface="Untitled Sans"/>
              </a:rPr>
              <a:t>Follman, M., Aronsen, G., &amp; Pan, D. (2021). US Mass Shootings, 1982-2021: Data From Mother Jones’ Investigation. Mother Jones. </a:t>
            </a:r>
          </a:p>
          <a:p>
            <a:pPr>
              <a:lnSpc>
                <a:spcPct val="100000"/>
              </a:lnSpc>
              <a:defRPr/>
            </a:pPr>
            <a:r>
              <a:rPr lang="en-US" sz="1600" dirty="0">
                <a:solidFill>
                  <a:schemeClr val="bg1"/>
                </a:solidFill>
                <a:latin typeface="Untitled Sans"/>
              </a:rPr>
              <a:t>Grinshteyn, E., Hemenway, D. (2016). Violent Death Rates: The US Compared with Other High-income OECD Countries, 2010. American  Journal of Medicine. 129(3):266-273.</a:t>
            </a:r>
          </a:p>
          <a:p>
            <a:pPr>
              <a:lnSpc>
                <a:spcPct val="100000"/>
              </a:lnSpc>
              <a:defRPr/>
            </a:pPr>
            <a:r>
              <a:rPr lang="en-US" sz="1600" dirty="0">
                <a:solidFill>
                  <a:schemeClr val="bg1"/>
                </a:solidFill>
                <a:latin typeface="Untitled Sans"/>
              </a:rPr>
              <a:t>Kaufman, E.J., Wiebe, D.J., Xiong, R.A., et al. (2021). Epidemiologic Trends in Fatal and Nonfatal Firearm Injuries in the US, 2009-2017. JAMA Internal Medicine 181(2):237-244. </a:t>
            </a:r>
          </a:p>
          <a:p>
            <a:pPr>
              <a:lnSpc>
                <a:spcPct val="100000"/>
              </a:lnSpc>
              <a:defRPr/>
            </a:pPr>
            <a:endParaRPr lang="en-US" dirty="0">
              <a:solidFill>
                <a:schemeClr val="bg1"/>
              </a:solidFill>
            </a:endParaRPr>
          </a:p>
          <a:p>
            <a:pPr>
              <a:lnSpc>
                <a:spcPct val="100000"/>
              </a:lnSpc>
              <a:defRPr/>
            </a:pPr>
            <a:endParaRPr lang="en-US" dirty="0">
              <a:solidFill>
                <a:schemeClr val="bg1"/>
              </a:solidFill>
            </a:endParaRPr>
          </a:p>
          <a:p>
            <a:pPr>
              <a:lnSpc>
                <a:spcPct val="100000"/>
              </a:lnSpc>
              <a:defRPr/>
            </a:pPr>
            <a:endParaRPr lang="en-US" sz="1200" dirty="0">
              <a:solidFill>
                <a:schemeClr val="bg1"/>
              </a:solidFill>
            </a:endParaRPr>
          </a:p>
          <a:p>
            <a:pPr>
              <a:defRPr/>
            </a:pPr>
            <a:endParaRPr lang="en-US" sz="1200" dirty="0">
              <a:solidFill>
                <a:schemeClr val="bg1"/>
              </a:solidFill>
              <a:latin typeface="Untitled Sans"/>
            </a:endParaRPr>
          </a:p>
          <a:p>
            <a:pPr>
              <a:defRPr/>
            </a:pPr>
            <a:endParaRPr lang="en-US" sz="1200" dirty="0">
              <a:solidFill>
                <a:schemeClr val="bg1"/>
              </a:solidFill>
            </a:endParaRPr>
          </a:p>
        </p:txBody>
      </p:sp>
    </p:spTree>
    <p:extLst>
      <p:ext uri="{BB962C8B-B14F-4D97-AF65-F5344CB8AC3E}">
        <p14:creationId xmlns:p14="http://schemas.microsoft.com/office/powerpoint/2010/main" val="3516744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931DA-5685-1D49-BD9D-A02DB39FE32C}"/>
              </a:ext>
            </a:extLst>
          </p:cNvPr>
          <p:cNvSpPr>
            <a:spLocks noGrp="1"/>
          </p:cNvSpPr>
          <p:nvPr>
            <p:ph type="ctrTitle"/>
          </p:nvPr>
        </p:nvSpPr>
        <p:spPr>
          <a:xfrm>
            <a:off x="1524000" y="1304529"/>
            <a:ext cx="9807146" cy="1854200"/>
          </a:xfrm>
        </p:spPr>
        <p:txBody>
          <a:bodyPr>
            <a:normAutofit/>
          </a:bodyPr>
          <a:lstStyle/>
          <a:p>
            <a:r>
              <a:rPr lang="en-US" sz="4900" noProof="0" dirty="0">
                <a:latin typeface="Untitled Sans Medium" panose="020B0503030202060203" pitchFamily="34" charset="77"/>
              </a:rPr>
              <a:t>Epidemiology of Firearm Injury</a:t>
            </a:r>
            <a:endParaRPr lang="en-US" noProof="0" dirty="0"/>
          </a:p>
        </p:txBody>
      </p:sp>
      <p:sp>
        <p:nvSpPr>
          <p:cNvPr id="6" name="Text Placeholder 3">
            <a:extLst>
              <a:ext uri="{FF2B5EF4-FFF2-40B4-BE49-F238E27FC236}">
                <a16:creationId xmlns:a16="http://schemas.microsoft.com/office/drawing/2014/main" id="{73DBDEC9-FAB0-6943-86BF-FFE83FEA3DAF}"/>
              </a:ext>
              <a:ext uri="{C183D7F6-B498-43B3-948B-1728B52AA6E4}">
                <adec:decorative xmlns:adec="http://schemas.microsoft.com/office/drawing/2017/decorative" val="1"/>
              </a:ext>
            </a:extLst>
          </p:cNvPr>
          <p:cNvSpPr txBox="1">
            <a:spLocks/>
          </p:cNvSpPr>
          <p:nvPr/>
        </p:nvSpPr>
        <p:spPr>
          <a:xfrm>
            <a:off x="6766615" y="3707488"/>
            <a:ext cx="4308475" cy="60578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3600" b="0" i="0" kern="1200" baseline="0">
                <a:solidFill>
                  <a:schemeClr val="bg1"/>
                </a:solidFill>
                <a:latin typeface="Untitled Sans" panose="020B0503030202060203" pitchFamily="34" charset="77"/>
                <a:ea typeface="+mn-ea"/>
                <a:cs typeface="+mn-cs"/>
              </a:defRPr>
            </a:lvl1pPr>
            <a:lvl2pPr marL="685800" indent="-228600" algn="l" defTabSz="914400" rtl="0" eaLnBrk="1" latinLnBrk="0" hangingPunct="1">
              <a:lnSpc>
                <a:spcPct val="90000"/>
              </a:lnSpc>
              <a:spcBef>
                <a:spcPts val="500"/>
              </a:spcBef>
              <a:buFontTx/>
              <a:buBlip>
                <a:blip r:embed="rId3"/>
              </a:buBlip>
              <a:defRPr sz="2400" b="0" i="0" kern="1200" baseline="0">
                <a:solidFill>
                  <a:schemeClr val="bg1"/>
                </a:solidFill>
                <a:latin typeface="Untitled Sans" panose="020B0503030202060203" pitchFamily="34" charset="77"/>
                <a:ea typeface="+mn-ea"/>
                <a:cs typeface="+mn-cs"/>
              </a:defRPr>
            </a:lvl2pPr>
            <a:lvl3pPr marL="1143000" indent="-228600" algn="l" defTabSz="914400" rtl="0" eaLnBrk="1" latinLnBrk="0" hangingPunct="1">
              <a:lnSpc>
                <a:spcPct val="90000"/>
              </a:lnSpc>
              <a:spcBef>
                <a:spcPts val="500"/>
              </a:spcBef>
              <a:buFontTx/>
              <a:buBlip>
                <a:blip r:embed="rId3"/>
              </a:buBlip>
              <a:defRPr sz="2000" b="0" i="0" kern="1200" baseline="0">
                <a:solidFill>
                  <a:schemeClr val="bg1"/>
                </a:solidFill>
                <a:latin typeface="Untitled Sans" panose="020B0503030202060203" pitchFamily="34" charset="77"/>
                <a:ea typeface="+mn-ea"/>
                <a:cs typeface="+mn-cs"/>
              </a:defRPr>
            </a:lvl3pPr>
            <a:lvl4pPr marL="1600200" indent="-228600" algn="l" defTabSz="914400" rtl="0" eaLnBrk="1" latinLnBrk="0" hangingPunct="1">
              <a:lnSpc>
                <a:spcPct val="90000"/>
              </a:lnSpc>
              <a:spcBef>
                <a:spcPts val="500"/>
              </a:spcBef>
              <a:buFontTx/>
              <a:buBlip>
                <a:blip r:embed="rId3"/>
              </a:buBlip>
              <a:defRPr sz="1800" b="0" i="0" kern="1200" baseline="0">
                <a:solidFill>
                  <a:schemeClr val="bg1"/>
                </a:solidFill>
                <a:latin typeface="Untitled Sans" panose="020B0503030202060203" pitchFamily="34" charset="77"/>
                <a:ea typeface="+mn-ea"/>
                <a:cs typeface="+mn-cs"/>
              </a:defRPr>
            </a:lvl4pPr>
            <a:lvl5pPr marL="2057400" indent="-228600" algn="l" defTabSz="914400" rtl="0" eaLnBrk="1" latinLnBrk="0" hangingPunct="1">
              <a:lnSpc>
                <a:spcPct val="90000"/>
              </a:lnSpc>
              <a:spcBef>
                <a:spcPts val="500"/>
              </a:spcBef>
              <a:buFontTx/>
              <a:buBlip>
                <a:blip r:embed="rId3"/>
              </a:buBlip>
              <a:defRPr sz="1800" b="0" i="0" kern="1200" baseline="0">
                <a:solidFill>
                  <a:schemeClr val="bg1"/>
                </a:solidFill>
                <a:latin typeface="Untitled Sans" panose="020B050303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dirty="0"/>
          </a:p>
        </p:txBody>
      </p:sp>
    </p:spTree>
    <p:extLst>
      <p:ext uri="{BB962C8B-B14F-4D97-AF65-F5344CB8AC3E}">
        <p14:creationId xmlns:p14="http://schemas.microsoft.com/office/powerpoint/2010/main" val="326133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6AE82-6145-F94C-80B8-4B6A8CAFB203}"/>
              </a:ext>
            </a:extLst>
          </p:cNvPr>
          <p:cNvSpPr>
            <a:spLocks noGrp="1"/>
          </p:cNvSpPr>
          <p:nvPr>
            <p:ph type="title"/>
          </p:nvPr>
        </p:nvSpPr>
        <p:spPr/>
        <p:txBody>
          <a:bodyPr>
            <a:noAutofit/>
          </a:bodyPr>
          <a:lstStyle/>
          <a:p>
            <a:r>
              <a:rPr lang="en-US" sz="2800" noProof="0" dirty="0"/>
              <a:t>Firearm Homicide and Suicide Rates by Country, 2010</a:t>
            </a:r>
          </a:p>
        </p:txBody>
      </p:sp>
      <p:graphicFrame>
        <p:nvGraphicFramePr>
          <p:cNvPr id="4" name="Chart 3" descr="Stacked bar chart displays firearm homicide and suicide rates by country in 2010 from highest to lowest. The US has the highest combined rate with about 10 firearm deaths per 100,000 people (more than half are suicides), followed by Finland with fewer than 4 firearm deaths per 100,000 (mostly suicides).">
            <a:extLst>
              <a:ext uri="{FF2B5EF4-FFF2-40B4-BE49-F238E27FC236}">
                <a16:creationId xmlns:a16="http://schemas.microsoft.com/office/drawing/2014/main" id="{4603B8E8-1F7D-3E47-8DA6-D99812A7D564}"/>
              </a:ext>
            </a:extLst>
          </p:cNvPr>
          <p:cNvGraphicFramePr/>
          <p:nvPr>
            <p:extLst>
              <p:ext uri="{D42A27DB-BD31-4B8C-83A1-F6EECF244321}">
                <p14:modId xmlns:p14="http://schemas.microsoft.com/office/powerpoint/2010/main" val="1418401357"/>
              </p:ext>
            </p:extLst>
          </p:nvPr>
        </p:nvGraphicFramePr>
        <p:xfrm>
          <a:off x="460348" y="1527739"/>
          <a:ext cx="11271303" cy="4723849"/>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2">
            <a:extLst>
              <a:ext uri="{FF2B5EF4-FFF2-40B4-BE49-F238E27FC236}">
                <a16:creationId xmlns:a16="http://schemas.microsoft.com/office/drawing/2014/main" id="{8CD3A737-030B-1E40-AFD9-9D1B7A1FBEFD}"/>
              </a:ext>
            </a:extLst>
          </p:cNvPr>
          <p:cNvSpPr txBox="1">
            <a:spLocks/>
          </p:cNvSpPr>
          <p:nvPr/>
        </p:nvSpPr>
        <p:spPr>
          <a:xfrm>
            <a:off x="262754" y="6410302"/>
            <a:ext cx="7702441" cy="383904"/>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kern="1200" baseline="0">
                <a:solidFill>
                  <a:schemeClr val="bg2">
                    <a:lumMod val="75000"/>
                  </a:schemeClr>
                </a:solidFill>
                <a:latin typeface="Untitled Sans" panose="020B0503030202060203" pitchFamily="34" charset="77"/>
                <a:ea typeface="+mn-ea"/>
                <a:cs typeface="+mn-cs"/>
              </a:defRPr>
            </a:lvl1pPr>
            <a:lvl2pPr marL="685800" indent="-228600" algn="l" defTabSz="914400" rtl="0" eaLnBrk="1" latinLnBrk="0" hangingPunct="1">
              <a:lnSpc>
                <a:spcPct val="90000"/>
              </a:lnSpc>
              <a:spcBef>
                <a:spcPts val="500"/>
              </a:spcBef>
              <a:buFontTx/>
              <a:buBlip>
                <a:blip r:embed="rId4"/>
              </a:buBlip>
              <a:defRPr sz="2400" b="0" i="0" kern="1200" baseline="0">
                <a:solidFill>
                  <a:schemeClr val="bg1"/>
                </a:solidFill>
                <a:latin typeface="Untitled Sans" panose="020B0503030202060203" pitchFamily="34" charset="77"/>
                <a:ea typeface="+mn-ea"/>
                <a:cs typeface="+mn-cs"/>
              </a:defRPr>
            </a:lvl2pPr>
            <a:lvl3pPr marL="1143000" indent="-228600" algn="l" defTabSz="914400" rtl="0" eaLnBrk="1" latinLnBrk="0" hangingPunct="1">
              <a:lnSpc>
                <a:spcPct val="90000"/>
              </a:lnSpc>
              <a:spcBef>
                <a:spcPts val="500"/>
              </a:spcBef>
              <a:buFontTx/>
              <a:buBlip>
                <a:blip r:embed="rId4"/>
              </a:buBlip>
              <a:defRPr sz="2000" b="0" i="0" kern="1200" baseline="0">
                <a:solidFill>
                  <a:schemeClr val="bg1"/>
                </a:solidFill>
                <a:latin typeface="Untitled Sans" panose="020B0503030202060203" pitchFamily="34" charset="77"/>
                <a:ea typeface="+mn-ea"/>
                <a:cs typeface="+mn-cs"/>
              </a:defRPr>
            </a:lvl3pPr>
            <a:lvl4pPr marL="1600200" indent="-228600" algn="l" defTabSz="914400" rtl="0" eaLnBrk="1" latinLnBrk="0" hangingPunct="1">
              <a:lnSpc>
                <a:spcPct val="90000"/>
              </a:lnSpc>
              <a:spcBef>
                <a:spcPts val="500"/>
              </a:spcBef>
              <a:buFontTx/>
              <a:buBlip>
                <a:blip r:embed="rId4"/>
              </a:buBlip>
              <a:defRPr sz="1800" b="0" i="0" kern="1200" baseline="0">
                <a:solidFill>
                  <a:schemeClr val="bg1"/>
                </a:solidFill>
                <a:latin typeface="Untitled Sans" panose="020B0503030202060203" pitchFamily="34" charset="77"/>
                <a:ea typeface="+mn-ea"/>
                <a:cs typeface="+mn-cs"/>
              </a:defRPr>
            </a:lvl4pPr>
            <a:lvl5pPr marL="2057400" indent="-228600" algn="l" defTabSz="914400" rtl="0" eaLnBrk="1" latinLnBrk="0" hangingPunct="1">
              <a:lnSpc>
                <a:spcPct val="90000"/>
              </a:lnSpc>
              <a:spcBef>
                <a:spcPts val="500"/>
              </a:spcBef>
              <a:buFontTx/>
              <a:buBlip>
                <a:blip r:embed="rId4"/>
              </a:buBlip>
              <a:defRPr sz="1800" b="0" i="0" kern="1200" baseline="0">
                <a:solidFill>
                  <a:schemeClr val="bg1"/>
                </a:solidFill>
                <a:latin typeface="Untitled Sans" panose="020B050303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Data from Grinshteyn &amp; Hemenway 2016</a:t>
            </a:r>
          </a:p>
        </p:txBody>
      </p:sp>
    </p:spTree>
    <p:extLst>
      <p:ext uri="{BB962C8B-B14F-4D97-AF65-F5344CB8AC3E}">
        <p14:creationId xmlns:p14="http://schemas.microsoft.com/office/powerpoint/2010/main" val="2478333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D3B06AE-94D3-E948-9ACD-B253C3B3F1D6}"/>
              </a:ext>
            </a:extLst>
          </p:cNvPr>
          <p:cNvSpPr>
            <a:spLocks noGrp="1"/>
          </p:cNvSpPr>
          <p:nvPr>
            <p:ph type="title"/>
          </p:nvPr>
        </p:nvSpPr>
        <p:spPr/>
        <p:txBody>
          <a:bodyPr>
            <a:noAutofit/>
          </a:bodyPr>
          <a:lstStyle/>
          <a:p>
            <a:r>
              <a:rPr lang="en-US" sz="2800" noProof="0" dirty="0"/>
              <a:t>Death Rates from Motor Vehicle Crashes and Firearms by Year</a:t>
            </a:r>
            <a:br>
              <a:rPr lang="en-US" sz="2800" noProof="0" dirty="0"/>
            </a:br>
            <a:r>
              <a:rPr lang="en-US" sz="2800" noProof="0" dirty="0"/>
              <a:t>1950-2020</a:t>
            </a:r>
          </a:p>
        </p:txBody>
      </p:sp>
      <p:sp>
        <p:nvSpPr>
          <p:cNvPr id="3" name="Content Placeholder 2">
            <a:extLst>
              <a:ext uri="{FF2B5EF4-FFF2-40B4-BE49-F238E27FC236}">
                <a16:creationId xmlns:a16="http://schemas.microsoft.com/office/drawing/2014/main" id="{40F4835A-844F-074E-B59F-E4AB4035D0CE}"/>
              </a:ext>
            </a:extLst>
          </p:cNvPr>
          <p:cNvSpPr>
            <a:spLocks noGrp="1"/>
          </p:cNvSpPr>
          <p:nvPr>
            <p:ph idx="10"/>
          </p:nvPr>
        </p:nvSpPr>
        <p:spPr/>
        <p:txBody>
          <a:bodyPr/>
          <a:lstStyle/>
          <a:p>
            <a:r>
              <a:rPr lang="en-US" noProof="0" dirty="0"/>
              <a:t>Data from CDC WISQARS. Firearm deaths include homicides and suicides only.</a:t>
            </a:r>
          </a:p>
        </p:txBody>
      </p:sp>
      <p:graphicFrame>
        <p:nvGraphicFramePr>
          <p:cNvPr id="6" name="Chart 2" descr="This line graph compares death rates from firearm violence and motor vehicle crashes in the US over the past 70 years. Deaths from firearm violence surpassed motor vehicle deaths in 2017 for the first time in history.">
            <a:extLst>
              <a:ext uri="{FF2B5EF4-FFF2-40B4-BE49-F238E27FC236}">
                <a16:creationId xmlns:a16="http://schemas.microsoft.com/office/drawing/2014/main" id="{5769E593-5380-BE46-8C59-3F1AB3F56A38}"/>
              </a:ext>
            </a:extLst>
          </p:cNvPr>
          <p:cNvGraphicFramePr/>
          <p:nvPr>
            <p:extLst>
              <p:ext uri="{D42A27DB-BD31-4B8C-83A1-F6EECF244321}">
                <p14:modId xmlns:p14="http://schemas.microsoft.com/office/powerpoint/2010/main" val="2665581757"/>
              </p:ext>
            </p:extLst>
          </p:nvPr>
        </p:nvGraphicFramePr>
        <p:xfrm>
          <a:off x="526083" y="1364243"/>
          <a:ext cx="11139834" cy="50460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6360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3D287-23AD-E948-84E7-CA8B7F87E353}"/>
              </a:ext>
            </a:extLst>
          </p:cNvPr>
          <p:cNvSpPr>
            <a:spLocks noGrp="1"/>
          </p:cNvSpPr>
          <p:nvPr>
            <p:ph type="title"/>
          </p:nvPr>
        </p:nvSpPr>
        <p:spPr/>
        <p:txBody>
          <a:bodyPr>
            <a:normAutofit/>
          </a:bodyPr>
          <a:lstStyle/>
          <a:p>
            <a:r>
              <a:rPr lang="en-US" sz="2800" noProof="0" dirty="0"/>
              <a:t>Firearm Deaths in US by Intent, 2020</a:t>
            </a:r>
          </a:p>
        </p:txBody>
      </p:sp>
      <p:sp>
        <p:nvSpPr>
          <p:cNvPr id="5" name="Rounded Rectangular Callout 4">
            <a:extLst>
              <a:ext uri="{FF2B5EF4-FFF2-40B4-BE49-F238E27FC236}">
                <a16:creationId xmlns:a16="http://schemas.microsoft.com/office/drawing/2014/main" id="{24511E50-FD00-5A46-96A5-D9EA9EE4F9A1}"/>
              </a:ext>
            </a:extLst>
          </p:cNvPr>
          <p:cNvSpPr/>
          <p:nvPr/>
        </p:nvSpPr>
        <p:spPr>
          <a:xfrm>
            <a:off x="8280401" y="1550895"/>
            <a:ext cx="2347626" cy="1597039"/>
          </a:xfrm>
          <a:prstGeom prst="wedgeRoundRectCallout">
            <a:avLst>
              <a:gd name="adj1" fmla="val -66343"/>
              <a:gd name="adj2" fmla="val 24960"/>
              <a:gd name="adj3" fmla="val 16667"/>
            </a:avLst>
          </a:prstGeom>
          <a:solidFill>
            <a:srgbClr val="858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Untitled Sans" panose="020B0503030202060203" pitchFamily="34" charset="77"/>
              </a:rPr>
              <a:t>Less than 1% of firearm homicides occur in public mass shootings</a:t>
            </a:r>
          </a:p>
        </p:txBody>
      </p:sp>
      <p:sp>
        <p:nvSpPr>
          <p:cNvPr id="7" name="Content Placeholder 6">
            <a:extLst>
              <a:ext uri="{FF2B5EF4-FFF2-40B4-BE49-F238E27FC236}">
                <a16:creationId xmlns:a16="http://schemas.microsoft.com/office/drawing/2014/main" id="{5BD006E8-F9D5-8647-BBB6-417ABDE3F3B4}"/>
              </a:ext>
            </a:extLst>
          </p:cNvPr>
          <p:cNvSpPr>
            <a:spLocks noGrp="1"/>
          </p:cNvSpPr>
          <p:nvPr>
            <p:ph idx="10"/>
          </p:nvPr>
        </p:nvSpPr>
        <p:spPr>
          <a:xfrm>
            <a:off x="262753" y="6410302"/>
            <a:ext cx="10135951" cy="383904"/>
          </a:xfrm>
        </p:spPr>
        <p:txBody>
          <a:bodyPr/>
          <a:lstStyle/>
          <a:p>
            <a:r>
              <a:rPr lang="en-US" noProof="0" dirty="0"/>
              <a:t>Data from CDC WISQARS &amp; Follman, Aronsen, &amp; Pan 2021</a:t>
            </a:r>
          </a:p>
        </p:txBody>
      </p:sp>
      <p:graphicFrame>
        <p:nvGraphicFramePr>
          <p:cNvPr id="6" name="Chart 5" descr="Pie chart showing firearm deaths in the US by intent in 2020. ">
            <a:extLst>
              <a:ext uri="{FF2B5EF4-FFF2-40B4-BE49-F238E27FC236}">
                <a16:creationId xmlns:a16="http://schemas.microsoft.com/office/drawing/2014/main" id="{9E78CE6B-211F-704A-AFB4-380EAAF8A328}"/>
              </a:ext>
            </a:extLst>
          </p:cNvPr>
          <p:cNvGraphicFramePr/>
          <p:nvPr>
            <p:extLst>
              <p:ext uri="{D42A27DB-BD31-4B8C-83A1-F6EECF244321}">
                <p14:modId xmlns:p14="http://schemas.microsoft.com/office/powerpoint/2010/main" val="2465399383"/>
              </p:ext>
            </p:extLst>
          </p:nvPr>
        </p:nvGraphicFramePr>
        <p:xfrm>
          <a:off x="1793295" y="738642"/>
          <a:ext cx="8605409" cy="571695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389BFD8F-A62A-8945-A930-7AD58E374754}"/>
              </a:ext>
            </a:extLst>
          </p:cNvPr>
          <p:cNvSpPr txBox="1"/>
          <p:nvPr/>
        </p:nvSpPr>
        <p:spPr>
          <a:xfrm>
            <a:off x="821861" y="1936867"/>
            <a:ext cx="2773746" cy="830997"/>
          </a:xfrm>
          <a:prstGeom prst="rect">
            <a:avLst/>
          </a:prstGeom>
          <a:noFill/>
        </p:spPr>
        <p:txBody>
          <a:bodyPr wrap="square" rtlCol="0">
            <a:spAutoFit/>
          </a:bodyPr>
          <a:lstStyle/>
          <a:p>
            <a:r>
              <a:rPr lang="en-US" sz="2400" dirty="0">
                <a:solidFill>
                  <a:srgbClr val="F85B75"/>
                </a:solidFill>
                <a:latin typeface="Untitled Sans" panose="020B0503030202060203" pitchFamily="34" charset="77"/>
              </a:rPr>
              <a:t>45,222 firearm deaths in 2020</a:t>
            </a:r>
          </a:p>
        </p:txBody>
      </p:sp>
    </p:spTree>
    <p:extLst>
      <p:ext uri="{BB962C8B-B14F-4D97-AF65-F5344CB8AC3E}">
        <p14:creationId xmlns:p14="http://schemas.microsoft.com/office/powerpoint/2010/main" val="424021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D3B06AE-94D3-E948-9ACD-B253C3B3F1D6}"/>
              </a:ext>
            </a:extLst>
          </p:cNvPr>
          <p:cNvSpPr>
            <a:spLocks noGrp="1"/>
          </p:cNvSpPr>
          <p:nvPr>
            <p:ph type="title"/>
          </p:nvPr>
        </p:nvSpPr>
        <p:spPr/>
        <p:txBody>
          <a:bodyPr>
            <a:noAutofit/>
          </a:bodyPr>
          <a:lstStyle/>
          <a:p>
            <a:r>
              <a:rPr lang="en-US" sz="2800" noProof="0" dirty="0"/>
              <a:t>Firearm Homicide Rates by Age and Race/Ethnicity</a:t>
            </a:r>
            <a:br>
              <a:rPr lang="en-US" sz="2800" noProof="0" dirty="0"/>
            </a:br>
            <a:r>
              <a:rPr lang="en-US" sz="2800" noProof="0" dirty="0"/>
              <a:t>Males, 2020</a:t>
            </a:r>
          </a:p>
        </p:txBody>
      </p:sp>
      <p:sp>
        <p:nvSpPr>
          <p:cNvPr id="3" name="Content Placeholder 2">
            <a:extLst>
              <a:ext uri="{FF2B5EF4-FFF2-40B4-BE49-F238E27FC236}">
                <a16:creationId xmlns:a16="http://schemas.microsoft.com/office/drawing/2014/main" id="{40F4835A-844F-074E-B59F-E4AB4035D0CE}"/>
              </a:ext>
            </a:extLst>
          </p:cNvPr>
          <p:cNvSpPr>
            <a:spLocks noGrp="1"/>
          </p:cNvSpPr>
          <p:nvPr>
            <p:ph idx="10"/>
          </p:nvPr>
        </p:nvSpPr>
        <p:spPr/>
        <p:txBody>
          <a:bodyPr/>
          <a:lstStyle/>
          <a:p>
            <a:r>
              <a:rPr lang="en-US" noProof="0" dirty="0"/>
              <a:t>Data from CDC WISQARS. Homicides do not include deaths by legal intervention.</a:t>
            </a:r>
          </a:p>
        </p:txBody>
      </p:sp>
      <p:graphicFrame>
        <p:nvGraphicFramePr>
          <p:cNvPr id="4" name="Chart 2" descr="Line chart showing firearm homicide rates for males by age and race/ethnicity in 2020.">
            <a:extLst>
              <a:ext uri="{FF2B5EF4-FFF2-40B4-BE49-F238E27FC236}">
                <a16:creationId xmlns:a16="http://schemas.microsoft.com/office/drawing/2014/main" id="{0D59AE42-B637-1B48-8F3F-36E99489F983}"/>
              </a:ext>
            </a:extLst>
          </p:cNvPr>
          <p:cNvGraphicFramePr/>
          <p:nvPr>
            <p:extLst>
              <p:ext uri="{D42A27DB-BD31-4B8C-83A1-F6EECF244321}">
                <p14:modId xmlns:p14="http://schemas.microsoft.com/office/powerpoint/2010/main" val="80411712"/>
              </p:ext>
            </p:extLst>
          </p:nvPr>
        </p:nvGraphicFramePr>
        <p:xfrm>
          <a:off x="492642" y="1436914"/>
          <a:ext cx="11206716" cy="47747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5757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D3B06AE-94D3-E948-9ACD-B253C3B3F1D6}"/>
              </a:ext>
            </a:extLst>
          </p:cNvPr>
          <p:cNvSpPr>
            <a:spLocks noGrp="1"/>
          </p:cNvSpPr>
          <p:nvPr>
            <p:ph type="title"/>
          </p:nvPr>
        </p:nvSpPr>
        <p:spPr/>
        <p:txBody>
          <a:bodyPr>
            <a:noAutofit/>
          </a:bodyPr>
          <a:lstStyle/>
          <a:p>
            <a:r>
              <a:rPr lang="en-US" sz="2800" noProof="0" dirty="0"/>
              <a:t>Firearm Homicide Rates by Age and Race/Ethnicity</a:t>
            </a:r>
            <a:br>
              <a:rPr lang="en-US" sz="2800" noProof="0" dirty="0"/>
            </a:br>
            <a:r>
              <a:rPr lang="en-US" sz="2800" noProof="0" dirty="0"/>
              <a:t>Females, 2020</a:t>
            </a:r>
          </a:p>
        </p:txBody>
      </p:sp>
      <p:sp>
        <p:nvSpPr>
          <p:cNvPr id="3" name="Content Placeholder 2">
            <a:extLst>
              <a:ext uri="{FF2B5EF4-FFF2-40B4-BE49-F238E27FC236}">
                <a16:creationId xmlns:a16="http://schemas.microsoft.com/office/drawing/2014/main" id="{40F4835A-844F-074E-B59F-E4AB4035D0CE}"/>
              </a:ext>
            </a:extLst>
          </p:cNvPr>
          <p:cNvSpPr>
            <a:spLocks noGrp="1"/>
          </p:cNvSpPr>
          <p:nvPr>
            <p:ph idx="10"/>
          </p:nvPr>
        </p:nvSpPr>
        <p:spPr/>
        <p:txBody>
          <a:bodyPr/>
          <a:lstStyle/>
          <a:p>
            <a:r>
              <a:rPr lang="en-US" noProof="0" dirty="0"/>
              <a:t>Data from CDC WISQARS. Homicides do not include deaths by legal intervention.</a:t>
            </a:r>
          </a:p>
        </p:txBody>
      </p:sp>
      <p:graphicFrame>
        <p:nvGraphicFramePr>
          <p:cNvPr id="4" name="Chart 2" descr="Line chart showing firearm homicide rates for females by age and race/ethnicity in 2020.">
            <a:extLst>
              <a:ext uri="{FF2B5EF4-FFF2-40B4-BE49-F238E27FC236}">
                <a16:creationId xmlns:a16="http://schemas.microsoft.com/office/drawing/2014/main" id="{0D59AE42-B637-1B48-8F3F-36E99489F983}"/>
              </a:ext>
            </a:extLst>
          </p:cNvPr>
          <p:cNvGraphicFramePr/>
          <p:nvPr>
            <p:extLst>
              <p:ext uri="{D42A27DB-BD31-4B8C-83A1-F6EECF244321}">
                <p14:modId xmlns:p14="http://schemas.microsoft.com/office/powerpoint/2010/main" val="138497385"/>
              </p:ext>
            </p:extLst>
          </p:nvPr>
        </p:nvGraphicFramePr>
        <p:xfrm>
          <a:off x="492642" y="1436914"/>
          <a:ext cx="11206716" cy="47747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1090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D3B06AE-94D3-E948-9ACD-B253C3B3F1D6}"/>
              </a:ext>
            </a:extLst>
          </p:cNvPr>
          <p:cNvSpPr>
            <a:spLocks noGrp="1"/>
          </p:cNvSpPr>
          <p:nvPr>
            <p:ph type="title"/>
          </p:nvPr>
        </p:nvSpPr>
        <p:spPr/>
        <p:txBody>
          <a:bodyPr>
            <a:noAutofit/>
          </a:bodyPr>
          <a:lstStyle/>
          <a:p>
            <a:r>
              <a:rPr lang="en-US" sz="2800" noProof="0" dirty="0"/>
              <a:t>Firearm Suicide Rates by Age and Race/Ethnicity</a:t>
            </a:r>
            <a:br>
              <a:rPr lang="en-US" sz="2800" noProof="0" dirty="0"/>
            </a:br>
            <a:r>
              <a:rPr lang="en-US" sz="2800" noProof="0" dirty="0"/>
              <a:t>Males, 2020</a:t>
            </a:r>
          </a:p>
        </p:txBody>
      </p:sp>
      <p:sp>
        <p:nvSpPr>
          <p:cNvPr id="3" name="Content Placeholder 2">
            <a:extLst>
              <a:ext uri="{FF2B5EF4-FFF2-40B4-BE49-F238E27FC236}">
                <a16:creationId xmlns:a16="http://schemas.microsoft.com/office/drawing/2014/main" id="{40F4835A-844F-074E-B59F-E4AB4035D0CE}"/>
              </a:ext>
            </a:extLst>
          </p:cNvPr>
          <p:cNvSpPr>
            <a:spLocks noGrp="1"/>
          </p:cNvSpPr>
          <p:nvPr>
            <p:ph idx="10"/>
          </p:nvPr>
        </p:nvSpPr>
        <p:spPr/>
        <p:txBody>
          <a:bodyPr/>
          <a:lstStyle/>
          <a:p>
            <a:r>
              <a:rPr lang="en-US" noProof="0" dirty="0"/>
              <a:t>Data from CDC WISQARS</a:t>
            </a:r>
          </a:p>
        </p:txBody>
      </p:sp>
      <p:graphicFrame>
        <p:nvGraphicFramePr>
          <p:cNvPr id="4" name="Chart 2" descr="Line chart showing firearm suicide rates for males by age and race/ethnicity in 2020.">
            <a:extLst>
              <a:ext uri="{FF2B5EF4-FFF2-40B4-BE49-F238E27FC236}">
                <a16:creationId xmlns:a16="http://schemas.microsoft.com/office/drawing/2014/main" id="{0D59AE42-B637-1B48-8F3F-36E99489F983}"/>
              </a:ext>
            </a:extLst>
          </p:cNvPr>
          <p:cNvGraphicFramePr/>
          <p:nvPr>
            <p:extLst>
              <p:ext uri="{D42A27DB-BD31-4B8C-83A1-F6EECF244321}">
                <p14:modId xmlns:p14="http://schemas.microsoft.com/office/powerpoint/2010/main" val="1100079698"/>
              </p:ext>
            </p:extLst>
          </p:nvPr>
        </p:nvGraphicFramePr>
        <p:xfrm>
          <a:off x="492642" y="1436914"/>
          <a:ext cx="11206716" cy="47747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3738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D3B06AE-94D3-E948-9ACD-B253C3B3F1D6}"/>
              </a:ext>
            </a:extLst>
          </p:cNvPr>
          <p:cNvSpPr>
            <a:spLocks noGrp="1"/>
          </p:cNvSpPr>
          <p:nvPr>
            <p:ph type="title"/>
          </p:nvPr>
        </p:nvSpPr>
        <p:spPr/>
        <p:txBody>
          <a:bodyPr>
            <a:noAutofit/>
          </a:bodyPr>
          <a:lstStyle/>
          <a:p>
            <a:r>
              <a:rPr lang="en-US" sz="2800" noProof="0" dirty="0"/>
              <a:t>Firearm Suicide Rates by Age and Race/Ethnicity</a:t>
            </a:r>
            <a:br>
              <a:rPr lang="en-US" sz="2800" noProof="0" dirty="0"/>
            </a:br>
            <a:r>
              <a:rPr lang="en-US" sz="2800" noProof="0" dirty="0"/>
              <a:t>Females, 2020</a:t>
            </a:r>
          </a:p>
        </p:txBody>
      </p:sp>
      <p:sp>
        <p:nvSpPr>
          <p:cNvPr id="3" name="Content Placeholder 2">
            <a:extLst>
              <a:ext uri="{FF2B5EF4-FFF2-40B4-BE49-F238E27FC236}">
                <a16:creationId xmlns:a16="http://schemas.microsoft.com/office/drawing/2014/main" id="{40F4835A-844F-074E-B59F-E4AB4035D0CE}"/>
              </a:ext>
            </a:extLst>
          </p:cNvPr>
          <p:cNvSpPr>
            <a:spLocks noGrp="1"/>
          </p:cNvSpPr>
          <p:nvPr>
            <p:ph idx="10"/>
          </p:nvPr>
        </p:nvSpPr>
        <p:spPr/>
        <p:txBody>
          <a:bodyPr/>
          <a:lstStyle/>
          <a:p>
            <a:r>
              <a:rPr lang="en-US" noProof="0" dirty="0"/>
              <a:t>Data from CDC WISQARS</a:t>
            </a:r>
          </a:p>
        </p:txBody>
      </p:sp>
      <p:graphicFrame>
        <p:nvGraphicFramePr>
          <p:cNvPr id="4" name="Chart 2" descr="Line chart showing firearm suicide rates for females by age and race/ethnicity in 2020.">
            <a:extLst>
              <a:ext uri="{FF2B5EF4-FFF2-40B4-BE49-F238E27FC236}">
                <a16:creationId xmlns:a16="http://schemas.microsoft.com/office/drawing/2014/main" id="{0D59AE42-B637-1B48-8F3F-36E99489F983}"/>
              </a:ext>
            </a:extLst>
          </p:cNvPr>
          <p:cNvGraphicFramePr/>
          <p:nvPr>
            <p:extLst>
              <p:ext uri="{D42A27DB-BD31-4B8C-83A1-F6EECF244321}">
                <p14:modId xmlns:p14="http://schemas.microsoft.com/office/powerpoint/2010/main" val="250835299"/>
              </p:ext>
            </p:extLst>
          </p:nvPr>
        </p:nvGraphicFramePr>
        <p:xfrm>
          <a:off x="492642" y="1436914"/>
          <a:ext cx="11206716" cy="47747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14820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7E43E4B-A18D-B744-BBA0-01E63E07D6DD}" vid="{791BFDB4-8312-EB4D-9ADC-136947FA29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26526</TotalTime>
  <Words>1244</Words>
  <Application>Microsoft Office PowerPoint</Application>
  <PresentationFormat>Widescreen</PresentationFormat>
  <Paragraphs>100</Paragraphs>
  <Slides>16</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Sans Regular</vt:lpstr>
      <vt:lpstr>Untitled Sans</vt:lpstr>
      <vt:lpstr>Untitled Sans Medium</vt:lpstr>
      <vt:lpstr>Untitled Serif Medium</vt:lpstr>
      <vt:lpstr>Office Theme</vt:lpstr>
      <vt:lpstr>Educators Toolkit – Epidemiology of Firearm Injury</vt:lpstr>
      <vt:lpstr>Epidemiology of Firearm Injury</vt:lpstr>
      <vt:lpstr>Firearm Homicide and Suicide Rates by Country, 2010</vt:lpstr>
      <vt:lpstr>Death Rates from Motor Vehicle Crashes and Firearms by Year 1950-2020</vt:lpstr>
      <vt:lpstr>Firearm Deaths in US by Intent, 2020</vt:lpstr>
      <vt:lpstr>Firearm Homicide Rates by Age and Race/Ethnicity Males, 2020</vt:lpstr>
      <vt:lpstr>Firearm Homicide Rates by Age and Race/Ethnicity Females, 2020</vt:lpstr>
      <vt:lpstr>Firearm Suicide Rates by Age and Race/Ethnicity Males, 2020</vt:lpstr>
      <vt:lpstr>Firearm Suicide Rates by Age and Race/Ethnicity Females, 2020</vt:lpstr>
      <vt:lpstr>Suicide Attempts by Method</vt:lpstr>
      <vt:lpstr>Suicide Deaths by Method</vt:lpstr>
      <vt:lpstr>Firearm Death Rates by Age and Intent Children &amp; Adolescents, 2020</vt:lpstr>
      <vt:lpstr>Nonfatal Firearm Injuries in US by Intent  2009-2017</vt:lpstr>
      <vt:lpstr>Socioemotional Consequences</vt:lpstr>
      <vt:lpstr>Learn more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clinicians need to know</dc:title>
  <dc:creator>Amanda J Aubel</dc:creator>
  <cp:lastModifiedBy>George Sandoval</cp:lastModifiedBy>
  <cp:revision>308</cp:revision>
  <cp:lastPrinted>2021-05-13T20:17:09Z</cp:lastPrinted>
  <dcterms:created xsi:type="dcterms:W3CDTF">2021-04-05T19:08:50Z</dcterms:created>
  <dcterms:modified xsi:type="dcterms:W3CDTF">2026-03-30T17:42:40Z</dcterms:modified>
</cp:coreProperties>
</file>