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notesMasterIdLst>
    <p:notesMasterId r:id="rId13"/>
  </p:notesMasterIdLst>
  <p:sldIdLst>
    <p:sldId id="1297" r:id="rId2"/>
    <p:sldId id="1346" r:id="rId3"/>
    <p:sldId id="1328" r:id="rId4"/>
    <p:sldId id="1416" r:id="rId5"/>
    <p:sldId id="1285" r:id="rId6"/>
    <p:sldId id="1371" r:id="rId7"/>
    <p:sldId id="1373" r:id="rId8"/>
    <p:sldId id="1388" r:id="rId9"/>
    <p:sldId id="1376" r:id="rId10"/>
    <p:sldId id="1415" r:id="rId11"/>
    <p:sldId id="13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B75"/>
    <a:srgbClr val="FF5A5F"/>
    <a:srgbClr val="B3FDFF"/>
    <a:srgbClr val="DCDEFF"/>
    <a:srgbClr val="4833FF"/>
    <a:srgbClr val="000000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2"/>
    <p:restoredTop sz="86370"/>
  </p:normalViewPr>
  <p:slideViewPr>
    <p:cSldViewPr snapToGrid="0" snapToObjects="1">
      <p:cViewPr varScale="1">
        <p:scale>
          <a:sx n="98" d="100"/>
          <a:sy n="98" d="100"/>
        </p:scale>
        <p:origin x="440" y="192"/>
      </p:cViewPr>
      <p:guideLst/>
    </p:cSldViewPr>
  </p:slideViewPr>
  <p:outlineViewPr>
    <p:cViewPr>
      <p:scale>
        <a:sx n="33" d="100"/>
        <a:sy n="33" d="100"/>
      </p:scale>
      <p:origin x="0" y="-40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F734-BB96-6F4D-9D99-BD95970A2DC9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E2FE6-739A-B349-A7D6-927CCC88D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6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CDBF-6750-4C46-B87A-5EA719B4FC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2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1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Educators Toolkit slide set on Safe Storage for further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41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18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19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46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7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2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275229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9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80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910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286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63178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1030945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12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54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73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@BulletPointsProj</a:t>
            </a: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BulletPoints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ntitled Sans" panose="020B0503030202060203" pitchFamily="34" charset="77"/>
              </a:rPr>
              <a:t>@</a:t>
            </a:r>
            <a:r>
              <a:rPr lang="en-US" sz="3200" dirty="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</a:t>
            </a:r>
            <a:endParaRPr lang="en-US" sz="3200" dirty="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3200" dirty="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 dirty="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3200" dirty="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  <a:p>
            <a:endParaRPr lang="en-US" sz="2800" dirty="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 dirty="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 dirty="0" err="1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  <a:endParaRPr lang="en-US" sz="2100" dirty="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57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0908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96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76813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180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 dirty="0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52979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lack dot 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17A468-35F9-3E47-8540-9864F0E40516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BE6B3-555D-0B4F-B04F-0F38B3C95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DA286-1F2B-554E-90AA-A170D250EF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76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5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191499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3266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669" r:id="rId15"/>
    <p:sldLayoutId id="2147483668" r:id="rId16"/>
    <p:sldLayoutId id="2147483701" r:id="rId17"/>
    <p:sldLayoutId id="2147483702" r:id="rId18"/>
    <p:sldLayoutId id="2147483703" r:id="rId19"/>
    <p:sldLayoutId id="2147483666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684" r:id="rId26"/>
    <p:sldLayoutId id="2147483685" r:id="rId27"/>
    <p:sldLayoutId id="2147483686" r:id="rId28"/>
    <p:sldLayoutId id="2147483687" r:id="rId29"/>
    <p:sldLayoutId id="2147483709" r:id="rId30"/>
    <p:sldLayoutId id="214748371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4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4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lletpointsproject.org/civil-protective-order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www.bulletpointsproject.org/mental-health-hold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ulletpointsproject.org/temporary-firearm-transfers/" TargetMode="External"/><Relationship Id="rId5" Type="http://schemas.openxmlformats.org/officeDocument/2006/relationships/hyperlink" Target="https://www.bulletpointsproject.org/safe-firearm-storage-devices/" TargetMode="External"/><Relationship Id="rId4" Type="http://schemas.openxmlformats.org/officeDocument/2006/relationships/hyperlink" Target="https://www.bulletpointsproject.org/how-to-counse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D219-9C40-2544-9014-2CEE3E1D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Extreme Risk Protection Orders (ERPOs)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EB07-48CE-9746-BA41-1EF3F3D5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spc="-108" noProof="0" dirty="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noProof="0" dirty="0"/>
              <a:t>Allow family members or police to petition to have a person’s guns removed based on a concern for violence and suicide in the near future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noProof="0" dirty="0"/>
              <a:t>Modelled closely after Domestic Violence Restraining Orders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noProof="0" dirty="0"/>
              <a:t>No mental health evaluation or history required! 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noProof="0" dirty="0"/>
              <a:t>No criminal activity required </a:t>
            </a:r>
          </a:p>
          <a:p>
            <a:pPr marL="45720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98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0275-9A15-1F41-9C5B-F61A4298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Learn more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530402B-BC46-F84D-AFF7-79A43CA04769}"/>
              </a:ext>
            </a:extLst>
          </p:cNvPr>
          <p:cNvSpPr txBox="1">
            <a:spLocks/>
          </p:cNvSpPr>
          <p:nvPr/>
        </p:nvSpPr>
        <p:spPr>
          <a:xfrm>
            <a:off x="952500" y="1382713"/>
            <a:ext cx="10858500" cy="5297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kern="1200" baseline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</a:rPr>
              <a:t>How to counsel: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  <a:hlinkClick r:id="rId4"/>
              </a:rPr>
              <a:t>https://www.bulletpointsproject.org/how-to-counsel/</a:t>
            </a:r>
            <a:endParaRPr lang="en-US" sz="20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5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</a:rPr>
              <a:t>Safe storage: 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  <a:hlinkClick r:id="rId5"/>
              </a:rPr>
              <a:t>https://www.bulletpointsproject.org/safe-firearm-storage-devices/</a:t>
            </a:r>
            <a:endParaRPr lang="en-US" sz="20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endParaRPr lang="en-US" sz="5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</a:rPr>
              <a:t>Temporary transfers: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Untitled Sans"/>
                <a:hlinkClick r:id="rId6"/>
              </a:rPr>
              <a:t>https://www.bulletpointsproject.org/temporary-firearm-transfers/</a:t>
            </a:r>
            <a:r>
              <a:rPr lang="en-US" sz="2000" dirty="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en-US" sz="5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Untitled Sans"/>
              </a:rPr>
              <a:t>Mental health holds: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Untitled Sans"/>
                <a:hlinkClick r:id="rId7"/>
              </a:rPr>
              <a:t>https://www.bulletpointsproject.org/mental-health-holds/</a:t>
            </a:r>
            <a:r>
              <a:rPr lang="en-US" sz="2200" dirty="0">
                <a:solidFill>
                  <a:schemeClr val="bg1"/>
                </a:solidFill>
                <a:latin typeface="Untitled Sans"/>
              </a:rPr>
              <a:t> </a:t>
            </a:r>
          </a:p>
          <a:p>
            <a:pPr>
              <a:lnSpc>
                <a:spcPct val="100000"/>
              </a:lnSpc>
              <a:defRPr/>
            </a:pPr>
            <a:endParaRPr lang="en-US" sz="500" dirty="0">
              <a:solidFill>
                <a:schemeClr val="bg1"/>
              </a:solidFill>
              <a:latin typeface="Untitled Sans"/>
            </a:endParaRPr>
          </a:p>
          <a:p>
            <a:pPr>
              <a:lnSpc>
                <a:spcPct val="10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Untitled Sans"/>
              </a:rPr>
              <a:t>Civil protective orders: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>
                <a:solidFill>
                  <a:schemeClr val="bg1"/>
                </a:solidFill>
                <a:latin typeface="Untitled Sans"/>
                <a:hlinkClick r:id="rId8"/>
              </a:rPr>
              <a:t>https://www.bulletpointsproject.org/civil-protective-orders/</a:t>
            </a:r>
            <a:r>
              <a:rPr lang="en-US" sz="2200" dirty="0">
                <a:solidFill>
                  <a:schemeClr val="bg1"/>
                </a:solidFill>
                <a:latin typeface="Untitled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87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6312"/>
            <a:ext cx="9807146" cy="1854200"/>
          </a:xfrm>
        </p:spPr>
        <p:txBody>
          <a:bodyPr>
            <a:noAutofit/>
          </a:bodyPr>
          <a:lstStyle/>
          <a:p>
            <a:r>
              <a:rPr lang="en-US" sz="4000" noProof="0" dirty="0">
                <a:latin typeface="Untitled Sans Medium" panose="020B0503030202060203" pitchFamily="34" charset="77"/>
              </a:rPr>
              <a:t>Firearm Injury Prevention Interventions</a:t>
            </a:r>
            <a:endParaRPr lang="en-US" sz="4800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DBDEC9-FAB0-6943-86BF-FFE83FEA3DAF}"/>
              </a:ext>
            </a:extLst>
          </p:cNvPr>
          <p:cNvSpPr txBox="1">
            <a:spLocks/>
          </p:cNvSpPr>
          <p:nvPr/>
        </p:nvSpPr>
        <p:spPr>
          <a:xfrm>
            <a:off x="6766615" y="3707488"/>
            <a:ext cx="4308475" cy="605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13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D659-31D6-7246-A3D3-243F3AEEF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Clinician’s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E689-8B41-734E-BC3E-766DD3856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Assess risk </a:t>
            </a:r>
            <a:r>
              <a:rPr lang="en-US" dirty="0">
                <a:cs typeface="Arial Narrow" panose="020B0604020202020204" pitchFamily="34" charset="0"/>
              </a:rPr>
              <a:t>and, when it’s clinically relevant, </a:t>
            </a:r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talk with patients </a:t>
            </a:r>
            <a:r>
              <a:rPr lang="en-US" dirty="0">
                <a:cs typeface="Arial Narrow" panose="020B0604020202020204" pitchFamily="34" charset="0"/>
              </a:rPr>
              <a:t>about risk and firearms, and </a:t>
            </a:r>
            <a:r>
              <a:rPr lang="en-US" dirty="0">
                <a:solidFill>
                  <a:srgbClr val="F85B75"/>
                </a:solidFill>
                <a:cs typeface="Arial Narrow" panose="020B0604020202020204" pitchFamily="34" charset="0"/>
              </a:rPr>
              <a:t>take action </a:t>
            </a:r>
            <a:r>
              <a:rPr lang="en-US" dirty="0">
                <a:cs typeface="Arial Narrow" panose="020B0604020202020204" pitchFamily="34" charset="0"/>
              </a:rPr>
              <a:t>to reduce risk.</a:t>
            </a:r>
          </a:p>
          <a:p>
            <a:r>
              <a:rPr lang="en-US" sz="2800" dirty="0">
                <a:solidFill>
                  <a:schemeClr val="bg1"/>
                </a:solidFill>
                <a:latin typeface="Untitled Sans" panose="020B0503030202060203" pitchFamily="34" charset="77"/>
              </a:rPr>
              <a:t>There are no state or federal statutes that prohibit clinicians from talking with patients about access to firearms. </a:t>
            </a:r>
          </a:p>
          <a:p>
            <a:pPr marL="0" indent="0">
              <a:buNone/>
            </a:pPr>
            <a:endParaRPr lang="en-US" dirty="0">
              <a:solidFill>
                <a:srgbClr val="F85B7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4F665-4616-F04C-8057-DB08C8CB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2211"/>
            <a:ext cx="10515600" cy="8014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Untitled Sans"/>
              </a:rPr>
              <a:t>The 3A’s Framework for Firearm Injury Prevention Counseling</a:t>
            </a:r>
          </a:p>
          <a:p>
            <a:endParaRPr lang="en-US" dirty="0"/>
          </a:p>
        </p:txBody>
      </p:sp>
      <p:pic>
        <p:nvPicPr>
          <p:cNvPr id="17" name="Picture 16" descr="A screenshot of a phone app&#10;&#10;Description automatically generated">
            <a:extLst>
              <a:ext uri="{FF2B5EF4-FFF2-40B4-BE49-F238E27FC236}">
                <a16:creationId xmlns:a16="http://schemas.microsoft.com/office/drawing/2014/main" id="{A53713DC-5A92-BB44-DEC8-ABF3ED79D5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56954" y="1303730"/>
            <a:ext cx="3187535" cy="4829308"/>
          </a:xfrm>
          <a:prstGeom prst="rect">
            <a:avLst/>
          </a:prstGeom>
        </p:spPr>
      </p:pic>
      <p:pic>
        <p:nvPicPr>
          <p:cNvPr id="19" name="Picture 18" descr="A screenshot of a phone&#10;&#10;Description automatically generated">
            <a:extLst>
              <a:ext uri="{FF2B5EF4-FFF2-40B4-BE49-F238E27FC236}">
                <a16:creationId xmlns:a16="http://schemas.microsoft.com/office/drawing/2014/main" id="{7CFE66C7-2D2D-03E7-4333-0ACD83BE90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4562368" y="1303730"/>
            <a:ext cx="3067264" cy="4829308"/>
          </a:xfrm>
          <a:prstGeom prst="rect">
            <a:avLst/>
          </a:prstGeom>
        </p:spPr>
      </p:pic>
      <p:pic>
        <p:nvPicPr>
          <p:cNvPr id="21" name="Picture 20" descr="A screenshot of a phone&#10;&#10;Description automatically generated">
            <a:extLst>
              <a:ext uri="{FF2B5EF4-FFF2-40B4-BE49-F238E27FC236}">
                <a16:creationId xmlns:a16="http://schemas.microsoft.com/office/drawing/2014/main" id="{EE4C057A-EBAD-A2DC-53E8-4E41B778C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511" y="1303730"/>
            <a:ext cx="3118731" cy="48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6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ACE1-B94E-F448-92BA-1B4E2634CD71}"/>
              </a:ext>
            </a:extLst>
          </p:cNvPr>
          <p:cNvSpPr txBox="1">
            <a:spLocks/>
          </p:cNvSpPr>
          <p:nvPr/>
        </p:nvSpPr>
        <p:spPr>
          <a:xfrm>
            <a:off x="936121" y="2665128"/>
            <a:ext cx="6235721" cy="2322606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45720" indent="-4572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4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20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800" b="0" i="0" kern="1200" baseline="0">
                <a:solidFill>
                  <a:schemeClr val="bg1"/>
                </a:solidFill>
                <a:latin typeface="Untitled Sans" panose="020B050303020206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200" dirty="0"/>
              <a:t>When no one is at </a:t>
            </a:r>
            <a:r>
              <a:rPr lang="en-US" sz="3200" dirty="0">
                <a:solidFill>
                  <a:srgbClr val="F85B75"/>
                </a:solidFill>
              </a:rPr>
              <a:t>imminent</a:t>
            </a:r>
            <a:r>
              <a:rPr lang="en-US" sz="3200" dirty="0"/>
              <a:t> risk, safe storage is the appropriate recommendation</a:t>
            </a:r>
          </a:p>
        </p:txBody>
      </p:sp>
      <p:pic>
        <p:nvPicPr>
          <p:cNvPr id="4" name="Content Placeholder 7" descr="Lock with solid fill">
            <a:extLst>
              <a:ext uri="{FF2B5EF4-FFF2-40B4-BE49-F238E27FC236}">
                <a16:creationId xmlns:a16="http://schemas.microsoft.com/office/drawing/2014/main" id="{6F1AD4A3-DBE4-934E-9A4C-78A102016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2726" y="788678"/>
            <a:ext cx="4495244" cy="44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87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D219-9C40-2544-9014-2CEE3E1D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Temporary 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EB07-48CE-9746-BA41-1EF3F3D5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5"/>
            <a:ext cx="10515600" cy="46988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200" spc="-108" noProof="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b="1" noProof="0" dirty="0">
                <a:solidFill>
                  <a:srgbClr val="F85B75"/>
                </a:solidFill>
                <a:latin typeface="Untitled Sans Medium" panose="020B0503030202060203" pitchFamily="34" charset="77"/>
              </a:rPr>
              <a:t>Used when removing firearms from the home is the safest option, and the person is willing to collaborate</a:t>
            </a:r>
          </a:p>
          <a:p>
            <a:pPr marL="0" indent="0">
              <a:buNone/>
            </a:pPr>
            <a:endParaRPr lang="en-US" noProof="0" dirty="0"/>
          </a:p>
          <a:p>
            <a:r>
              <a:rPr lang="en-US" noProof="0" dirty="0"/>
              <a:t>Temporary transfer to family or other trusted person</a:t>
            </a:r>
          </a:p>
          <a:p>
            <a:pPr lvl="1"/>
            <a:r>
              <a:rPr lang="en-US" noProof="0" dirty="0"/>
              <a:t>Background check requirements vary</a:t>
            </a:r>
          </a:p>
          <a:p>
            <a:pPr lvl="1"/>
            <a:r>
              <a:rPr lang="en-US" noProof="0" dirty="0"/>
              <a:t>In some places, these policies are in flux</a:t>
            </a:r>
          </a:p>
          <a:p>
            <a:r>
              <a:rPr lang="en-US" noProof="0" dirty="0"/>
              <a:t>Temporary, voluntary storage at a gun range, store, or with a law enforcement agency</a:t>
            </a:r>
          </a:p>
          <a:p>
            <a:pPr lvl="1"/>
            <a:r>
              <a:rPr lang="en-US" sz="1800" noProof="0" dirty="0"/>
              <a:t>In some places, there may be a cost associated with storage</a:t>
            </a:r>
          </a:p>
          <a:p>
            <a:pPr lvl="1"/>
            <a:r>
              <a:rPr lang="en-US" sz="1800" dirty="0"/>
              <a:t>Some states have online maps that show which businesses and agencies offer temporary firearm storage</a:t>
            </a:r>
            <a:endParaRPr lang="en-US" sz="1800" noProof="0" dirty="0"/>
          </a:p>
          <a:p>
            <a:pPr marL="0" indent="0">
              <a:buNone/>
            </a:pPr>
            <a:endParaRPr lang="en-US" noProof="0" dirty="0"/>
          </a:p>
        </p:txBody>
      </p:sp>
      <p:pic>
        <p:nvPicPr>
          <p:cNvPr id="5" name="Graphic 4" descr="Transfer with solid fill">
            <a:extLst>
              <a:ext uri="{FF2B5EF4-FFF2-40B4-BE49-F238E27FC236}">
                <a16:creationId xmlns:a16="http://schemas.microsoft.com/office/drawing/2014/main" id="{5569E3C4-DE28-8248-B13E-76829EBBE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98177" y="-129638"/>
            <a:ext cx="1910938" cy="19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D219-9C40-2544-9014-2CEE3E1D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08" noProof="0" dirty="0"/>
              <a:t>Emergency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EB07-48CE-9746-BA41-1EF3F3D5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4"/>
            <a:ext cx="10892246" cy="43479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200" spc="-108" noProof="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b="1" noProof="0" dirty="0">
                <a:solidFill>
                  <a:srgbClr val="F85B75"/>
                </a:solidFill>
                <a:latin typeface="Untitled Sans Medium" panose="020B0503030202060203" pitchFamily="34" charset="77"/>
              </a:rPr>
              <a:t>If a patient at high risk is not willing to collaborate, emergency interventions may be necessary to prevent harm</a:t>
            </a:r>
          </a:p>
          <a:p>
            <a:pPr marL="0" indent="0">
              <a:buNone/>
            </a:pPr>
            <a:endParaRPr lang="en-US" sz="3500" b="1" noProof="0" dirty="0">
              <a:solidFill>
                <a:srgbClr val="F85B75"/>
              </a:solidFill>
              <a:latin typeface="Untitled Sans Medium" panose="020B0503030202060203" pitchFamily="34" charset="77"/>
            </a:endParaRPr>
          </a:p>
          <a:p>
            <a:pPr>
              <a:lnSpc>
                <a:spcPct val="110000"/>
              </a:lnSpc>
            </a:pPr>
            <a:r>
              <a:rPr lang="en-US" sz="3600" dirty="0"/>
              <a:t>If the person needs mental health treatment, consider a mental health hold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If the person is not willing to relinquish their firearms, consider  Civil Protective Orders for temporary, involuntary removal of guns</a:t>
            </a:r>
          </a:p>
          <a:p>
            <a:pPr>
              <a:lnSpc>
                <a:spcPct val="110000"/>
              </a:lnSpc>
            </a:pPr>
            <a:r>
              <a:rPr lang="en-US" sz="3600" dirty="0">
                <a:solidFill>
                  <a:srgbClr val="F85B75"/>
                </a:solidFill>
                <a:cs typeface="Arial Narrow" panose="020B0604020202020204" pitchFamily="34" charset="0"/>
              </a:rPr>
              <a:t>These two are not mutually exclusive</a:t>
            </a:r>
          </a:p>
          <a:p>
            <a:endParaRPr lang="en-US" spc="-108" noProof="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25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D219-9C40-2544-9014-2CEE3E1D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Mental Health 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EB07-48CE-9746-BA41-1EF3F3D5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spc="-108" noProof="0" dirty="0">
              <a:solidFill>
                <a:srgbClr val="FFFFFF"/>
              </a:solidFill>
            </a:endParaRPr>
          </a:p>
          <a:p>
            <a:r>
              <a:rPr lang="en-US" noProof="0" dirty="0"/>
              <a:t>Involuntary psychiatric hold for dangerousness to self or others </a:t>
            </a:r>
            <a:endParaRPr lang="en-US" dirty="0"/>
          </a:p>
          <a:p>
            <a:r>
              <a:rPr lang="en-US" noProof="0" dirty="0"/>
              <a:t>In emergency situations, mental health holds can bring someone at risk of harming themselves or others into mental health treatment</a:t>
            </a:r>
          </a:p>
          <a:p>
            <a:r>
              <a:rPr lang="en-US" noProof="0" dirty="0">
                <a:solidFill>
                  <a:srgbClr val="F85B75"/>
                </a:solidFill>
                <a:cs typeface="Arial Narrow" panose="020B0604020202020204" pitchFamily="34" charset="0"/>
              </a:rPr>
              <a:t>An emergency mental health hold or even a hospitalization does not guarantee the person won’t have continued firearm access</a:t>
            </a:r>
            <a:endParaRPr lang="en-US" noProof="0" dirty="0">
              <a:solidFill>
                <a:srgbClr val="F85B75"/>
              </a:solidFill>
            </a:endParaRPr>
          </a:p>
          <a:p>
            <a:pPr marL="0" indent="0">
              <a:buNone/>
            </a:pPr>
            <a:endParaRPr lang="en-US" i="1" noProof="0" dirty="0"/>
          </a:p>
          <a:p>
            <a:pPr marL="0" indent="0">
              <a:buNone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6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D219-9C40-2544-9014-2CEE3E1D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Civil Protective 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DEB07-48CE-9746-BA41-1EF3F3D57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200" spc="-108" noProof="0" dirty="0">
              <a:solidFill>
                <a:srgbClr val="FFFFFF"/>
              </a:solidFill>
            </a:endParaRPr>
          </a:p>
          <a:p>
            <a:r>
              <a:rPr lang="en-US" noProof="0" dirty="0"/>
              <a:t>Many states have civil protective orders for domestic violence</a:t>
            </a:r>
          </a:p>
          <a:p>
            <a:r>
              <a:rPr lang="en-US" noProof="0" dirty="0"/>
              <a:t>A growing number of states have extreme risk protection orders specifically for preventing violence and suicide with firearms </a:t>
            </a:r>
          </a:p>
          <a:p>
            <a:r>
              <a:rPr lang="en-US" dirty="0"/>
              <a:t>Other types of civil restraining orders, like workplace or school violence prevention orders, may be available for specific situations</a:t>
            </a:r>
          </a:p>
          <a:p>
            <a:r>
              <a:rPr lang="en-US" sz="2800" dirty="0"/>
              <a:t>Many but not all orders will include firearm relinquishment or removal at various times during the order</a:t>
            </a:r>
          </a:p>
          <a:p>
            <a:endParaRPr lang="en-US" noProof="0" dirty="0"/>
          </a:p>
          <a:p>
            <a:pPr lvl="1">
              <a:spcBef>
                <a:spcPts val="0"/>
              </a:spcBef>
              <a:buClr>
                <a:schemeClr val="tx1"/>
              </a:buClr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057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485</Words>
  <Application>Microsoft Macintosh PowerPoint</Application>
  <PresentationFormat>Widescreen</PresentationFormat>
  <Paragraphs>67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Untitled Sans</vt:lpstr>
      <vt:lpstr>Untitled Sans Medium</vt:lpstr>
      <vt:lpstr>Untitled Serif Medium</vt:lpstr>
      <vt:lpstr>1_Office Theme</vt:lpstr>
      <vt:lpstr>PowerPoint Presentation</vt:lpstr>
      <vt:lpstr>Firearm Injury Prevention Interventions</vt:lpstr>
      <vt:lpstr>The Clinician’s Role</vt:lpstr>
      <vt:lpstr>The 3A’s Framework for Firearm Injury Prevention Counseling </vt:lpstr>
      <vt:lpstr>PowerPoint Presentation</vt:lpstr>
      <vt:lpstr>Temporary Transfers</vt:lpstr>
      <vt:lpstr>Emergency Interventions</vt:lpstr>
      <vt:lpstr>Mental Health Holds</vt:lpstr>
      <vt:lpstr>Civil Protective Orders</vt:lpstr>
      <vt:lpstr>Extreme Risk Protection Orders (ERPOs)</vt:lpstr>
      <vt:lpstr>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Hilary Gonzales</dc:creator>
  <cp:lastModifiedBy>Hilary Audrey Gonzales</cp:lastModifiedBy>
  <cp:revision>30</cp:revision>
  <dcterms:created xsi:type="dcterms:W3CDTF">2021-04-07T23:02:27Z</dcterms:created>
  <dcterms:modified xsi:type="dcterms:W3CDTF">2023-10-10T19:33:21Z</dcterms:modified>
</cp:coreProperties>
</file>