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1297" r:id="rId2"/>
    <p:sldId id="1293" r:id="rId3"/>
    <p:sldId id="1285" r:id="rId4"/>
    <p:sldId id="1325" r:id="rId5"/>
    <p:sldId id="1326" r:id="rId6"/>
    <p:sldId id="1289" r:id="rId7"/>
    <p:sldId id="1324" r:id="rId8"/>
    <p:sldId id="1250" r:id="rId9"/>
    <p:sldId id="1251" r:id="rId10"/>
    <p:sldId id="1252" r:id="rId11"/>
    <p:sldId id="1213" r:id="rId12"/>
    <p:sldId id="1363" r:id="rId13"/>
    <p:sldId id="125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5BBDC3-29B6-C162-AFBC-CD49D3451076}" name="Angela M Bayer" initials="AMB" userId="S::ambayer@ucdavis.edu::ea9cb633-de4c-4415-bbb6-ec9c0b2008b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manda J Aubel" initials="AJA" lastIdx="1" clrIdx="0">
    <p:extLst>
      <p:ext uri="{19B8F6BF-5375-455C-9EA6-DF929625EA0E}">
        <p15:presenceInfo xmlns:p15="http://schemas.microsoft.com/office/powerpoint/2012/main" userId="S::ajaubel@ucdavis.edu::0a8af168-01f4-4f3d-90f5-070001a670c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85B75"/>
    <a:srgbClr val="EAEAED"/>
    <a:srgbClr val="000000"/>
    <a:srgbClr val="B3FDFF"/>
    <a:srgbClr val="4833FF"/>
    <a:srgbClr val="858B95"/>
    <a:srgbClr val="FFFF00"/>
    <a:srgbClr val="8891EE"/>
    <a:srgbClr val="8E8E8E"/>
    <a:srgbClr val="49696B"/>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E3592B-C48F-4015-B404-3ACF7A554EF3}" v="5" dt="2026-04-07T22:07:39.2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22" autoAdjust="0"/>
    <p:restoredTop sz="86405"/>
  </p:normalViewPr>
  <p:slideViewPr>
    <p:cSldViewPr snapToGrid="0" snapToObjects="1">
      <p:cViewPr varScale="1">
        <p:scale>
          <a:sx n="60" d="100"/>
          <a:sy n="60" d="100"/>
        </p:scale>
        <p:origin x="58" y="317"/>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e Luis Sandoval" userId="6225cd1a-29b3-4d42-8c29-76cb84d15848" providerId="ADAL" clId="{0FA2581C-D7B9-4286-8757-40F308CEC98D}"/>
    <pc:docChg chg="undo custSel modSld">
      <pc:chgData name="George Luis Sandoval" userId="6225cd1a-29b3-4d42-8c29-76cb84d15848" providerId="ADAL" clId="{0FA2581C-D7B9-4286-8757-40F308CEC98D}" dt="2026-04-07T22:07:39.230" v="308" actId="14826"/>
      <pc:docMkLst>
        <pc:docMk/>
      </pc:docMkLst>
      <pc:sldChg chg="modSp mod">
        <pc:chgData name="George Luis Sandoval" userId="6225cd1a-29b3-4d42-8c29-76cb84d15848" providerId="ADAL" clId="{0FA2581C-D7B9-4286-8757-40F308CEC98D}" dt="2026-04-07T22:06:22.884" v="307" actId="962"/>
        <pc:sldMkLst>
          <pc:docMk/>
          <pc:sldMk cId="3527841270" sldId="1251"/>
        </pc:sldMkLst>
        <pc:picChg chg="mod">
          <ac:chgData name="George Luis Sandoval" userId="6225cd1a-29b3-4d42-8c29-76cb84d15848" providerId="ADAL" clId="{0FA2581C-D7B9-4286-8757-40F308CEC98D}" dt="2026-03-31T16:30:45.181" v="165" actId="962"/>
          <ac:picMkLst>
            <pc:docMk/>
            <pc:sldMk cId="3527841270" sldId="1251"/>
            <ac:picMk id="5" creationId="{7D9C0174-F462-F441-98CD-5FFEAFD34F77}"/>
          </ac:picMkLst>
        </pc:picChg>
        <pc:picChg chg="mod">
          <ac:chgData name="George Luis Sandoval" userId="6225cd1a-29b3-4d42-8c29-76cb84d15848" providerId="ADAL" clId="{0FA2581C-D7B9-4286-8757-40F308CEC98D}" dt="2026-04-07T22:06:22.884" v="307" actId="962"/>
          <ac:picMkLst>
            <pc:docMk/>
            <pc:sldMk cId="3527841270" sldId="1251"/>
            <ac:picMk id="6" creationId="{078E89F1-05AD-144E-A2D0-00D857BC9AD3}"/>
          </ac:picMkLst>
        </pc:picChg>
        <pc:picChg chg="mod modCrop">
          <ac:chgData name="George Luis Sandoval" userId="6225cd1a-29b3-4d42-8c29-76cb84d15848" providerId="ADAL" clId="{0FA2581C-D7B9-4286-8757-40F308CEC98D}" dt="2026-04-07T22:06:05.859" v="304" actId="962"/>
          <ac:picMkLst>
            <pc:docMk/>
            <pc:sldMk cId="3527841270" sldId="1251"/>
            <ac:picMk id="7" creationId="{21871D0F-F149-7C4F-80AE-B0700CAE4CE8}"/>
          </ac:picMkLst>
        </pc:picChg>
      </pc:sldChg>
      <pc:sldChg chg="modSp">
        <pc:chgData name="George Luis Sandoval" userId="6225cd1a-29b3-4d42-8c29-76cb84d15848" providerId="ADAL" clId="{0FA2581C-D7B9-4286-8757-40F308CEC98D}" dt="2026-04-07T22:07:39.230" v="308" actId="14826"/>
        <pc:sldMkLst>
          <pc:docMk/>
          <pc:sldMk cId="3074828159" sldId="1324"/>
        </pc:sldMkLst>
        <pc:spChg chg="mod">
          <ac:chgData name="George Luis Sandoval" userId="6225cd1a-29b3-4d42-8c29-76cb84d15848" providerId="ADAL" clId="{0FA2581C-D7B9-4286-8757-40F308CEC98D}" dt="2026-04-07T22:07:39.230" v="308" actId="14826"/>
          <ac:spMkLst>
            <pc:docMk/>
            <pc:sldMk cId="3074828159" sldId="1324"/>
            <ac:spMk id="13" creationId="{CA6E0C4E-C595-594A-B14F-B14D56A1D583}"/>
          </ac:spMkLst>
        </pc:spChg>
        <pc:grpChg chg="mod">
          <ac:chgData name="George Luis Sandoval" userId="6225cd1a-29b3-4d42-8c29-76cb84d15848" providerId="ADAL" clId="{0FA2581C-D7B9-4286-8757-40F308CEC98D}" dt="2026-04-07T22:07:39.230" v="308" actId="14826"/>
          <ac:grpSpMkLst>
            <pc:docMk/>
            <pc:sldMk cId="3074828159" sldId="1324"/>
            <ac:grpSpMk id="15" creationId="{E427B6AA-4C06-2442-871F-91D3B0A0F70F}"/>
          </ac:grpSpMkLst>
        </pc:grpChg>
        <pc:picChg chg="mod">
          <ac:chgData name="George Luis Sandoval" userId="6225cd1a-29b3-4d42-8c29-76cb84d15848" providerId="ADAL" clId="{0FA2581C-D7B9-4286-8757-40F308CEC98D}" dt="2026-04-07T22:07:39.230" v="308" actId="14826"/>
          <ac:picMkLst>
            <pc:docMk/>
            <pc:sldMk cId="3074828159" sldId="1324"/>
            <ac:picMk id="7" creationId="{B5DB11D7-3899-E542-95FB-8A3FBA6807E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A06EE0-8464-414E-9207-3090605B8753}" type="datetimeFigureOut">
              <a:rPr lang="en-US" smtClean="0"/>
              <a:t>4/7/2026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58CF3-C551-4240-985D-CEF716ADB6DA}" type="slidenum">
              <a:rPr lang="en-US" smtClean="0"/>
              <a:t>‹#›</a:t>
            </a:fld>
            <a:endParaRPr lang="en-US"/>
          </a:p>
        </p:txBody>
      </p:sp>
    </p:spTree>
    <p:extLst>
      <p:ext uri="{BB962C8B-B14F-4D97-AF65-F5344CB8AC3E}">
        <p14:creationId xmlns:p14="http://schemas.microsoft.com/office/powerpoint/2010/main" val="615770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858CF3-C551-4240-985D-CEF716ADB6DA}" type="slidenum">
              <a:rPr lang="en-US" smtClean="0"/>
              <a:t>2</a:t>
            </a:fld>
            <a:endParaRPr lang="en-US" dirty="0"/>
          </a:p>
        </p:txBody>
      </p:sp>
    </p:spTree>
    <p:extLst>
      <p:ext uri="{BB962C8B-B14F-4D97-AF65-F5344CB8AC3E}">
        <p14:creationId xmlns:p14="http://schemas.microsoft.com/office/powerpoint/2010/main" val="3887164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858CF3-C551-4240-985D-CEF716ADB6DA}" type="slidenum">
              <a:rPr lang="en-US" smtClean="0"/>
              <a:t>13</a:t>
            </a:fld>
            <a:endParaRPr lang="en-US" dirty="0"/>
          </a:p>
        </p:txBody>
      </p:sp>
    </p:spTree>
    <p:extLst>
      <p:ext uri="{BB962C8B-B14F-4D97-AF65-F5344CB8AC3E}">
        <p14:creationId xmlns:p14="http://schemas.microsoft.com/office/powerpoint/2010/main" val="580872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858CF3-C551-4240-985D-CEF716ADB6DA}" type="slidenum">
              <a:rPr lang="en-US" smtClean="0"/>
              <a:t>4</a:t>
            </a:fld>
            <a:endParaRPr lang="en-US" dirty="0"/>
          </a:p>
        </p:txBody>
      </p:sp>
    </p:spTree>
    <p:extLst>
      <p:ext uri="{BB962C8B-B14F-4D97-AF65-F5344CB8AC3E}">
        <p14:creationId xmlns:p14="http://schemas.microsoft.com/office/powerpoint/2010/main" val="325396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858CF3-C551-4240-985D-CEF716ADB6DA}" type="slidenum">
              <a:rPr lang="en-US" smtClean="0"/>
              <a:t>6</a:t>
            </a:fld>
            <a:endParaRPr lang="en-US" dirty="0"/>
          </a:p>
        </p:txBody>
      </p:sp>
    </p:spTree>
    <p:extLst>
      <p:ext uri="{BB962C8B-B14F-4D97-AF65-F5344CB8AC3E}">
        <p14:creationId xmlns:p14="http://schemas.microsoft.com/office/powerpoint/2010/main" val="1883586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858CF3-C551-4240-985D-CEF716ADB6DA}" type="slidenum">
              <a:rPr lang="en-US" smtClean="0"/>
              <a:t>7</a:t>
            </a:fld>
            <a:endParaRPr lang="en-US" dirty="0"/>
          </a:p>
        </p:txBody>
      </p:sp>
    </p:spTree>
    <p:extLst>
      <p:ext uri="{BB962C8B-B14F-4D97-AF65-F5344CB8AC3E}">
        <p14:creationId xmlns:p14="http://schemas.microsoft.com/office/powerpoint/2010/main" val="2139907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858CF3-C551-4240-985D-CEF716ADB6DA}" type="slidenum">
              <a:rPr lang="en-US" smtClean="0"/>
              <a:t>8</a:t>
            </a:fld>
            <a:endParaRPr lang="en-US" dirty="0"/>
          </a:p>
        </p:txBody>
      </p:sp>
    </p:spTree>
    <p:extLst>
      <p:ext uri="{BB962C8B-B14F-4D97-AF65-F5344CB8AC3E}">
        <p14:creationId xmlns:p14="http://schemas.microsoft.com/office/powerpoint/2010/main" val="874834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7ACDBF-6750-4C46-B87A-5EA719B4FC60}" type="slidenum">
              <a:rPr lang="en-US" smtClean="0"/>
              <a:t>9</a:t>
            </a:fld>
            <a:endParaRPr lang="en-US" dirty="0"/>
          </a:p>
        </p:txBody>
      </p:sp>
    </p:spTree>
    <p:extLst>
      <p:ext uri="{BB962C8B-B14F-4D97-AF65-F5344CB8AC3E}">
        <p14:creationId xmlns:p14="http://schemas.microsoft.com/office/powerpoint/2010/main" val="3217774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858CF3-C551-4240-985D-CEF716ADB6DA}" type="slidenum">
              <a:rPr lang="en-US" smtClean="0"/>
              <a:t>10</a:t>
            </a:fld>
            <a:endParaRPr lang="en-US" dirty="0"/>
          </a:p>
        </p:txBody>
      </p:sp>
    </p:spTree>
    <p:extLst>
      <p:ext uri="{BB962C8B-B14F-4D97-AF65-F5344CB8AC3E}">
        <p14:creationId xmlns:p14="http://schemas.microsoft.com/office/powerpoint/2010/main" val="3495077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858CF3-C551-4240-985D-CEF716ADB6DA}" type="slidenum">
              <a:rPr lang="en-US" smtClean="0"/>
              <a:t>11</a:t>
            </a:fld>
            <a:endParaRPr lang="en-US" dirty="0"/>
          </a:p>
        </p:txBody>
      </p:sp>
    </p:spTree>
    <p:extLst>
      <p:ext uri="{BB962C8B-B14F-4D97-AF65-F5344CB8AC3E}">
        <p14:creationId xmlns:p14="http://schemas.microsoft.com/office/powerpoint/2010/main" val="1784462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858CF3-C551-4240-985D-CEF716ADB6DA}" type="slidenum">
              <a:rPr lang="en-US" smtClean="0"/>
              <a:t>12</a:t>
            </a:fld>
            <a:endParaRPr lang="en-US" dirty="0"/>
          </a:p>
        </p:txBody>
      </p:sp>
    </p:spTree>
    <p:extLst>
      <p:ext uri="{BB962C8B-B14F-4D97-AF65-F5344CB8AC3E}">
        <p14:creationId xmlns:p14="http://schemas.microsoft.com/office/powerpoint/2010/main" val="5094677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833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2CDB4-D344-5341-A35D-3FA76494B076}"/>
              </a:ext>
            </a:extLst>
          </p:cNvPr>
          <p:cNvSpPr>
            <a:spLocks noGrp="1"/>
          </p:cNvSpPr>
          <p:nvPr>
            <p:ph type="ctrTitle" hasCustomPrompt="1"/>
          </p:nvPr>
        </p:nvSpPr>
        <p:spPr>
          <a:xfrm>
            <a:off x="1524000" y="1394469"/>
            <a:ext cx="6248400" cy="1854200"/>
          </a:xfrm>
        </p:spPr>
        <p:txBody>
          <a:bodyPr anchor="b" anchorCtr="0"/>
          <a:lstStyle>
            <a:lvl1pPr algn="l">
              <a:defRPr sz="6000"/>
            </a:lvl1pPr>
          </a:lstStyle>
          <a:p>
            <a:r>
              <a:rPr lang="en-US" dirty="0"/>
              <a:t>Presentation title </a:t>
            </a:r>
          </a:p>
        </p:txBody>
      </p:sp>
      <p:sp>
        <p:nvSpPr>
          <p:cNvPr id="3" name="Subtitle 2">
            <a:extLst>
              <a:ext uri="{FF2B5EF4-FFF2-40B4-BE49-F238E27FC236}">
                <a16:creationId xmlns:a16="http://schemas.microsoft.com/office/drawing/2014/main" id="{86630CF1-BDE5-6D44-8D2E-0956B5DC7F82}"/>
              </a:ext>
            </a:extLst>
          </p:cNvPr>
          <p:cNvSpPr>
            <a:spLocks noGrp="1"/>
          </p:cNvSpPr>
          <p:nvPr>
            <p:ph type="subTitle" idx="1" hasCustomPrompt="1"/>
          </p:nvPr>
        </p:nvSpPr>
        <p:spPr>
          <a:xfrm>
            <a:off x="1524000" y="4476384"/>
            <a:ext cx="6248400" cy="803562"/>
          </a:xfrm>
          <a:prstGeom prst="rect">
            <a:avLst/>
          </a:prstGeom>
        </p:spPr>
        <p:txBody>
          <a:bodyPr/>
          <a:lstStyle>
            <a:lvl1pPr marL="0" indent="0" algn="l">
              <a:buNone/>
              <a:defRPr sz="2200" b="0" i="0">
                <a:latin typeface="Untitled Sans" panose="020B05030302020602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[Your title], </a:t>
            </a:r>
            <a:r>
              <a:rPr lang="en-US" dirty="0" err="1"/>
              <a:t>BulletPoints</a:t>
            </a:r>
            <a:r>
              <a:rPr lang="en-US" dirty="0"/>
              <a:t> Project</a:t>
            </a:r>
          </a:p>
        </p:txBody>
      </p:sp>
      <p:pic>
        <p:nvPicPr>
          <p:cNvPr id="9" name="vert-white.png" descr="vert-white.png">
            <a:extLst>
              <a:ext uri="{FF2B5EF4-FFF2-40B4-BE49-F238E27FC236}">
                <a16:creationId xmlns:a16="http://schemas.microsoft.com/office/drawing/2014/main" id="{B1CCBD50-BB82-B34F-9DF8-972F5CD671A1}"/>
              </a:ext>
            </a:extLst>
          </p:cNvPr>
          <p:cNvPicPr>
            <a:picLocks noChangeAspect="1"/>
          </p:cNvPicPr>
          <p:nvPr userDrawn="1"/>
        </p:nvPicPr>
        <p:blipFill>
          <a:blip r:embed="rId2"/>
          <a:srcRect b="16257"/>
          <a:stretch>
            <a:fillRect/>
          </a:stretch>
        </p:blipFill>
        <p:spPr>
          <a:xfrm>
            <a:off x="321172" y="287140"/>
            <a:ext cx="733106" cy="685800"/>
          </a:xfrm>
          <a:prstGeom prst="rect">
            <a:avLst/>
          </a:prstGeom>
          <a:ln w="12700">
            <a:miter lim="400000"/>
          </a:ln>
        </p:spPr>
      </p:pic>
      <p:sp>
        <p:nvSpPr>
          <p:cNvPr id="7" name="Rectangle 6">
            <a:extLst>
              <a:ext uri="{FF2B5EF4-FFF2-40B4-BE49-F238E27FC236}">
                <a16:creationId xmlns:a16="http://schemas.microsoft.com/office/drawing/2014/main" id="{C847A4F3-C47E-914F-8F29-021C0CFAA898}"/>
              </a:ext>
            </a:extLst>
          </p:cNvPr>
          <p:cNvSpPr/>
          <p:nvPr userDrawn="1"/>
        </p:nvSpPr>
        <p:spPr>
          <a:xfrm>
            <a:off x="0" y="6227960"/>
            <a:ext cx="12192000" cy="630040"/>
          </a:xfrm>
          <a:prstGeom prst="rect">
            <a:avLst/>
          </a:prstGeom>
          <a:solidFill>
            <a:srgbClr val="48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DD3F1925-884A-9E48-B4EE-2D1F87FDA311}"/>
              </a:ext>
            </a:extLst>
          </p:cNvPr>
          <p:cNvCxnSpPr/>
          <p:nvPr userDrawn="1"/>
        </p:nvCxnSpPr>
        <p:spPr>
          <a:xfrm>
            <a:off x="1678488" y="3248669"/>
            <a:ext cx="501041"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pic>
        <p:nvPicPr>
          <p:cNvPr id="13" name="circles.png" descr="circles.png">
            <a:extLst>
              <a:ext uri="{FF2B5EF4-FFF2-40B4-BE49-F238E27FC236}">
                <a16:creationId xmlns:a16="http://schemas.microsoft.com/office/drawing/2014/main" id="{AB85B479-2274-2C4E-A96F-2665EC86D61A}"/>
              </a:ext>
            </a:extLst>
          </p:cNvPr>
          <p:cNvPicPr>
            <a:picLocks noChangeAspect="1"/>
          </p:cNvPicPr>
          <p:nvPr userDrawn="1"/>
        </p:nvPicPr>
        <p:blipFill>
          <a:blip r:embed="rId3">
            <a:alphaModFix amt="20312"/>
          </a:blip>
          <a:stretch>
            <a:fillRect/>
          </a:stretch>
        </p:blipFill>
        <p:spPr>
          <a:xfrm>
            <a:off x="8363419" y="6227960"/>
            <a:ext cx="3606446" cy="635062"/>
          </a:xfrm>
          <a:prstGeom prst="rect">
            <a:avLst/>
          </a:prstGeom>
          <a:ln w="12700">
            <a:miter lim="400000"/>
          </a:ln>
          <a:scene3d>
            <a:camera prst="orthographicFront">
              <a:rot lat="0" lon="10800000" rev="0"/>
            </a:camera>
            <a:lightRig rig="threePt" dir="t"/>
          </a:scene3d>
        </p:spPr>
      </p:pic>
      <p:sp>
        <p:nvSpPr>
          <p:cNvPr id="5" name="Text Placeholder 4">
            <a:extLst>
              <a:ext uri="{FF2B5EF4-FFF2-40B4-BE49-F238E27FC236}">
                <a16:creationId xmlns:a16="http://schemas.microsoft.com/office/drawing/2014/main" id="{0E912FB8-8262-734F-920E-55955B3AA942}"/>
              </a:ext>
            </a:extLst>
          </p:cNvPr>
          <p:cNvSpPr>
            <a:spLocks noGrp="1"/>
          </p:cNvSpPr>
          <p:nvPr>
            <p:ph type="body" sz="quarter" idx="10" hasCustomPrompt="1"/>
          </p:nvPr>
        </p:nvSpPr>
        <p:spPr>
          <a:xfrm>
            <a:off x="1524000" y="3870960"/>
            <a:ext cx="4308475" cy="605789"/>
          </a:xfrm>
          <a:prstGeom prst="rect">
            <a:avLst/>
          </a:prstGeom>
        </p:spPr>
        <p:txBody>
          <a:bodyPr>
            <a:normAutofit/>
          </a:bodyPr>
          <a:lstStyle>
            <a:lvl1pPr marL="0" indent="0">
              <a:buNone/>
              <a:defRPr sz="3600"/>
            </a:lvl1pPr>
          </a:lstStyle>
          <a:p>
            <a:pPr lvl="0"/>
            <a:r>
              <a:rPr lang="en-US" dirty="0"/>
              <a:t>Name</a:t>
            </a:r>
          </a:p>
        </p:txBody>
      </p:sp>
      <p:sp>
        <p:nvSpPr>
          <p:cNvPr id="8" name="Text Placeholder 7">
            <a:extLst>
              <a:ext uri="{FF2B5EF4-FFF2-40B4-BE49-F238E27FC236}">
                <a16:creationId xmlns:a16="http://schemas.microsoft.com/office/drawing/2014/main" id="{FDCC1A25-6685-9F44-BD11-22C7F7692675}"/>
              </a:ext>
            </a:extLst>
          </p:cNvPr>
          <p:cNvSpPr>
            <a:spLocks noGrp="1"/>
          </p:cNvSpPr>
          <p:nvPr>
            <p:ph type="body" sz="quarter" idx="11" hasCustomPrompt="1"/>
          </p:nvPr>
        </p:nvSpPr>
        <p:spPr>
          <a:xfrm>
            <a:off x="1524000" y="5280025"/>
            <a:ext cx="4572000" cy="942913"/>
          </a:xfrm>
          <a:prstGeom prst="rect">
            <a:avLst/>
          </a:prstGeom>
        </p:spPr>
        <p:txBody>
          <a:bodyPr>
            <a:normAutofit/>
          </a:bodyPr>
          <a:lstStyle>
            <a:lvl1pPr marL="0" indent="0">
              <a:buNone/>
              <a:defRPr sz="2200"/>
            </a:lvl1pPr>
          </a:lstStyle>
          <a:p>
            <a:r>
              <a:rPr lang="en-US" dirty="0"/>
              <a:t>Date</a:t>
            </a:r>
          </a:p>
          <a:p>
            <a:r>
              <a:rPr lang="en-US" dirty="0"/>
              <a:t>Presentation Location</a:t>
            </a:r>
          </a:p>
        </p:txBody>
      </p:sp>
    </p:spTree>
    <p:extLst>
      <p:ext uri="{BB962C8B-B14F-4D97-AF65-F5344CB8AC3E}">
        <p14:creationId xmlns:p14="http://schemas.microsoft.com/office/powerpoint/2010/main" val="3408778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 figure/image">
    <p:bg>
      <p:bgPr>
        <a:solidFill>
          <a:schemeClr val="tx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0255CAC-980D-A649-B331-F943CB9819F4}"/>
              </a:ext>
            </a:extLst>
          </p:cNvPr>
          <p:cNvSpPr txBox="1"/>
          <p:nvPr userDrawn="1"/>
        </p:nvSpPr>
        <p:spPr>
          <a:xfrm>
            <a:off x="2339788" y="6696635"/>
            <a:ext cx="184731" cy="369332"/>
          </a:xfrm>
          <a:prstGeom prst="rect">
            <a:avLst/>
          </a:prstGeom>
          <a:noFill/>
        </p:spPr>
        <p:txBody>
          <a:bodyPr wrap="none" rtlCol="0">
            <a:spAutoFit/>
          </a:bodyPr>
          <a:lstStyle/>
          <a:p>
            <a:endParaRPr lang="en-US" dirty="0"/>
          </a:p>
        </p:txBody>
      </p:sp>
      <p:sp>
        <p:nvSpPr>
          <p:cNvPr id="5" name="Title 1">
            <a:extLst>
              <a:ext uri="{FF2B5EF4-FFF2-40B4-BE49-F238E27FC236}">
                <a16:creationId xmlns:a16="http://schemas.microsoft.com/office/drawing/2014/main" id="{C6CF6C4F-A896-7B45-8510-38937DA2FD3B}"/>
              </a:ext>
            </a:extLst>
          </p:cNvPr>
          <p:cNvSpPr>
            <a:spLocks noGrp="1"/>
          </p:cNvSpPr>
          <p:nvPr>
            <p:ph type="title" hasCustomPrompt="1"/>
          </p:nvPr>
        </p:nvSpPr>
        <p:spPr>
          <a:xfrm>
            <a:off x="838200" y="337911"/>
            <a:ext cx="10515600" cy="801463"/>
          </a:xfrm>
        </p:spPr>
        <p:txBody>
          <a:bodyPr>
            <a:normAutofit/>
          </a:bodyPr>
          <a:lstStyle>
            <a:lvl1pPr>
              <a:defRPr sz="3600"/>
            </a:lvl1pPr>
          </a:lstStyle>
          <a:p>
            <a:r>
              <a:rPr lang="en-US" dirty="0"/>
              <a:t>Other Figure/Image Title </a:t>
            </a:r>
          </a:p>
        </p:txBody>
      </p:sp>
      <p:cxnSp>
        <p:nvCxnSpPr>
          <p:cNvPr id="6" name="Straight Connector 5">
            <a:extLst>
              <a:ext uri="{FF2B5EF4-FFF2-40B4-BE49-F238E27FC236}">
                <a16:creationId xmlns:a16="http://schemas.microsoft.com/office/drawing/2014/main" id="{A5B25AC9-7169-D441-B65F-3FDD14F5B13B}"/>
              </a:ext>
            </a:extLst>
          </p:cNvPr>
          <p:cNvCxnSpPr/>
          <p:nvPr userDrawn="1"/>
        </p:nvCxnSpPr>
        <p:spPr>
          <a:xfrm>
            <a:off x="977031" y="1139374"/>
            <a:ext cx="501041"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FC15A686-FB0C-854F-B6CF-56B222ABE39A}"/>
              </a:ext>
            </a:extLst>
          </p:cNvPr>
          <p:cNvSpPr>
            <a:spLocks noGrp="1"/>
          </p:cNvSpPr>
          <p:nvPr>
            <p:ph idx="10"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a:t>
            </a:r>
            <a:r>
              <a:rPr lang="en-US" dirty="0" err="1"/>
              <a:t>eg</a:t>
            </a:r>
            <a:r>
              <a:rPr lang="en-US" dirty="0"/>
              <a:t>:</a:t>
            </a:r>
            <a:r>
              <a:rPr lang="en-US" sz="1600" dirty="0">
                <a:solidFill>
                  <a:schemeClr val="bg1">
                    <a:lumMod val="75000"/>
                  </a:schemeClr>
                </a:solidFill>
              </a:rPr>
              <a:t> “Data from CDC WISQARS” or “Wintemute 2017; Pallin et al. 2019”</a:t>
            </a:r>
          </a:p>
          <a:p>
            <a:pPr lvl="0"/>
            <a:endParaRPr lang="en-US" dirty="0"/>
          </a:p>
        </p:txBody>
      </p:sp>
    </p:spTree>
    <p:extLst>
      <p:ext uri="{BB962C8B-B14F-4D97-AF65-F5344CB8AC3E}">
        <p14:creationId xmlns:p14="http://schemas.microsoft.com/office/powerpoint/2010/main" val="423267406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SA">
    <p:bg>
      <p:bgPr>
        <a:solidFill>
          <a:schemeClr val="tx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0255CAC-980D-A649-B331-F943CB9819F4}"/>
              </a:ext>
            </a:extLst>
          </p:cNvPr>
          <p:cNvSpPr txBox="1"/>
          <p:nvPr userDrawn="1"/>
        </p:nvSpPr>
        <p:spPr>
          <a:xfrm>
            <a:off x="2339788" y="6696635"/>
            <a:ext cx="184731" cy="369332"/>
          </a:xfrm>
          <a:prstGeom prst="rect">
            <a:avLst/>
          </a:prstGeom>
          <a:noFill/>
        </p:spPr>
        <p:txBody>
          <a:bodyPr wrap="none" rtlCol="0">
            <a:spAutoFit/>
          </a:bodyPr>
          <a:lstStyle/>
          <a:p>
            <a:endParaRPr lang="en-US" dirty="0"/>
          </a:p>
        </p:txBody>
      </p:sp>
      <p:sp>
        <p:nvSpPr>
          <p:cNvPr id="9" name="Content Placeholder 2">
            <a:extLst>
              <a:ext uri="{FF2B5EF4-FFF2-40B4-BE49-F238E27FC236}">
                <a16:creationId xmlns:a16="http://schemas.microsoft.com/office/drawing/2014/main" id="{07C08CFC-B435-664A-99EF-FE3AF9564734}"/>
              </a:ext>
            </a:extLst>
          </p:cNvPr>
          <p:cNvSpPr>
            <a:spLocks noGrp="1"/>
          </p:cNvSpPr>
          <p:nvPr>
            <p:ph idx="10"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a:t>
            </a:r>
            <a:r>
              <a:rPr lang="en-US" dirty="0" err="1"/>
              <a:t>eg</a:t>
            </a:r>
            <a:r>
              <a:rPr lang="en-US" dirty="0"/>
              <a:t>:</a:t>
            </a:r>
            <a:r>
              <a:rPr lang="en-US" sz="1600" dirty="0">
                <a:solidFill>
                  <a:schemeClr val="bg1">
                    <a:lumMod val="75000"/>
                  </a:schemeClr>
                </a:solidFill>
              </a:rPr>
              <a:t> “Data from CDC WISQARS” or “Wintemute 2017; Pallin et al. 2019”</a:t>
            </a:r>
          </a:p>
          <a:p>
            <a:pPr lvl="0"/>
            <a:endParaRPr lang="en-US" dirty="0"/>
          </a:p>
        </p:txBody>
      </p:sp>
    </p:spTree>
    <p:extLst>
      <p:ext uri="{BB962C8B-B14F-4D97-AF65-F5344CB8AC3E}">
        <p14:creationId xmlns:p14="http://schemas.microsoft.com/office/powerpoint/2010/main" val="96001711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llout">
    <p:bg>
      <p:bgPr>
        <a:solidFill>
          <a:schemeClr val="tx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0255CAC-980D-A649-B331-F943CB9819F4}"/>
              </a:ext>
            </a:extLst>
          </p:cNvPr>
          <p:cNvSpPr txBox="1"/>
          <p:nvPr userDrawn="1"/>
        </p:nvSpPr>
        <p:spPr>
          <a:xfrm>
            <a:off x="2339788" y="6696635"/>
            <a:ext cx="184731" cy="369332"/>
          </a:xfrm>
          <a:prstGeom prst="rect">
            <a:avLst/>
          </a:prstGeom>
          <a:noFill/>
        </p:spPr>
        <p:txBody>
          <a:bodyPr wrap="none" rtlCol="0">
            <a:spAutoFit/>
          </a:bodyPr>
          <a:lstStyle/>
          <a:p>
            <a:endParaRPr lang="en-US" dirty="0"/>
          </a:p>
        </p:txBody>
      </p:sp>
      <p:sp>
        <p:nvSpPr>
          <p:cNvPr id="2" name="Oval 1">
            <a:extLst>
              <a:ext uri="{FF2B5EF4-FFF2-40B4-BE49-F238E27FC236}">
                <a16:creationId xmlns:a16="http://schemas.microsoft.com/office/drawing/2014/main" id="{C1BAB865-ECB0-934D-9FF1-5917D212889E}"/>
              </a:ext>
            </a:extLst>
          </p:cNvPr>
          <p:cNvSpPr>
            <a:spLocks noChangeAspect="1"/>
          </p:cNvSpPr>
          <p:nvPr userDrawn="1"/>
        </p:nvSpPr>
        <p:spPr>
          <a:xfrm>
            <a:off x="2939412" y="274320"/>
            <a:ext cx="6313177" cy="6309360"/>
          </a:xfrm>
          <a:prstGeom prst="ellipse">
            <a:avLst/>
          </a:prstGeom>
          <a:solidFill>
            <a:srgbClr val="48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0F05A437-395D-3E40-B3F9-563B7ED30177}"/>
              </a:ext>
            </a:extLst>
          </p:cNvPr>
          <p:cNvCxnSpPr>
            <a:cxnSpLocks/>
          </p:cNvCxnSpPr>
          <p:nvPr userDrawn="1"/>
        </p:nvCxnSpPr>
        <p:spPr>
          <a:xfrm>
            <a:off x="6096000" y="1798593"/>
            <a:ext cx="0" cy="306654"/>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1CE4E2C3-63CA-3443-A903-E440DAD5E3EA}"/>
              </a:ext>
            </a:extLst>
          </p:cNvPr>
          <p:cNvSpPr>
            <a:spLocks noGrp="1"/>
          </p:cNvSpPr>
          <p:nvPr>
            <p:ph type="title" hasCustomPrompt="1"/>
          </p:nvPr>
        </p:nvSpPr>
        <p:spPr>
          <a:xfrm>
            <a:off x="1582885" y="2401269"/>
            <a:ext cx="9026228" cy="2351485"/>
          </a:xfrm>
        </p:spPr>
        <p:txBody>
          <a:bodyPr>
            <a:noAutofit/>
          </a:bodyPr>
          <a:lstStyle>
            <a:lvl1pPr marL="0" marR="0" indent="0" algn="ctr" defTabSz="914400" rtl="0" eaLnBrk="1" fontAlgn="auto" latinLnBrk="0" hangingPunct="1">
              <a:lnSpc>
                <a:spcPct val="90000"/>
              </a:lnSpc>
              <a:spcBef>
                <a:spcPct val="0"/>
              </a:spcBef>
              <a:spcAft>
                <a:spcPts val="0"/>
              </a:spcAft>
              <a:buClrTx/>
              <a:buSzTx/>
              <a:buFontTx/>
              <a:buNone/>
              <a:tabLst/>
              <a:defRPr sz="4400"/>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a:t>Firearm death rates in the US are uniquely high relative to comparable countries</a:t>
            </a:r>
          </a:p>
        </p:txBody>
      </p:sp>
      <p:sp>
        <p:nvSpPr>
          <p:cNvPr id="10" name="Content Placeholder 2">
            <a:extLst>
              <a:ext uri="{FF2B5EF4-FFF2-40B4-BE49-F238E27FC236}">
                <a16:creationId xmlns:a16="http://schemas.microsoft.com/office/drawing/2014/main" id="{9FB46FEF-8743-274A-A9E1-83E1C1E1DCE0}"/>
              </a:ext>
            </a:extLst>
          </p:cNvPr>
          <p:cNvSpPr>
            <a:spLocks noGrp="1"/>
          </p:cNvSpPr>
          <p:nvPr>
            <p:ph idx="10"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a:t>
            </a:r>
            <a:r>
              <a:rPr lang="en-US" dirty="0" err="1"/>
              <a:t>eg</a:t>
            </a:r>
            <a:r>
              <a:rPr lang="en-US" dirty="0"/>
              <a:t>:</a:t>
            </a:r>
            <a:r>
              <a:rPr lang="en-US" sz="1600" dirty="0">
                <a:solidFill>
                  <a:schemeClr val="bg1">
                    <a:lumMod val="75000"/>
                  </a:schemeClr>
                </a:solidFill>
              </a:rPr>
              <a:t> “Data from CDC WISQARS” or “Wintemute 2017; Pallin et al. 2019”</a:t>
            </a:r>
          </a:p>
          <a:p>
            <a:pPr lvl="0"/>
            <a:endParaRPr lang="en-US" dirty="0"/>
          </a:p>
        </p:txBody>
      </p:sp>
      <p:sp>
        <p:nvSpPr>
          <p:cNvPr id="7" name="Text Placeholder 6">
            <a:extLst>
              <a:ext uri="{FF2B5EF4-FFF2-40B4-BE49-F238E27FC236}">
                <a16:creationId xmlns:a16="http://schemas.microsoft.com/office/drawing/2014/main" id="{BD08F30B-6DEE-3340-9130-5A2BA7A45534}"/>
              </a:ext>
            </a:extLst>
          </p:cNvPr>
          <p:cNvSpPr>
            <a:spLocks noGrp="1"/>
          </p:cNvSpPr>
          <p:nvPr>
            <p:ph type="body" sz="quarter" idx="11"/>
          </p:nvPr>
        </p:nvSpPr>
        <p:spPr>
          <a:xfrm>
            <a:off x="3901280" y="1214019"/>
            <a:ext cx="4389437" cy="436563"/>
          </a:xfrm>
        </p:spPr>
        <p:txBody>
          <a:bodyPr>
            <a:normAutofit/>
          </a:bodyPr>
          <a:lstStyle>
            <a:lvl1pPr marL="0" indent="0" algn="ctr">
              <a:buNone/>
              <a:defRPr sz="2400">
                <a:solidFill>
                  <a:schemeClr val="bg1"/>
                </a:solidFill>
                <a:latin typeface="Untitled Serif Medium" panose="02020603060303060403" pitchFamily="18" charset="77"/>
              </a:defRPr>
            </a:lvl1pPr>
          </a:lstStyle>
          <a:p>
            <a:pPr lvl="0"/>
            <a:r>
              <a:rPr lang="en-US"/>
              <a:t>Edit Master text styles</a:t>
            </a:r>
          </a:p>
        </p:txBody>
      </p:sp>
    </p:spTree>
    <p:extLst>
      <p:ext uri="{BB962C8B-B14F-4D97-AF65-F5344CB8AC3E}">
        <p14:creationId xmlns:p14="http://schemas.microsoft.com/office/powerpoint/2010/main" val="357381160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allout 2">
    <p:bg>
      <p:bgPr>
        <a:solidFill>
          <a:srgbClr val="4833FF"/>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0255CAC-980D-A649-B331-F943CB9819F4}"/>
              </a:ext>
            </a:extLst>
          </p:cNvPr>
          <p:cNvSpPr txBox="1"/>
          <p:nvPr userDrawn="1"/>
        </p:nvSpPr>
        <p:spPr>
          <a:xfrm>
            <a:off x="2339788" y="6696635"/>
            <a:ext cx="184731" cy="369332"/>
          </a:xfrm>
          <a:prstGeom prst="rect">
            <a:avLst/>
          </a:prstGeom>
          <a:noFill/>
        </p:spPr>
        <p:txBody>
          <a:bodyPr wrap="none" rtlCol="0">
            <a:spAutoFit/>
          </a:bodyPr>
          <a:lstStyle/>
          <a:p>
            <a:endParaRPr lang="en-US" dirty="0"/>
          </a:p>
        </p:txBody>
      </p:sp>
      <p:sp>
        <p:nvSpPr>
          <p:cNvPr id="2" name="Oval 1">
            <a:extLst>
              <a:ext uri="{FF2B5EF4-FFF2-40B4-BE49-F238E27FC236}">
                <a16:creationId xmlns:a16="http://schemas.microsoft.com/office/drawing/2014/main" id="{C1BAB865-ECB0-934D-9FF1-5917D212889E}"/>
              </a:ext>
            </a:extLst>
          </p:cNvPr>
          <p:cNvSpPr>
            <a:spLocks noChangeAspect="1"/>
          </p:cNvSpPr>
          <p:nvPr userDrawn="1"/>
        </p:nvSpPr>
        <p:spPr>
          <a:xfrm>
            <a:off x="2939412" y="274320"/>
            <a:ext cx="6313177" cy="63093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0F05A437-395D-3E40-B3F9-563B7ED30177}"/>
              </a:ext>
            </a:extLst>
          </p:cNvPr>
          <p:cNvCxnSpPr>
            <a:cxnSpLocks/>
          </p:cNvCxnSpPr>
          <p:nvPr userDrawn="1"/>
        </p:nvCxnSpPr>
        <p:spPr>
          <a:xfrm>
            <a:off x="6096000" y="1798593"/>
            <a:ext cx="0" cy="306654"/>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1CE4E2C3-63CA-3443-A903-E440DAD5E3EA}"/>
              </a:ext>
            </a:extLst>
          </p:cNvPr>
          <p:cNvSpPr>
            <a:spLocks noGrp="1"/>
          </p:cNvSpPr>
          <p:nvPr>
            <p:ph type="title" hasCustomPrompt="1"/>
          </p:nvPr>
        </p:nvSpPr>
        <p:spPr>
          <a:xfrm>
            <a:off x="1582885" y="2401269"/>
            <a:ext cx="9026228" cy="2351485"/>
          </a:xfrm>
        </p:spPr>
        <p:txBody>
          <a:bodyPr>
            <a:noAutofit/>
          </a:bodyPr>
          <a:lstStyle>
            <a:lvl1pPr marL="0" marR="0" indent="0" algn="ctr" defTabSz="914400" rtl="0" eaLnBrk="1" fontAlgn="auto" latinLnBrk="0" hangingPunct="1">
              <a:lnSpc>
                <a:spcPct val="90000"/>
              </a:lnSpc>
              <a:spcBef>
                <a:spcPct val="0"/>
              </a:spcBef>
              <a:spcAft>
                <a:spcPts val="0"/>
              </a:spcAft>
              <a:buClrTx/>
              <a:buSzTx/>
              <a:buFontTx/>
              <a:buNone/>
              <a:tabLst/>
              <a:defRPr sz="4400"/>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a:t>Firearm death rates in the US are uniquely high relative to comparable countries</a:t>
            </a:r>
          </a:p>
        </p:txBody>
      </p:sp>
      <p:sp>
        <p:nvSpPr>
          <p:cNvPr id="9" name="Content Placeholder 2">
            <a:extLst>
              <a:ext uri="{FF2B5EF4-FFF2-40B4-BE49-F238E27FC236}">
                <a16:creationId xmlns:a16="http://schemas.microsoft.com/office/drawing/2014/main" id="{45DEFE9D-F469-214D-96D0-8CF8453DAF87}"/>
              </a:ext>
            </a:extLst>
          </p:cNvPr>
          <p:cNvSpPr>
            <a:spLocks noGrp="1"/>
          </p:cNvSpPr>
          <p:nvPr>
            <p:ph idx="10"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a:t>
            </a:r>
            <a:r>
              <a:rPr lang="en-US" dirty="0" err="1"/>
              <a:t>eg</a:t>
            </a:r>
            <a:r>
              <a:rPr lang="en-US" dirty="0"/>
              <a:t>:</a:t>
            </a:r>
            <a:r>
              <a:rPr lang="en-US" sz="1600" dirty="0">
                <a:solidFill>
                  <a:schemeClr val="bg1">
                    <a:lumMod val="75000"/>
                  </a:schemeClr>
                </a:solidFill>
              </a:rPr>
              <a:t> “Data from CDC WISQARS” or “Wintemute 2017; Pallin et al. 2019”</a:t>
            </a:r>
          </a:p>
          <a:p>
            <a:pPr lvl="0"/>
            <a:endParaRPr lang="en-US" dirty="0"/>
          </a:p>
        </p:txBody>
      </p:sp>
      <p:sp>
        <p:nvSpPr>
          <p:cNvPr id="10" name="Text Placeholder 6">
            <a:extLst>
              <a:ext uri="{FF2B5EF4-FFF2-40B4-BE49-F238E27FC236}">
                <a16:creationId xmlns:a16="http://schemas.microsoft.com/office/drawing/2014/main" id="{E1E86C2F-720F-F24D-85E3-981B3020B979}"/>
              </a:ext>
            </a:extLst>
          </p:cNvPr>
          <p:cNvSpPr>
            <a:spLocks noGrp="1"/>
          </p:cNvSpPr>
          <p:nvPr>
            <p:ph type="body" sz="quarter" idx="11"/>
          </p:nvPr>
        </p:nvSpPr>
        <p:spPr>
          <a:xfrm>
            <a:off x="3901280" y="1214019"/>
            <a:ext cx="4389437" cy="436563"/>
          </a:xfrm>
        </p:spPr>
        <p:txBody>
          <a:bodyPr>
            <a:normAutofit/>
          </a:bodyPr>
          <a:lstStyle>
            <a:lvl1pPr marL="0" indent="0" algn="ctr">
              <a:buNone/>
              <a:defRPr sz="2400">
                <a:solidFill>
                  <a:schemeClr val="bg1"/>
                </a:solidFill>
                <a:latin typeface="Untitled Serif Medium" panose="02020603060303060403" pitchFamily="18" charset="77"/>
              </a:defRPr>
            </a:lvl1pPr>
          </a:lstStyle>
          <a:p>
            <a:pPr lvl="0"/>
            <a:r>
              <a:rPr lang="en-US"/>
              <a:t>Edit Master text styles</a:t>
            </a:r>
          </a:p>
        </p:txBody>
      </p:sp>
    </p:spTree>
    <p:extLst>
      <p:ext uri="{BB962C8B-B14F-4D97-AF65-F5344CB8AC3E}">
        <p14:creationId xmlns:p14="http://schemas.microsoft.com/office/powerpoint/2010/main" val="381601266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with image">
    <p:bg>
      <p:bgPr>
        <a:solidFill>
          <a:schemeClr val="tx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0255CAC-980D-A649-B331-F943CB9819F4}"/>
              </a:ext>
            </a:extLst>
          </p:cNvPr>
          <p:cNvSpPr txBox="1"/>
          <p:nvPr userDrawn="1"/>
        </p:nvSpPr>
        <p:spPr>
          <a:xfrm>
            <a:off x="2339788" y="6696635"/>
            <a:ext cx="184731" cy="369332"/>
          </a:xfrm>
          <a:prstGeom prst="rect">
            <a:avLst/>
          </a:prstGeom>
          <a:noFill/>
        </p:spPr>
        <p:txBody>
          <a:bodyPr wrap="none" rtlCol="0">
            <a:spAutoFit/>
          </a:bodyPr>
          <a:lstStyle/>
          <a:p>
            <a:endParaRPr lang="en-US" dirty="0"/>
          </a:p>
        </p:txBody>
      </p:sp>
      <p:pic>
        <p:nvPicPr>
          <p:cNvPr id="4" name="Image" descr="Image">
            <a:extLst>
              <a:ext uri="{FF2B5EF4-FFF2-40B4-BE49-F238E27FC236}">
                <a16:creationId xmlns:a16="http://schemas.microsoft.com/office/drawing/2014/main" id="{A3CAA20B-E8DA-164A-AB5B-F41D2A1ED379}"/>
              </a:ext>
            </a:extLst>
          </p:cNvPr>
          <p:cNvPicPr>
            <a:picLocks noChangeAspect="1"/>
          </p:cNvPicPr>
          <p:nvPr userDrawn="1"/>
        </p:nvPicPr>
        <p:blipFill>
          <a:blip r:embed="rId2">
            <a:alphaModFix amt="48857"/>
          </a:blip>
          <a:stretch>
            <a:fillRect/>
          </a:stretch>
        </p:blipFill>
        <p:spPr>
          <a:xfrm>
            <a:off x="3383775" y="396699"/>
            <a:ext cx="5424449" cy="6064602"/>
          </a:xfrm>
          <a:prstGeom prst="rect">
            <a:avLst/>
          </a:prstGeom>
          <a:ln w="12700">
            <a:miter lim="400000"/>
          </a:ln>
        </p:spPr>
      </p:pic>
      <p:sp>
        <p:nvSpPr>
          <p:cNvPr id="3" name="Text Placeholder 2">
            <a:extLst>
              <a:ext uri="{FF2B5EF4-FFF2-40B4-BE49-F238E27FC236}">
                <a16:creationId xmlns:a16="http://schemas.microsoft.com/office/drawing/2014/main" id="{B9D407B7-AC3B-CB49-B1AD-606EFD856BFC}"/>
              </a:ext>
            </a:extLst>
          </p:cNvPr>
          <p:cNvSpPr>
            <a:spLocks noGrp="1"/>
          </p:cNvSpPr>
          <p:nvPr>
            <p:ph type="body" sz="quarter" idx="10" hasCustomPrompt="1"/>
          </p:nvPr>
        </p:nvSpPr>
        <p:spPr>
          <a:xfrm>
            <a:off x="1909342" y="3139807"/>
            <a:ext cx="8373317" cy="856724"/>
          </a:xfrm>
          <a:prstGeom prst="rect">
            <a:avLst/>
          </a:prstGeom>
        </p:spPr>
        <p:txBody>
          <a:bodyPr>
            <a:noAutofit/>
          </a:bodyPr>
          <a:lstStyle>
            <a:lvl2pPr marL="457200" indent="0" algn="ctr">
              <a:buNone/>
              <a:defRPr sz="5400"/>
            </a:lvl2pPr>
          </a:lstStyle>
          <a:p>
            <a:pPr lvl="1"/>
            <a:r>
              <a:rPr lang="en-US" dirty="0"/>
              <a:t>What can clinicians do?</a:t>
            </a:r>
          </a:p>
        </p:txBody>
      </p:sp>
    </p:spTree>
    <p:extLst>
      <p:ext uri="{BB962C8B-B14F-4D97-AF65-F5344CB8AC3E}">
        <p14:creationId xmlns:p14="http://schemas.microsoft.com/office/powerpoint/2010/main" val="102378296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afe stor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18E99-E0B3-DF48-A59B-630EEDBA097A}"/>
              </a:ext>
            </a:extLst>
          </p:cNvPr>
          <p:cNvSpPr>
            <a:spLocks noGrp="1"/>
          </p:cNvSpPr>
          <p:nvPr>
            <p:ph type="title"/>
          </p:nvPr>
        </p:nvSpPr>
        <p:spPr>
          <a:xfrm>
            <a:off x="838200" y="337911"/>
            <a:ext cx="10515600" cy="801463"/>
          </a:xfrm>
        </p:spPr>
        <p:txBody>
          <a:bodyPr>
            <a:normAutofit/>
          </a:bodyPr>
          <a:lstStyle>
            <a:lvl1pPr>
              <a:defRPr sz="3600"/>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192C9BBF-5933-744E-B62E-1B1D2416609D}"/>
              </a:ext>
            </a:extLst>
          </p:cNvPr>
          <p:cNvCxnSpPr/>
          <p:nvPr userDrawn="1"/>
        </p:nvCxnSpPr>
        <p:spPr>
          <a:xfrm>
            <a:off x="977031" y="1139374"/>
            <a:ext cx="501041"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pic>
        <p:nvPicPr>
          <p:cNvPr id="8" name="Graphic 7" descr="Safe">
            <a:extLst>
              <a:ext uri="{FF2B5EF4-FFF2-40B4-BE49-F238E27FC236}">
                <a16:creationId xmlns:a16="http://schemas.microsoft.com/office/drawing/2014/main" id="{7BF0B8A0-D134-B54E-980D-79F71FA2008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58990" y="1409788"/>
            <a:ext cx="5074019" cy="4793895"/>
          </a:xfrm>
          <a:prstGeom prst="rect">
            <a:avLst/>
          </a:prstGeom>
        </p:spPr>
      </p:pic>
      <p:sp>
        <p:nvSpPr>
          <p:cNvPr id="10" name="Content Placeholder 2">
            <a:extLst>
              <a:ext uri="{FF2B5EF4-FFF2-40B4-BE49-F238E27FC236}">
                <a16:creationId xmlns:a16="http://schemas.microsoft.com/office/drawing/2014/main" id="{74A5787A-7890-2C42-A30C-A0017820ECB3}"/>
              </a:ext>
            </a:extLst>
          </p:cNvPr>
          <p:cNvSpPr>
            <a:spLocks noGrp="1"/>
          </p:cNvSpPr>
          <p:nvPr>
            <p:ph idx="11"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i="0" spc="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a:t>
            </a:r>
            <a:r>
              <a:rPr lang="en-US" dirty="0" err="1"/>
              <a:t>eg</a:t>
            </a:r>
            <a:r>
              <a:rPr lang="en-US" dirty="0"/>
              <a:t>:</a:t>
            </a:r>
            <a:r>
              <a:rPr lang="en-US" sz="1600" dirty="0">
                <a:solidFill>
                  <a:schemeClr val="bg1">
                    <a:lumMod val="75000"/>
                  </a:schemeClr>
                </a:solidFill>
              </a:rPr>
              <a:t> “Data from CDC WISQARS” or “Wintemute 2017; Pallin et al. 2019”</a:t>
            </a:r>
          </a:p>
          <a:p>
            <a:pPr lvl="0"/>
            <a:endParaRPr lang="en-US" dirty="0"/>
          </a:p>
        </p:txBody>
      </p:sp>
      <p:sp>
        <p:nvSpPr>
          <p:cNvPr id="11" name="Text Placeholder 2">
            <a:extLst>
              <a:ext uri="{FF2B5EF4-FFF2-40B4-BE49-F238E27FC236}">
                <a16:creationId xmlns:a16="http://schemas.microsoft.com/office/drawing/2014/main" id="{78BA1DBC-0621-3747-8D82-E429846FDDBC}"/>
              </a:ext>
            </a:extLst>
          </p:cNvPr>
          <p:cNvSpPr>
            <a:spLocks noGrp="1"/>
          </p:cNvSpPr>
          <p:nvPr>
            <p:ph idx="1" hasCustomPrompt="1"/>
          </p:nvPr>
        </p:nvSpPr>
        <p:spPr>
          <a:xfrm>
            <a:off x="838199" y="1409788"/>
            <a:ext cx="10515599" cy="4767175"/>
          </a:xfrm>
          <a:prstGeom prst="rect">
            <a:avLst/>
          </a:prstGeom>
        </p:spPr>
        <p:txBody>
          <a:bodyPr vert="horz" lIns="91440" tIns="45720" rIns="91440" bIns="45720" rtlCol="0">
            <a:normAutofit/>
          </a:bodyPr>
          <a:lstStyle>
            <a:lvl1pPr>
              <a:defRPr sz="2800">
                <a:solidFill>
                  <a:schemeClr val="bg1"/>
                </a:solidFill>
                <a:latin typeface="Untitled Sans" panose="020B0503030202060203" pitchFamily="34" charset="77"/>
              </a:defRPr>
            </a:lvl1pPr>
            <a:lvl2pPr>
              <a:defRPr sz="2800">
                <a:solidFill>
                  <a:schemeClr val="bg1"/>
                </a:solidFill>
                <a:latin typeface="Untitled Sans" panose="020B0503030202060203" pitchFamily="34" charset="77"/>
              </a:defRPr>
            </a:lvl2pPr>
            <a:lvl3pPr>
              <a:defRPr sz="2800">
                <a:solidFill>
                  <a:schemeClr val="bg1"/>
                </a:solidFill>
                <a:latin typeface="Untitled Sans" panose="020B0503030202060203" pitchFamily="34" charset="77"/>
              </a:defRPr>
            </a:lvl3pPr>
            <a:lvl4pPr>
              <a:defRPr sz="2800">
                <a:solidFill>
                  <a:schemeClr val="bg1"/>
                </a:solidFill>
                <a:latin typeface="Untitled Sans" panose="020B0503030202060203" pitchFamily="34" charset="77"/>
              </a:defRPr>
            </a:lvl4pPr>
            <a:lvl5pPr>
              <a:defRPr sz="2800">
                <a:solidFill>
                  <a:schemeClr val="bg1"/>
                </a:solidFill>
                <a:latin typeface="Untitled Sans" panose="020B0503030202060203" pitchFamily="34" charset="77"/>
              </a:defRPr>
            </a:lvl5pPr>
          </a:lstStyle>
          <a:p>
            <a:pPr lvl="0"/>
            <a:r>
              <a:rPr lang="en-US" dirty="0"/>
              <a:t>Enter text here</a:t>
            </a:r>
          </a:p>
        </p:txBody>
      </p:sp>
    </p:spTree>
    <p:extLst>
      <p:ext uri="{BB962C8B-B14F-4D97-AF65-F5344CB8AC3E}">
        <p14:creationId xmlns:p14="http://schemas.microsoft.com/office/powerpoint/2010/main" val="3729160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peech bub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18E99-E0B3-DF48-A59B-630EEDBA097A}"/>
              </a:ext>
            </a:extLst>
          </p:cNvPr>
          <p:cNvSpPr>
            <a:spLocks noGrp="1"/>
          </p:cNvSpPr>
          <p:nvPr>
            <p:ph type="title"/>
          </p:nvPr>
        </p:nvSpPr>
        <p:spPr>
          <a:xfrm>
            <a:off x="838200" y="337911"/>
            <a:ext cx="10515600" cy="801463"/>
          </a:xfrm>
        </p:spPr>
        <p:txBody>
          <a:bodyPr>
            <a:normAutofit/>
          </a:bodyPr>
          <a:lstStyle>
            <a:lvl1pPr>
              <a:defRPr sz="3600"/>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192C9BBF-5933-744E-B62E-1B1D2416609D}"/>
              </a:ext>
            </a:extLst>
          </p:cNvPr>
          <p:cNvCxnSpPr/>
          <p:nvPr userDrawn="1"/>
        </p:nvCxnSpPr>
        <p:spPr>
          <a:xfrm>
            <a:off x="977031" y="1139374"/>
            <a:ext cx="501041"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pic>
        <p:nvPicPr>
          <p:cNvPr id="6" name="Graphic 5" descr="Chat">
            <a:extLst>
              <a:ext uri="{FF2B5EF4-FFF2-40B4-BE49-F238E27FC236}">
                <a16:creationId xmlns:a16="http://schemas.microsoft.com/office/drawing/2014/main" id="{1874FEB1-EF82-434A-97A4-C9860D3959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75977" y="499730"/>
            <a:ext cx="8679918" cy="6995093"/>
          </a:xfrm>
          <a:prstGeom prst="rect">
            <a:avLst/>
          </a:prstGeom>
        </p:spPr>
      </p:pic>
      <p:sp>
        <p:nvSpPr>
          <p:cNvPr id="9" name="Text Placeholder 2">
            <a:extLst>
              <a:ext uri="{FF2B5EF4-FFF2-40B4-BE49-F238E27FC236}">
                <a16:creationId xmlns:a16="http://schemas.microsoft.com/office/drawing/2014/main" id="{263206FA-84DF-484A-8152-9E23DF0425B0}"/>
              </a:ext>
            </a:extLst>
          </p:cNvPr>
          <p:cNvSpPr>
            <a:spLocks noGrp="1"/>
          </p:cNvSpPr>
          <p:nvPr>
            <p:ph idx="1" hasCustomPrompt="1"/>
          </p:nvPr>
        </p:nvSpPr>
        <p:spPr>
          <a:xfrm>
            <a:off x="838199" y="1409788"/>
            <a:ext cx="10515599" cy="4767175"/>
          </a:xfrm>
          <a:prstGeom prst="rect">
            <a:avLst/>
          </a:prstGeom>
        </p:spPr>
        <p:txBody>
          <a:bodyPr vert="horz" lIns="91440" tIns="45720" rIns="91440" bIns="45720" rtlCol="0">
            <a:normAutofit/>
          </a:bodyPr>
          <a:lstStyle>
            <a:lvl1pPr>
              <a:defRPr sz="2800">
                <a:solidFill>
                  <a:schemeClr val="bg1"/>
                </a:solidFill>
                <a:latin typeface="Untitled Sans" panose="020B0503030202060203" pitchFamily="34" charset="77"/>
              </a:defRPr>
            </a:lvl1pPr>
            <a:lvl2pPr>
              <a:defRPr sz="2800">
                <a:solidFill>
                  <a:schemeClr val="bg1"/>
                </a:solidFill>
                <a:latin typeface="Untitled Sans" panose="020B0503030202060203" pitchFamily="34" charset="77"/>
              </a:defRPr>
            </a:lvl2pPr>
            <a:lvl3pPr>
              <a:defRPr sz="2800">
                <a:solidFill>
                  <a:schemeClr val="bg1"/>
                </a:solidFill>
                <a:latin typeface="Untitled Sans" panose="020B0503030202060203" pitchFamily="34" charset="77"/>
              </a:defRPr>
            </a:lvl3pPr>
            <a:lvl4pPr>
              <a:defRPr sz="2800">
                <a:solidFill>
                  <a:schemeClr val="bg1"/>
                </a:solidFill>
                <a:latin typeface="Untitled Sans" panose="020B0503030202060203" pitchFamily="34" charset="77"/>
              </a:defRPr>
            </a:lvl4pPr>
            <a:lvl5pPr>
              <a:defRPr sz="2800">
                <a:solidFill>
                  <a:schemeClr val="bg1"/>
                </a:solidFill>
                <a:latin typeface="Untitled Sans" panose="020B0503030202060203" pitchFamily="34" charset="77"/>
              </a:defRPr>
            </a:lvl5pPr>
          </a:lstStyle>
          <a:p>
            <a:pPr lvl="0"/>
            <a:r>
              <a:rPr lang="en-US" dirty="0"/>
              <a:t>Enter text here</a:t>
            </a:r>
          </a:p>
        </p:txBody>
      </p:sp>
      <p:sp>
        <p:nvSpPr>
          <p:cNvPr id="10" name="Content Placeholder 2">
            <a:extLst>
              <a:ext uri="{FF2B5EF4-FFF2-40B4-BE49-F238E27FC236}">
                <a16:creationId xmlns:a16="http://schemas.microsoft.com/office/drawing/2014/main" id="{BE6B0991-B0AC-5042-921E-16373CEEB816}"/>
              </a:ext>
            </a:extLst>
          </p:cNvPr>
          <p:cNvSpPr>
            <a:spLocks noGrp="1"/>
          </p:cNvSpPr>
          <p:nvPr>
            <p:ph idx="10"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a:t>
            </a:r>
            <a:r>
              <a:rPr lang="en-US" dirty="0" err="1"/>
              <a:t>eg</a:t>
            </a:r>
            <a:r>
              <a:rPr lang="en-US" dirty="0"/>
              <a:t>:</a:t>
            </a:r>
            <a:r>
              <a:rPr lang="en-US" sz="1600" dirty="0">
                <a:solidFill>
                  <a:schemeClr val="bg1">
                    <a:lumMod val="75000"/>
                  </a:schemeClr>
                </a:solidFill>
              </a:rPr>
              <a:t> “Data from CDC WISQARS” or “Wintemute 2017; Pallin et al. 2019”</a:t>
            </a:r>
          </a:p>
          <a:p>
            <a:pPr lvl="0"/>
            <a:endParaRPr lang="en-US" dirty="0"/>
          </a:p>
        </p:txBody>
      </p:sp>
    </p:spTree>
    <p:extLst>
      <p:ext uri="{BB962C8B-B14F-4D97-AF65-F5344CB8AC3E}">
        <p14:creationId xmlns:p14="http://schemas.microsoft.com/office/powerpoint/2010/main" val="1197728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opti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AA91A7B-DCA5-6746-8C23-4423B844491E}"/>
              </a:ext>
            </a:extLst>
          </p:cNvPr>
          <p:cNvSpPr>
            <a:spLocks noGrp="1"/>
          </p:cNvSpPr>
          <p:nvPr>
            <p:ph type="title" hasCustomPrompt="1"/>
          </p:nvPr>
        </p:nvSpPr>
        <p:spPr>
          <a:xfrm>
            <a:off x="2328535" y="2688347"/>
            <a:ext cx="7534929" cy="2351485"/>
          </a:xfrm>
        </p:spPr>
        <p:txBody>
          <a:bodyPr>
            <a:noAutofit/>
          </a:bodyPr>
          <a:lstStyle>
            <a:lvl1pPr marL="0" marR="0" indent="0" algn="ctr" defTabSz="914400" rtl="0" eaLnBrk="1" fontAlgn="auto" latinLnBrk="0" hangingPunct="1">
              <a:lnSpc>
                <a:spcPct val="90000"/>
              </a:lnSpc>
              <a:spcBef>
                <a:spcPct val="0"/>
              </a:spcBef>
              <a:spcAft>
                <a:spcPts val="0"/>
              </a:spcAft>
              <a:buClrTx/>
              <a:buSzTx/>
              <a:buFontTx/>
              <a:buNone/>
              <a:tabLst/>
              <a:defRPr sz="4400"/>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a:t>“If it’s not a health problem, then why are all those people dying from it?”</a:t>
            </a:r>
            <a:br>
              <a:rPr lang="en-US" dirty="0"/>
            </a:br>
            <a:endParaRPr lang="en-US" dirty="0"/>
          </a:p>
        </p:txBody>
      </p:sp>
      <p:cxnSp>
        <p:nvCxnSpPr>
          <p:cNvPr id="3" name="Straight Connector 2">
            <a:extLst>
              <a:ext uri="{FF2B5EF4-FFF2-40B4-BE49-F238E27FC236}">
                <a16:creationId xmlns:a16="http://schemas.microsoft.com/office/drawing/2014/main" id="{21D799F5-D6ED-1744-9194-17A1A1484466}"/>
              </a:ext>
            </a:extLst>
          </p:cNvPr>
          <p:cNvCxnSpPr>
            <a:cxnSpLocks/>
          </p:cNvCxnSpPr>
          <p:nvPr userDrawn="1"/>
        </p:nvCxnSpPr>
        <p:spPr>
          <a:xfrm>
            <a:off x="6096000" y="1798593"/>
            <a:ext cx="0" cy="306654"/>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6" name="Text Placeholder 6">
            <a:extLst>
              <a:ext uri="{FF2B5EF4-FFF2-40B4-BE49-F238E27FC236}">
                <a16:creationId xmlns:a16="http://schemas.microsoft.com/office/drawing/2014/main" id="{15733D84-6E3A-0D43-84BB-45D07D3CEEB1}"/>
              </a:ext>
            </a:extLst>
          </p:cNvPr>
          <p:cNvSpPr>
            <a:spLocks noGrp="1"/>
          </p:cNvSpPr>
          <p:nvPr>
            <p:ph type="body" sz="quarter" idx="11"/>
          </p:nvPr>
        </p:nvSpPr>
        <p:spPr>
          <a:xfrm>
            <a:off x="3901280" y="1214019"/>
            <a:ext cx="4389437" cy="436563"/>
          </a:xfrm>
        </p:spPr>
        <p:txBody>
          <a:bodyPr>
            <a:normAutofit/>
          </a:bodyPr>
          <a:lstStyle>
            <a:lvl1pPr marL="0" indent="0" algn="ctr">
              <a:buNone/>
              <a:defRPr sz="2400">
                <a:solidFill>
                  <a:schemeClr val="bg1"/>
                </a:solidFill>
                <a:latin typeface="Untitled Serif Medium" panose="02020603060303060403" pitchFamily="18" charset="77"/>
              </a:defRPr>
            </a:lvl1pPr>
          </a:lstStyle>
          <a:p>
            <a:pPr lvl="0"/>
            <a:r>
              <a:rPr lang="en-US"/>
              <a:t>Edit Master text styles</a:t>
            </a:r>
          </a:p>
        </p:txBody>
      </p:sp>
      <p:sp>
        <p:nvSpPr>
          <p:cNvPr id="10" name="Text Placeholder 6">
            <a:extLst>
              <a:ext uri="{FF2B5EF4-FFF2-40B4-BE49-F238E27FC236}">
                <a16:creationId xmlns:a16="http://schemas.microsoft.com/office/drawing/2014/main" id="{FF1855BC-65EA-3E4C-8175-128B11D7E759}"/>
              </a:ext>
            </a:extLst>
          </p:cNvPr>
          <p:cNvSpPr>
            <a:spLocks noGrp="1"/>
          </p:cNvSpPr>
          <p:nvPr>
            <p:ph type="body" sz="quarter" idx="12"/>
          </p:nvPr>
        </p:nvSpPr>
        <p:spPr>
          <a:xfrm>
            <a:off x="3901279" y="5542179"/>
            <a:ext cx="4389437" cy="436563"/>
          </a:xfrm>
        </p:spPr>
        <p:txBody>
          <a:bodyPr>
            <a:normAutofit/>
          </a:bodyPr>
          <a:lstStyle>
            <a:lvl1pPr marL="0" indent="0" algn="ctr">
              <a:buNone/>
              <a:defRPr sz="2400">
                <a:solidFill>
                  <a:schemeClr val="bg1"/>
                </a:solidFill>
                <a:latin typeface="Untitled Serif Medium" panose="02020603060303060403" pitchFamily="18" charset="77"/>
              </a:defRPr>
            </a:lvl1pPr>
          </a:lstStyle>
          <a:p>
            <a:pPr lvl="0"/>
            <a:r>
              <a:rPr lang="en-US"/>
              <a:t>Edit Master text styles</a:t>
            </a:r>
          </a:p>
        </p:txBody>
      </p:sp>
    </p:spTree>
    <p:extLst>
      <p:ext uri="{BB962C8B-B14F-4D97-AF65-F5344CB8AC3E}">
        <p14:creationId xmlns:p14="http://schemas.microsoft.com/office/powerpoint/2010/main" val="171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r more informati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92C9BBF-5933-744E-B62E-1B1D2416609D}"/>
              </a:ext>
            </a:extLst>
          </p:cNvPr>
          <p:cNvCxnSpPr/>
          <p:nvPr userDrawn="1"/>
        </p:nvCxnSpPr>
        <p:spPr>
          <a:xfrm>
            <a:off x="977031" y="1139374"/>
            <a:ext cx="501041"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F1635EC-609E-0542-847C-3ACEF0C1E206}"/>
              </a:ext>
            </a:extLst>
          </p:cNvPr>
          <p:cNvPicPr>
            <a:picLocks noChangeAspect="1"/>
          </p:cNvPicPr>
          <p:nvPr userDrawn="1"/>
        </p:nvPicPr>
        <p:blipFill>
          <a:blip r:embed="rId2"/>
          <a:stretch>
            <a:fillRect/>
          </a:stretch>
        </p:blipFill>
        <p:spPr>
          <a:xfrm>
            <a:off x="109335" y="3131288"/>
            <a:ext cx="1397369" cy="978158"/>
          </a:xfrm>
          <a:prstGeom prst="rect">
            <a:avLst/>
          </a:prstGeom>
        </p:spPr>
      </p:pic>
      <p:pic>
        <p:nvPicPr>
          <p:cNvPr id="10" name="Picture 9">
            <a:extLst>
              <a:ext uri="{FF2B5EF4-FFF2-40B4-BE49-F238E27FC236}">
                <a16:creationId xmlns:a16="http://schemas.microsoft.com/office/drawing/2014/main" id="{8DC61FC6-575C-4249-9EB0-019D32602451}"/>
              </a:ext>
            </a:extLst>
          </p:cNvPr>
          <p:cNvPicPr>
            <a:picLocks noChangeAspect="1"/>
          </p:cNvPicPr>
          <p:nvPr userDrawn="1"/>
        </p:nvPicPr>
        <p:blipFill>
          <a:blip r:embed="rId3"/>
          <a:stretch>
            <a:fillRect/>
          </a:stretch>
        </p:blipFill>
        <p:spPr>
          <a:xfrm>
            <a:off x="385231" y="2108954"/>
            <a:ext cx="845578" cy="687737"/>
          </a:xfrm>
          <a:prstGeom prst="rect">
            <a:avLst/>
          </a:prstGeom>
        </p:spPr>
      </p:pic>
      <p:pic>
        <p:nvPicPr>
          <p:cNvPr id="11" name="Graphic 10" descr="Email with solid fill">
            <a:extLst>
              <a:ext uri="{FF2B5EF4-FFF2-40B4-BE49-F238E27FC236}">
                <a16:creationId xmlns:a16="http://schemas.microsoft.com/office/drawing/2014/main" id="{03F83964-18A3-9D4C-A487-3FC900BC363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8898" y="4444043"/>
            <a:ext cx="801463" cy="801463"/>
          </a:xfrm>
          <a:prstGeom prst="rect">
            <a:avLst/>
          </a:prstGeom>
        </p:spPr>
      </p:pic>
      <p:pic>
        <p:nvPicPr>
          <p:cNvPr id="12" name="Picture 11" descr="Graphical user interface, application, Teams&#10;&#10;Description automatically generated">
            <a:extLst>
              <a:ext uri="{FF2B5EF4-FFF2-40B4-BE49-F238E27FC236}">
                <a16:creationId xmlns:a16="http://schemas.microsoft.com/office/drawing/2014/main" id="{7DBB57F0-CFA2-B54F-8E58-7B426010CAD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165407" y="1615515"/>
            <a:ext cx="5698926" cy="3785233"/>
          </a:xfrm>
          <a:prstGeom prst="rect">
            <a:avLst/>
          </a:prstGeom>
        </p:spPr>
      </p:pic>
      <p:sp>
        <p:nvSpPr>
          <p:cNvPr id="14" name="TextBox 13">
            <a:extLst>
              <a:ext uri="{FF2B5EF4-FFF2-40B4-BE49-F238E27FC236}">
                <a16:creationId xmlns:a16="http://schemas.microsoft.com/office/drawing/2014/main" id="{88FB2EC7-4AA4-0D4C-BFC9-3332E989C669}"/>
              </a:ext>
            </a:extLst>
          </p:cNvPr>
          <p:cNvSpPr txBox="1"/>
          <p:nvPr userDrawn="1"/>
        </p:nvSpPr>
        <p:spPr>
          <a:xfrm>
            <a:off x="1230809" y="2271492"/>
            <a:ext cx="4795785" cy="2831544"/>
          </a:xfrm>
          <a:prstGeom prst="rect">
            <a:avLst/>
          </a:prstGeom>
          <a:noFill/>
        </p:spPr>
        <p:txBody>
          <a:bodyPr wrap="square" rtlCol="0">
            <a:spAutoFit/>
          </a:bodyPr>
          <a:lstStyle/>
          <a:p>
            <a:r>
              <a:rPr lang="en-US" sz="3200" dirty="0">
                <a:solidFill>
                  <a:schemeClr val="bg1"/>
                </a:solidFill>
                <a:latin typeface="Untitled Sans" panose="020B0503030202060203" pitchFamily="34" charset="77"/>
              </a:rPr>
              <a:t>@</a:t>
            </a:r>
            <a:r>
              <a:rPr lang="en-US" sz="3200" dirty="0" err="1">
                <a:solidFill>
                  <a:schemeClr val="bg1"/>
                </a:solidFill>
                <a:latin typeface="Untitled Sans" panose="020B0503030202060203" pitchFamily="34" charset="77"/>
              </a:rPr>
              <a:t>BulletPointsProj</a:t>
            </a:r>
            <a:endParaRPr lang="en-US" sz="3200" dirty="0">
              <a:solidFill>
                <a:schemeClr val="bg1"/>
              </a:solidFill>
              <a:latin typeface="Untitled Sans" panose="020B0503030202060203" pitchFamily="34" charset="77"/>
            </a:endParaRPr>
          </a:p>
          <a:p>
            <a:endParaRPr lang="en-US" sz="3200" dirty="0">
              <a:solidFill>
                <a:schemeClr val="bg1"/>
              </a:solidFill>
              <a:latin typeface="Untitled Sans" panose="020B0503030202060203" pitchFamily="34" charset="77"/>
            </a:endParaRPr>
          </a:p>
          <a:p>
            <a:endParaRPr lang="en-US" sz="1000" dirty="0">
              <a:solidFill>
                <a:schemeClr val="bg1"/>
              </a:solidFill>
              <a:latin typeface="Untitled Sans" panose="020B0503030202060203" pitchFamily="34" charset="77"/>
            </a:endParaRPr>
          </a:p>
          <a:p>
            <a:r>
              <a:rPr lang="en-US" sz="3200" dirty="0" err="1">
                <a:solidFill>
                  <a:schemeClr val="bg1"/>
                </a:solidFill>
                <a:latin typeface="Untitled Sans" panose="020B0503030202060203" pitchFamily="34" charset="77"/>
              </a:rPr>
              <a:t>BulletPoints</a:t>
            </a:r>
            <a:r>
              <a:rPr lang="en-US" sz="3200" dirty="0">
                <a:solidFill>
                  <a:schemeClr val="bg1"/>
                </a:solidFill>
                <a:latin typeface="Untitled Sans" panose="020B0503030202060203" pitchFamily="34" charset="77"/>
              </a:rPr>
              <a:t> Project</a:t>
            </a:r>
          </a:p>
          <a:p>
            <a:endParaRPr lang="en-US" sz="2800" dirty="0">
              <a:solidFill>
                <a:schemeClr val="bg1"/>
              </a:solidFill>
              <a:latin typeface="Untitled Sans" panose="020B0503030202060203" pitchFamily="34" charset="77"/>
            </a:endParaRPr>
          </a:p>
          <a:p>
            <a:endParaRPr lang="en-US" sz="2400" dirty="0">
              <a:solidFill>
                <a:schemeClr val="bg1"/>
              </a:solidFill>
              <a:latin typeface="Untitled Sans" panose="020B0503030202060203" pitchFamily="34" charset="77"/>
            </a:endParaRPr>
          </a:p>
          <a:p>
            <a:r>
              <a:rPr lang="en-US" sz="2100" dirty="0" err="1">
                <a:solidFill>
                  <a:schemeClr val="bg1"/>
                </a:solidFill>
                <a:latin typeface="Untitled Sans" panose="020B0503030202060203" pitchFamily="34" charset="77"/>
              </a:rPr>
              <a:t>hs-bulletpoints@ucdavis.edu</a:t>
            </a:r>
            <a:endParaRPr lang="en-US" sz="2100" dirty="0">
              <a:solidFill>
                <a:schemeClr val="bg1"/>
              </a:solidFill>
              <a:latin typeface="Untitled Sans" panose="020B0503030202060203" pitchFamily="34" charset="77"/>
            </a:endParaRPr>
          </a:p>
        </p:txBody>
      </p:sp>
      <p:sp>
        <p:nvSpPr>
          <p:cNvPr id="15" name="TextBox 14">
            <a:extLst>
              <a:ext uri="{FF2B5EF4-FFF2-40B4-BE49-F238E27FC236}">
                <a16:creationId xmlns:a16="http://schemas.microsoft.com/office/drawing/2014/main" id="{F986C877-E9DF-DE4B-BB2B-3A70F02037A8}"/>
              </a:ext>
            </a:extLst>
          </p:cNvPr>
          <p:cNvSpPr txBox="1"/>
          <p:nvPr userDrawn="1"/>
        </p:nvSpPr>
        <p:spPr>
          <a:xfrm>
            <a:off x="6542497" y="5400748"/>
            <a:ext cx="5460649" cy="646331"/>
          </a:xfrm>
          <a:prstGeom prst="rect">
            <a:avLst/>
          </a:prstGeom>
          <a:noFill/>
        </p:spPr>
        <p:txBody>
          <a:bodyPr wrap="square" rtlCol="0">
            <a:spAutoFit/>
          </a:bodyPr>
          <a:lstStyle/>
          <a:p>
            <a:r>
              <a:rPr lang="en-US" sz="3600" err="1">
                <a:solidFill>
                  <a:schemeClr val="bg1"/>
                </a:solidFill>
                <a:latin typeface="Untitled Sans" panose="020B0503030202060203" pitchFamily="34" charset="77"/>
              </a:rPr>
              <a:t>BulletPointsProject.org</a:t>
            </a:r>
            <a:endParaRPr lang="en-US" sz="2400">
              <a:solidFill>
                <a:schemeClr val="bg1"/>
              </a:solidFill>
              <a:latin typeface="Untitled Sans" panose="020B0503030202060203" pitchFamily="34" charset="77"/>
            </a:endParaRPr>
          </a:p>
        </p:txBody>
      </p:sp>
      <p:sp>
        <p:nvSpPr>
          <p:cNvPr id="3" name="TextBox 2">
            <a:extLst>
              <a:ext uri="{FF2B5EF4-FFF2-40B4-BE49-F238E27FC236}">
                <a16:creationId xmlns:a16="http://schemas.microsoft.com/office/drawing/2014/main" id="{C50A35AC-1AC5-9C40-8AEC-431FFBF8EF86}"/>
              </a:ext>
            </a:extLst>
          </p:cNvPr>
          <p:cNvSpPr txBox="1"/>
          <p:nvPr userDrawn="1"/>
        </p:nvSpPr>
        <p:spPr>
          <a:xfrm>
            <a:off x="838200" y="386311"/>
            <a:ext cx="7502487" cy="646331"/>
          </a:xfrm>
          <a:prstGeom prst="rect">
            <a:avLst/>
          </a:prstGeom>
          <a:noFill/>
        </p:spPr>
        <p:txBody>
          <a:bodyPr wrap="square" rtlCol="0">
            <a:spAutoFit/>
          </a:bodyPr>
          <a:lstStyle/>
          <a:p>
            <a:r>
              <a:rPr lang="en-US" sz="3600">
                <a:solidFill>
                  <a:schemeClr val="bg1"/>
                </a:solidFill>
                <a:latin typeface="Untitled Sans" panose="020B0503030202060203" pitchFamily="34" charset="77"/>
              </a:rPr>
              <a:t>For more information</a:t>
            </a:r>
          </a:p>
        </p:txBody>
      </p:sp>
    </p:spTree>
    <p:extLst>
      <p:ext uri="{BB962C8B-B14F-4D97-AF65-F5344CB8AC3E}">
        <p14:creationId xmlns:p14="http://schemas.microsoft.com/office/powerpoint/2010/main" val="260851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ost-course survey">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4C177C-2074-0146-9900-8B7DE8A3DB96}"/>
              </a:ext>
            </a:extLst>
          </p:cNvPr>
          <p:cNvSpPr>
            <a:spLocks noGrp="1"/>
          </p:cNvSpPr>
          <p:nvPr>
            <p:ph type="title" hasCustomPrompt="1"/>
          </p:nvPr>
        </p:nvSpPr>
        <p:spPr>
          <a:xfrm>
            <a:off x="838200" y="1122219"/>
            <a:ext cx="5022273" cy="1216170"/>
          </a:xfrm>
        </p:spPr>
        <p:txBody>
          <a:bodyPr>
            <a:normAutofit/>
          </a:bodyPr>
          <a:lstStyle>
            <a:lvl1pPr>
              <a:defRPr sz="3600"/>
            </a:lvl1pPr>
          </a:lstStyle>
          <a:p>
            <a:r>
              <a:rPr lang="en-US" dirty="0"/>
              <a:t>Post-course survey</a:t>
            </a:r>
          </a:p>
        </p:txBody>
      </p:sp>
      <p:cxnSp>
        <p:nvCxnSpPr>
          <p:cNvPr id="11" name="Straight Connector 10">
            <a:extLst>
              <a:ext uri="{FF2B5EF4-FFF2-40B4-BE49-F238E27FC236}">
                <a16:creationId xmlns:a16="http://schemas.microsoft.com/office/drawing/2014/main" id="{28F2F48E-6DC1-5D4A-ADB0-29E5315AD31B}"/>
              </a:ext>
            </a:extLst>
          </p:cNvPr>
          <p:cNvCxnSpPr>
            <a:cxnSpLocks/>
          </p:cNvCxnSpPr>
          <p:nvPr userDrawn="1"/>
        </p:nvCxnSpPr>
        <p:spPr>
          <a:xfrm>
            <a:off x="977031" y="2338388"/>
            <a:ext cx="245755"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B2CA2D51-0649-0145-9122-E8AB31CFC427}"/>
              </a:ext>
            </a:extLst>
          </p:cNvPr>
          <p:cNvSpPr>
            <a:spLocks noGrp="1"/>
          </p:cNvSpPr>
          <p:nvPr>
            <p:ph idx="1" hasCustomPrompt="1"/>
          </p:nvPr>
        </p:nvSpPr>
        <p:spPr>
          <a:xfrm>
            <a:off x="838200" y="2646217"/>
            <a:ext cx="5022273" cy="3530745"/>
          </a:xfrm>
          <a:prstGeom prst="rect">
            <a:avLst/>
          </a:prstGeom>
        </p:spPr>
        <p:txBody>
          <a:bodyPr vert="horz" lIns="91440" tIns="45720" rIns="91440" bIns="45720" rtlCol="0">
            <a:normAutofit/>
          </a:bodyPr>
          <a:lstStyle>
            <a:lvl1pPr marL="0" indent="0">
              <a:buFont typeface="Arial" panose="020B0604020202020204" pitchFamily="34" charset="0"/>
              <a:buNone/>
              <a:defRPr sz="2400" b="0" i="0">
                <a:solidFill>
                  <a:schemeClr val="bg1"/>
                </a:solidFill>
                <a:latin typeface="Untitled Sans" panose="020B0503030202060203" pitchFamily="34"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b="0" i="0" dirty="0">
                <a:latin typeface="Untitled Sans" panose="020B0503030202060203" pitchFamily="34" charset="77"/>
              </a:rPr>
              <a:t>[insert Qualtrics link]</a:t>
            </a:r>
            <a:endParaRPr lang="en-US" dirty="0"/>
          </a:p>
        </p:txBody>
      </p:sp>
      <p:sp>
        <p:nvSpPr>
          <p:cNvPr id="15" name="Rectangle 14">
            <a:extLst>
              <a:ext uri="{FF2B5EF4-FFF2-40B4-BE49-F238E27FC236}">
                <a16:creationId xmlns:a16="http://schemas.microsoft.com/office/drawing/2014/main" id="{E3FC5CE0-C468-984F-9F45-DB8C830EB212}"/>
              </a:ext>
            </a:extLst>
          </p:cNvPr>
          <p:cNvSpPr/>
          <p:nvPr userDrawn="1"/>
        </p:nvSpPr>
        <p:spPr>
          <a:xfrm>
            <a:off x="5995986" y="0"/>
            <a:ext cx="6196013"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horz-black.png" descr="horz-black.png">
            <a:extLst>
              <a:ext uri="{FF2B5EF4-FFF2-40B4-BE49-F238E27FC236}">
                <a16:creationId xmlns:a16="http://schemas.microsoft.com/office/drawing/2014/main" id="{3D72A063-D167-5E42-AEAF-022AD82B379C}"/>
              </a:ext>
            </a:extLst>
          </p:cNvPr>
          <p:cNvPicPr>
            <a:picLocks noChangeAspect="1"/>
          </p:cNvPicPr>
          <p:nvPr userDrawn="1"/>
        </p:nvPicPr>
        <p:blipFill>
          <a:blip r:embed="rId2"/>
          <a:stretch>
            <a:fillRect/>
          </a:stretch>
        </p:blipFill>
        <p:spPr>
          <a:xfrm>
            <a:off x="10599704" y="6280208"/>
            <a:ext cx="1344168" cy="366000"/>
          </a:xfrm>
          <a:prstGeom prst="rect">
            <a:avLst/>
          </a:prstGeom>
          <a:ln w="12700">
            <a:miter lim="400000"/>
          </a:ln>
        </p:spPr>
      </p:pic>
      <p:pic>
        <p:nvPicPr>
          <p:cNvPr id="18" name="circles.png" descr="circles.png">
            <a:extLst>
              <a:ext uri="{FF2B5EF4-FFF2-40B4-BE49-F238E27FC236}">
                <a16:creationId xmlns:a16="http://schemas.microsoft.com/office/drawing/2014/main" id="{DB609520-AFD4-F645-985A-472BCAAEA770}"/>
              </a:ext>
            </a:extLst>
          </p:cNvPr>
          <p:cNvPicPr>
            <a:picLocks noChangeAspect="1"/>
          </p:cNvPicPr>
          <p:nvPr userDrawn="1"/>
        </p:nvPicPr>
        <p:blipFill>
          <a:blip r:embed="rId3">
            <a:alphaModFix amt="20312"/>
          </a:blip>
          <a:stretch>
            <a:fillRect/>
          </a:stretch>
        </p:blipFill>
        <p:spPr>
          <a:xfrm>
            <a:off x="248128" y="6235016"/>
            <a:ext cx="3606446" cy="635062"/>
          </a:xfrm>
          <a:prstGeom prst="rect">
            <a:avLst/>
          </a:prstGeom>
          <a:ln w="12700">
            <a:miter lim="400000"/>
          </a:ln>
          <a:scene3d>
            <a:camera prst="orthographicFront">
              <a:rot lat="0" lon="0" rev="0"/>
            </a:camera>
            <a:lightRig rig="threePt" dir="t"/>
          </a:scene3d>
        </p:spPr>
      </p:pic>
      <p:sp>
        <p:nvSpPr>
          <p:cNvPr id="9" name="Oval 8">
            <a:extLst>
              <a:ext uri="{FF2B5EF4-FFF2-40B4-BE49-F238E27FC236}">
                <a16:creationId xmlns:a16="http://schemas.microsoft.com/office/drawing/2014/main" id="{8EB4EFAE-5870-F647-BF7A-3DB2616D0981}"/>
              </a:ext>
            </a:extLst>
          </p:cNvPr>
          <p:cNvSpPr/>
          <p:nvPr userDrawn="1"/>
        </p:nvSpPr>
        <p:spPr>
          <a:xfrm>
            <a:off x="7214006" y="1509711"/>
            <a:ext cx="3759971" cy="3838574"/>
          </a:xfrm>
          <a:prstGeom prst="ellipse">
            <a:avLst/>
          </a:prstGeom>
          <a:solidFill>
            <a:srgbClr val="48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800" b="1">
                <a:latin typeface="Untitled Sans" panose="020B0503030202060203" pitchFamily="34" charset="77"/>
              </a:rPr>
              <a:t>!</a:t>
            </a:r>
          </a:p>
        </p:txBody>
      </p:sp>
    </p:spTree>
    <p:extLst>
      <p:ext uri="{BB962C8B-B14F-4D97-AF65-F5344CB8AC3E}">
        <p14:creationId xmlns:p14="http://schemas.microsoft.com/office/powerpoint/2010/main" val="3557692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18E99-E0B3-DF48-A59B-630EEDBA097A}"/>
              </a:ext>
            </a:extLst>
          </p:cNvPr>
          <p:cNvSpPr>
            <a:spLocks noGrp="1"/>
          </p:cNvSpPr>
          <p:nvPr>
            <p:ph type="title" hasCustomPrompt="1"/>
          </p:nvPr>
        </p:nvSpPr>
        <p:spPr>
          <a:xfrm>
            <a:off x="838200" y="337911"/>
            <a:ext cx="10515600" cy="801463"/>
          </a:xfrm>
        </p:spPr>
        <p:txBody>
          <a:bodyPr>
            <a:normAutofit/>
          </a:bodyPr>
          <a:lstStyle>
            <a:lvl1pPr>
              <a:defRPr sz="3600"/>
            </a:lvl1pPr>
          </a:lstStyle>
          <a:p>
            <a:r>
              <a:rPr lang="en-US" dirty="0"/>
              <a:t>Header</a:t>
            </a:r>
          </a:p>
        </p:txBody>
      </p:sp>
      <p:sp>
        <p:nvSpPr>
          <p:cNvPr id="3" name="Content Placeholder 2">
            <a:extLst>
              <a:ext uri="{FF2B5EF4-FFF2-40B4-BE49-F238E27FC236}">
                <a16:creationId xmlns:a16="http://schemas.microsoft.com/office/drawing/2014/main" id="{0E8679DA-098C-A849-8FC5-46AAA50146D5}"/>
              </a:ext>
            </a:extLst>
          </p:cNvPr>
          <p:cNvSpPr>
            <a:spLocks noGrp="1"/>
          </p:cNvSpPr>
          <p:nvPr>
            <p:ph idx="1" hasCustomPrompt="1"/>
          </p:nvPr>
        </p:nvSpPr>
        <p:spPr>
          <a:xfrm>
            <a:off x="838200" y="1478075"/>
            <a:ext cx="10515600" cy="4698888"/>
          </a:xfrm>
          <a:prstGeom prst="rect">
            <a:avLst/>
          </a:prstGeom>
        </p:spPr>
        <p:txBody>
          <a:bodyPr/>
          <a:lstStyle>
            <a:lvl1pPr marL="457200" indent="-457200">
              <a:buSzPct val="80000"/>
              <a:buFontTx/>
              <a:buBlip>
                <a:blip r:embed="rId2"/>
              </a:buBlip>
              <a:defRPr b="0" i="0">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lvl="0"/>
            <a:r>
              <a:rPr lang="en-US" dirty="0"/>
              <a:t>This bullet looks ok </a:t>
            </a:r>
          </a:p>
          <a:p>
            <a:pPr lvl="1"/>
            <a:r>
              <a:rPr lang="en-US" dirty="0"/>
              <a:t>This one indents really far. Can you fix this? </a:t>
            </a:r>
          </a:p>
        </p:txBody>
      </p:sp>
      <p:cxnSp>
        <p:nvCxnSpPr>
          <p:cNvPr id="7" name="Straight Connector 6">
            <a:extLst>
              <a:ext uri="{FF2B5EF4-FFF2-40B4-BE49-F238E27FC236}">
                <a16:creationId xmlns:a16="http://schemas.microsoft.com/office/drawing/2014/main" id="{192C9BBF-5933-744E-B62E-1B1D2416609D}"/>
              </a:ext>
            </a:extLst>
          </p:cNvPr>
          <p:cNvCxnSpPr/>
          <p:nvPr userDrawn="1"/>
        </p:nvCxnSpPr>
        <p:spPr>
          <a:xfrm>
            <a:off x="977031" y="1139374"/>
            <a:ext cx="501041"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2F066E51-3914-EE40-8A7A-CC6D8D870A6B}"/>
              </a:ext>
            </a:extLst>
          </p:cNvPr>
          <p:cNvSpPr>
            <a:spLocks noGrp="1"/>
          </p:cNvSpPr>
          <p:nvPr>
            <p:ph idx="10"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a:t>
            </a:r>
            <a:r>
              <a:rPr lang="en-US" dirty="0" err="1"/>
              <a:t>eg</a:t>
            </a:r>
            <a:r>
              <a:rPr lang="en-US" dirty="0"/>
              <a:t>:</a:t>
            </a:r>
            <a:r>
              <a:rPr lang="en-US" sz="1600" dirty="0">
                <a:solidFill>
                  <a:schemeClr val="bg1">
                    <a:lumMod val="75000"/>
                  </a:schemeClr>
                </a:solidFill>
              </a:rPr>
              <a:t> “Data from CDC WISQARS” or “Wintemute 2017; Pallin et al. 2019”</a:t>
            </a:r>
          </a:p>
          <a:p>
            <a:pPr lvl="0"/>
            <a:endParaRPr lang="en-US" dirty="0"/>
          </a:p>
        </p:txBody>
      </p:sp>
    </p:spTree>
    <p:extLst>
      <p:ext uri="{BB962C8B-B14F-4D97-AF65-F5344CB8AC3E}">
        <p14:creationId xmlns:p14="http://schemas.microsoft.com/office/powerpoint/2010/main" val="32256540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8FCED3C2-0BD8-E040-93DB-DD00590B93DA}"/>
              </a:ext>
            </a:extLst>
          </p:cNvPr>
          <p:cNvCxnSpPr/>
          <p:nvPr userDrawn="1"/>
        </p:nvCxnSpPr>
        <p:spPr>
          <a:xfrm>
            <a:off x="977031" y="1139374"/>
            <a:ext cx="501041"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0EBEF12-3993-154E-89C1-0CB670F792B7}"/>
              </a:ext>
            </a:extLst>
          </p:cNvPr>
          <p:cNvSpPr txBox="1"/>
          <p:nvPr userDrawn="1"/>
        </p:nvSpPr>
        <p:spPr>
          <a:xfrm>
            <a:off x="850603" y="337912"/>
            <a:ext cx="10737111" cy="646331"/>
          </a:xfrm>
          <a:prstGeom prst="rect">
            <a:avLst/>
          </a:prstGeom>
          <a:noFill/>
        </p:spPr>
        <p:txBody>
          <a:bodyPr wrap="square" rtlCol="0">
            <a:spAutoFit/>
          </a:bodyPr>
          <a:lstStyle/>
          <a:p>
            <a:r>
              <a:rPr lang="en-US" sz="3600">
                <a:solidFill>
                  <a:schemeClr val="bg1"/>
                </a:solidFill>
                <a:latin typeface="Untitled Sans" panose="020B0503030202060203" pitchFamily="34" charset="77"/>
              </a:rPr>
              <a:t>References</a:t>
            </a:r>
          </a:p>
        </p:txBody>
      </p:sp>
      <p:sp>
        <p:nvSpPr>
          <p:cNvPr id="3" name="Text Placeholder 2">
            <a:extLst>
              <a:ext uri="{FF2B5EF4-FFF2-40B4-BE49-F238E27FC236}">
                <a16:creationId xmlns:a16="http://schemas.microsoft.com/office/drawing/2014/main" id="{5BACCBE5-89B1-B649-AD74-40BA961AA1BC}"/>
              </a:ext>
            </a:extLst>
          </p:cNvPr>
          <p:cNvSpPr>
            <a:spLocks noGrp="1"/>
          </p:cNvSpPr>
          <p:nvPr>
            <p:ph type="body" sz="quarter" idx="10" hasCustomPrompt="1"/>
          </p:nvPr>
        </p:nvSpPr>
        <p:spPr>
          <a:xfrm>
            <a:off x="976313" y="1382713"/>
            <a:ext cx="10610850" cy="4637087"/>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a:lvl1pPr>
          </a:lstStyle>
          <a:p>
            <a:pPr lvl="0"/>
            <a:r>
              <a:rPr lang="en-US" dirty="0">
                <a:solidFill>
                  <a:schemeClr val="bg1"/>
                </a:solidFill>
                <a:latin typeface="Untitled Sans" panose="020B0503030202060203" pitchFamily="34" charset="77"/>
              </a:rPr>
              <a:t>[Insert citations here, for example:]</a:t>
            </a:r>
          </a:p>
          <a:p>
            <a:pPr marL="0" marR="0" lvl="0" indent="0" algn="l" defTabSz="914400" rtl="0" eaLnBrk="1" fontAlgn="auto" latinLnBrk="0" hangingPunct="1">
              <a:lnSpc>
                <a:spcPct val="90000"/>
              </a:lnSpc>
              <a:spcBef>
                <a:spcPts val="1000"/>
              </a:spcBef>
              <a:spcAft>
                <a:spcPts val="0"/>
              </a:spcAft>
              <a:buClrTx/>
              <a:buSzTx/>
              <a:buFontTx/>
              <a:buNone/>
              <a:tabLst/>
              <a:defRPr/>
            </a:pPr>
            <a:r>
              <a:rPr lang="en-US" sz="2800" dirty="0">
                <a:solidFill>
                  <a:schemeClr val="bg1"/>
                </a:solidFill>
                <a:latin typeface="Untitled Sans" panose="020B0503030202060203" pitchFamily="34" charset="77"/>
              </a:rPr>
              <a:t>Wintemute GJ, Betz ME, Ranney ML. Yes, you can: physicians, patients, and firearms. Ann Intern Med 2016;165(3):205–13. </a:t>
            </a:r>
            <a:endParaRPr lang="en-US" dirty="0">
              <a:solidFill>
                <a:schemeClr val="bg1"/>
              </a:solidFill>
              <a:latin typeface="Untitled Sans" panose="020B0503030202060203" pitchFamily="34" charset="77"/>
            </a:endParaRPr>
          </a:p>
          <a:p>
            <a:pPr marL="0" marR="0" lvl="0" indent="0" algn="l" defTabSz="914400" rtl="0" eaLnBrk="1" fontAlgn="auto" latinLnBrk="0" hangingPunct="1">
              <a:lnSpc>
                <a:spcPct val="90000"/>
              </a:lnSpc>
              <a:spcBef>
                <a:spcPts val="1000"/>
              </a:spcBef>
              <a:spcAft>
                <a:spcPts val="0"/>
              </a:spcAft>
              <a:buClrTx/>
              <a:buSzTx/>
              <a:buFontTx/>
              <a:buNone/>
              <a:tabLst/>
              <a:defRPr/>
            </a:pPr>
            <a:r>
              <a:rPr lang="en-US" sz="2800" dirty="0">
                <a:solidFill>
                  <a:schemeClr val="bg1"/>
                </a:solidFill>
                <a:latin typeface="Untitled Sans" panose="020B0503030202060203" pitchFamily="34" charset="77"/>
              </a:rPr>
              <a:t>WISQARS (Web-based Injury Statistics Query and Reporting System). Injury Center. CDC [Internet]. Available from: https://</a:t>
            </a:r>
            <a:r>
              <a:rPr lang="en-US" sz="2800" dirty="0" err="1">
                <a:solidFill>
                  <a:schemeClr val="bg1"/>
                </a:solidFill>
                <a:latin typeface="Untitled Sans" panose="020B0503030202060203" pitchFamily="34" charset="77"/>
              </a:rPr>
              <a:t>www.cdc.gov</a:t>
            </a:r>
            <a:r>
              <a:rPr lang="en-US" sz="2800" dirty="0">
                <a:solidFill>
                  <a:schemeClr val="bg1"/>
                </a:solidFill>
                <a:latin typeface="Untitled Sans" panose="020B0503030202060203" pitchFamily="34" charset="77"/>
              </a:rPr>
              <a:t>/injury/</a:t>
            </a:r>
            <a:r>
              <a:rPr lang="en-US" sz="2800" dirty="0" err="1">
                <a:solidFill>
                  <a:schemeClr val="bg1"/>
                </a:solidFill>
                <a:latin typeface="Untitled Sans" panose="020B0503030202060203" pitchFamily="34" charset="77"/>
              </a:rPr>
              <a:t>wisqars</a:t>
            </a:r>
            <a:r>
              <a:rPr lang="en-US" sz="2800" dirty="0">
                <a:solidFill>
                  <a:schemeClr val="bg1"/>
                </a:solidFill>
                <a:latin typeface="Untitled Sans" panose="020B0503030202060203" pitchFamily="34" charset="77"/>
              </a:rPr>
              <a:t>/</a:t>
            </a:r>
            <a:r>
              <a:rPr lang="en-US" sz="2800" dirty="0" err="1">
                <a:solidFill>
                  <a:schemeClr val="bg1"/>
                </a:solidFill>
                <a:latin typeface="Untitled Sans" panose="020B0503030202060203" pitchFamily="34" charset="77"/>
              </a:rPr>
              <a:t>index.html</a:t>
            </a:r>
            <a:endParaRPr lang="en-US" sz="2800" dirty="0">
              <a:solidFill>
                <a:schemeClr val="bg1"/>
              </a:solidFill>
              <a:latin typeface="Untitled Sans" panose="020B0503030202060203" pitchFamily="34" charset="77"/>
            </a:endParaRPr>
          </a:p>
          <a:p>
            <a:pPr lvl="0"/>
            <a:endParaRPr lang="en-US" dirty="0"/>
          </a:p>
        </p:txBody>
      </p:sp>
    </p:spTree>
    <p:extLst>
      <p:ext uri="{BB962C8B-B14F-4D97-AF65-F5344CB8AC3E}">
        <p14:creationId xmlns:p14="http://schemas.microsoft.com/office/powerpoint/2010/main" val="13441484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4C177C-2074-0146-9900-8B7DE8A3DB96}"/>
              </a:ext>
            </a:extLst>
          </p:cNvPr>
          <p:cNvSpPr>
            <a:spLocks noGrp="1"/>
          </p:cNvSpPr>
          <p:nvPr>
            <p:ph type="title" hasCustomPrompt="1"/>
          </p:nvPr>
        </p:nvSpPr>
        <p:spPr>
          <a:xfrm>
            <a:off x="838200" y="1122219"/>
            <a:ext cx="5022273" cy="1216170"/>
          </a:xfrm>
        </p:spPr>
        <p:txBody>
          <a:bodyPr>
            <a:normAutofit/>
          </a:bodyPr>
          <a:lstStyle>
            <a:lvl1pPr>
              <a:defRPr sz="3600"/>
            </a:lvl1pPr>
          </a:lstStyle>
          <a:p>
            <a:r>
              <a:rPr lang="en-US" dirty="0"/>
              <a:t>Thank you</a:t>
            </a:r>
          </a:p>
        </p:txBody>
      </p:sp>
      <p:cxnSp>
        <p:nvCxnSpPr>
          <p:cNvPr id="11" name="Straight Connector 10">
            <a:extLst>
              <a:ext uri="{FF2B5EF4-FFF2-40B4-BE49-F238E27FC236}">
                <a16:creationId xmlns:a16="http://schemas.microsoft.com/office/drawing/2014/main" id="{28F2F48E-6DC1-5D4A-ADB0-29E5315AD31B}"/>
              </a:ext>
            </a:extLst>
          </p:cNvPr>
          <p:cNvCxnSpPr>
            <a:cxnSpLocks/>
          </p:cNvCxnSpPr>
          <p:nvPr userDrawn="1"/>
        </p:nvCxnSpPr>
        <p:spPr>
          <a:xfrm>
            <a:off x="977031" y="2338388"/>
            <a:ext cx="245755"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B2CA2D51-0649-0145-9122-E8AB31CFC427}"/>
              </a:ext>
            </a:extLst>
          </p:cNvPr>
          <p:cNvSpPr>
            <a:spLocks noGrp="1"/>
          </p:cNvSpPr>
          <p:nvPr>
            <p:ph idx="1" hasCustomPrompt="1"/>
          </p:nvPr>
        </p:nvSpPr>
        <p:spPr>
          <a:xfrm>
            <a:off x="838200" y="2646217"/>
            <a:ext cx="5022273" cy="3530745"/>
          </a:xfrm>
          <a:prstGeom prst="rect">
            <a:avLst/>
          </a:prstGeom>
        </p:spPr>
        <p:txBody>
          <a:bodyPr vert="horz" lIns="91440" tIns="45720" rIns="91440" bIns="45720" rtlCol="0">
            <a:normAutofit/>
          </a:bodyPr>
          <a:lstStyle>
            <a:lvl1pPr marL="0" indent="0">
              <a:buNone/>
              <a:defRPr sz="2400" b="0" i="0">
                <a:solidFill>
                  <a:schemeClr val="bg1"/>
                </a:solidFill>
                <a:latin typeface="Untitled Sans" panose="020B0503030202060203" pitchFamily="34"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b="0" i="0" dirty="0">
                <a:latin typeface="Untitled Sans" panose="020B0503030202060203" pitchFamily="34" charset="77"/>
              </a:rPr>
              <a:t>[your email address]</a:t>
            </a:r>
            <a:endParaRPr lang="en-US" dirty="0"/>
          </a:p>
        </p:txBody>
      </p:sp>
      <p:sp>
        <p:nvSpPr>
          <p:cNvPr id="15" name="Rectangle 14">
            <a:extLst>
              <a:ext uri="{FF2B5EF4-FFF2-40B4-BE49-F238E27FC236}">
                <a16:creationId xmlns:a16="http://schemas.microsoft.com/office/drawing/2014/main" id="{E3FC5CE0-C468-984F-9F45-DB8C830EB212}"/>
              </a:ext>
            </a:extLst>
          </p:cNvPr>
          <p:cNvSpPr/>
          <p:nvPr userDrawn="1"/>
        </p:nvSpPr>
        <p:spPr>
          <a:xfrm>
            <a:off x="5995986" y="0"/>
            <a:ext cx="6196013"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horz-black.png" descr="horz-black.png">
            <a:extLst>
              <a:ext uri="{FF2B5EF4-FFF2-40B4-BE49-F238E27FC236}">
                <a16:creationId xmlns:a16="http://schemas.microsoft.com/office/drawing/2014/main" id="{3D72A063-D167-5E42-AEAF-022AD82B379C}"/>
              </a:ext>
            </a:extLst>
          </p:cNvPr>
          <p:cNvPicPr>
            <a:picLocks noChangeAspect="1"/>
          </p:cNvPicPr>
          <p:nvPr userDrawn="1"/>
        </p:nvPicPr>
        <p:blipFill>
          <a:blip r:embed="rId2"/>
          <a:stretch>
            <a:fillRect/>
          </a:stretch>
        </p:blipFill>
        <p:spPr>
          <a:xfrm>
            <a:off x="10599704" y="6280208"/>
            <a:ext cx="1344168" cy="366000"/>
          </a:xfrm>
          <a:prstGeom prst="rect">
            <a:avLst/>
          </a:prstGeom>
          <a:ln w="12700">
            <a:miter lim="400000"/>
          </a:ln>
        </p:spPr>
      </p:pic>
      <p:pic>
        <p:nvPicPr>
          <p:cNvPr id="18" name="circles.png" descr="circles.png">
            <a:extLst>
              <a:ext uri="{FF2B5EF4-FFF2-40B4-BE49-F238E27FC236}">
                <a16:creationId xmlns:a16="http://schemas.microsoft.com/office/drawing/2014/main" id="{DB609520-AFD4-F645-985A-472BCAAEA770}"/>
              </a:ext>
            </a:extLst>
          </p:cNvPr>
          <p:cNvPicPr>
            <a:picLocks noChangeAspect="1"/>
          </p:cNvPicPr>
          <p:nvPr userDrawn="1"/>
        </p:nvPicPr>
        <p:blipFill>
          <a:blip r:embed="rId3">
            <a:alphaModFix amt="20312"/>
          </a:blip>
          <a:stretch>
            <a:fillRect/>
          </a:stretch>
        </p:blipFill>
        <p:spPr>
          <a:xfrm>
            <a:off x="248128" y="6235016"/>
            <a:ext cx="3606446" cy="635062"/>
          </a:xfrm>
          <a:prstGeom prst="rect">
            <a:avLst/>
          </a:prstGeom>
          <a:ln w="12700">
            <a:miter lim="400000"/>
          </a:ln>
          <a:scene3d>
            <a:camera prst="orthographicFront">
              <a:rot lat="0" lon="0" rev="0"/>
            </a:camera>
            <a:lightRig rig="threePt" dir="t"/>
          </a:scene3d>
        </p:spPr>
      </p:pic>
    </p:spTree>
    <p:extLst>
      <p:ext uri="{BB962C8B-B14F-4D97-AF65-F5344CB8AC3E}">
        <p14:creationId xmlns:p14="http://schemas.microsoft.com/office/powerpoint/2010/main" val="3946352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rgbClr val="4833FF"/>
        </a:solidFill>
        <a:effectLst/>
      </p:bgPr>
    </p:bg>
    <p:spTree>
      <p:nvGrpSpPr>
        <p:cNvPr id="1" name=""/>
        <p:cNvGrpSpPr/>
        <p:nvPr/>
      </p:nvGrpSpPr>
      <p:grpSpPr>
        <a:xfrm>
          <a:off x="0" y="0"/>
          <a:ext cx="0" cy="0"/>
          <a:chOff x="0" y="0"/>
          <a:chExt cx="0" cy="0"/>
        </a:xfrm>
      </p:grpSpPr>
      <p:pic>
        <p:nvPicPr>
          <p:cNvPr id="9" name="vert-white.png" descr="vert-white.png">
            <a:extLst>
              <a:ext uri="{FF2B5EF4-FFF2-40B4-BE49-F238E27FC236}">
                <a16:creationId xmlns:a16="http://schemas.microsoft.com/office/drawing/2014/main" id="{B1CCBD50-BB82-B34F-9DF8-972F5CD671A1}"/>
              </a:ext>
            </a:extLst>
          </p:cNvPr>
          <p:cNvPicPr>
            <a:picLocks noChangeAspect="1"/>
          </p:cNvPicPr>
          <p:nvPr userDrawn="1"/>
        </p:nvPicPr>
        <p:blipFill>
          <a:blip r:embed="rId2"/>
          <a:srcRect b="16257"/>
          <a:stretch>
            <a:fillRect/>
          </a:stretch>
        </p:blipFill>
        <p:spPr>
          <a:xfrm>
            <a:off x="321172" y="287140"/>
            <a:ext cx="733106" cy="685800"/>
          </a:xfrm>
          <a:prstGeom prst="rect">
            <a:avLst/>
          </a:prstGeom>
          <a:ln w="12700">
            <a:miter lim="400000"/>
          </a:ln>
        </p:spPr>
      </p:pic>
      <p:sp>
        <p:nvSpPr>
          <p:cNvPr id="7" name="Rectangle 6">
            <a:extLst>
              <a:ext uri="{FF2B5EF4-FFF2-40B4-BE49-F238E27FC236}">
                <a16:creationId xmlns:a16="http://schemas.microsoft.com/office/drawing/2014/main" id="{C847A4F3-C47E-914F-8F29-021C0CFAA898}"/>
              </a:ext>
            </a:extLst>
          </p:cNvPr>
          <p:cNvSpPr/>
          <p:nvPr userDrawn="1"/>
        </p:nvSpPr>
        <p:spPr>
          <a:xfrm>
            <a:off x="0" y="6227960"/>
            <a:ext cx="12192000" cy="630040"/>
          </a:xfrm>
          <a:prstGeom prst="rect">
            <a:avLst/>
          </a:prstGeom>
          <a:solidFill>
            <a:srgbClr val="48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DD3F1925-884A-9E48-B4EE-2D1F87FDA311}"/>
              </a:ext>
            </a:extLst>
          </p:cNvPr>
          <p:cNvCxnSpPr>
            <a:cxnSpLocks/>
          </p:cNvCxnSpPr>
          <p:nvPr userDrawn="1"/>
        </p:nvCxnSpPr>
        <p:spPr>
          <a:xfrm>
            <a:off x="1678488" y="4024523"/>
            <a:ext cx="501041"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72B49A3-A212-0144-A19C-15A55C29C589}"/>
              </a:ext>
            </a:extLst>
          </p:cNvPr>
          <p:cNvSpPr txBox="1"/>
          <p:nvPr userDrawn="1"/>
        </p:nvSpPr>
        <p:spPr>
          <a:xfrm>
            <a:off x="1523999" y="1439200"/>
            <a:ext cx="6248401" cy="2585323"/>
          </a:xfrm>
          <a:prstGeom prst="rect">
            <a:avLst/>
          </a:prstGeom>
          <a:noFill/>
        </p:spPr>
        <p:txBody>
          <a:bodyPr wrap="square" rtlCol="0">
            <a:spAutoFit/>
          </a:bodyPr>
          <a:lstStyle/>
          <a:p>
            <a:r>
              <a:rPr lang="en-US" sz="5400">
                <a:solidFill>
                  <a:schemeClr val="bg1"/>
                </a:solidFill>
                <a:latin typeface="Untitled Sans" panose="020B0503030202060203" pitchFamily="34" charset="77"/>
              </a:rPr>
              <a:t>The </a:t>
            </a:r>
            <a:br>
              <a:rPr lang="en-US" sz="5400">
                <a:solidFill>
                  <a:schemeClr val="bg1"/>
                </a:solidFill>
                <a:latin typeface="Untitled Sans" panose="020B0503030202060203" pitchFamily="34" charset="77"/>
              </a:rPr>
            </a:br>
            <a:r>
              <a:rPr lang="en-US" sz="5400" err="1">
                <a:solidFill>
                  <a:schemeClr val="bg1"/>
                </a:solidFill>
                <a:latin typeface="Untitled Sans" panose="020B0503030202060203" pitchFamily="34" charset="77"/>
              </a:rPr>
              <a:t>BulletPoints</a:t>
            </a:r>
            <a:r>
              <a:rPr lang="en-US" sz="5400">
                <a:solidFill>
                  <a:schemeClr val="bg1"/>
                </a:solidFill>
                <a:latin typeface="Untitled Sans" panose="020B0503030202060203" pitchFamily="34" charset="77"/>
              </a:rPr>
              <a:t> Project</a:t>
            </a:r>
          </a:p>
        </p:txBody>
      </p:sp>
      <p:sp>
        <p:nvSpPr>
          <p:cNvPr id="6" name="TextBox 5">
            <a:extLst>
              <a:ext uri="{FF2B5EF4-FFF2-40B4-BE49-F238E27FC236}">
                <a16:creationId xmlns:a16="http://schemas.microsoft.com/office/drawing/2014/main" id="{AFBBC3CB-92B7-6F46-8B1C-C29B37C9675A}"/>
              </a:ext>
            </a:extLst>
          </p:cNvPr>
          <p:cNvSpPr txBox="1"/>
          <p:nvPr userDrawn="1"/>
        </p:nvSpPr>
        <p:spPr>
          <a:xfrm>
            <a:off x="1607605" y="4334154"/>
            <a:ext cx="5324823" cy="830997"/>
          </a:xfrm>
          <a:prstGeom prst="rect">
            <a:avLst/>
          </a:prstGeom>
          <a:noFill/>
        </p:spPr>
        <p:txBody>
          <a:bodyPr wrap="square" rtlCol="0">
            <a:spAutoFit/>
          </a:bodyPr>
          <a:lstStyle/>
          <a:p>
            <a:r>
              <a:rPr lang="en-US" sz="2400">
                <a:solidFill>
                  <a:schemeClr val="bg1"/>
                </a:solidFill>
                <a:latin typeface="Untitled Sans" panose="020B0503030202060203" pitchFamily="34" charset="77"/>
              </a:rPr>
              <a:t>Clinical tools for preventing </a:t>
            </a:r>
          </a:p>
          <a:p>
            <a:r>
              <a:rPr lang="en-US" sz="2400">
                <a:solidFill>
                  <a:schemeClr val="bg1"/>
                </a:solidFill>
                <a:latin typeface="Untitled Sans" panose="020B0503030202060203" pitchFamily="34" charset="77"/>
              </a:rPr>
              <a:t>firearm injury</a:t>
            </a:r>
            <a:r>
              <a:rPr lang="en-US" sz="2400">
                <a:solidFill>
                  <a:srgbClr val="F85B75"/>
                </a:solidFill>
                <a:latin typeface="Untitled Sans" panose="020B0503030202060203" pitchFamily="34" charset="77"/>
              </a:rPr>
              <a:t>.</a:t>
            </a:r>
          </a:p>
        </p:txBody>
      </p:sp>
    </p:spTree>
    <p:extLst>
      <p:ext uri="{BB962C8B-B14F-4D97-AF65-F5344CB8AC3E}">
        <p14:creationId xmlns:p14="http://schemas.microsoft.com/office/powerpoint/2010/main" val="1764571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course survey">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4C177C-2074-0146-9900-8B7DE8A3DB96}"/>
              </a:ext>
            </a:extLst>
          </p:cNvPr>
          <p:cNvSpPr>
            <a:spLocks noGrp="1"/>
          </p:cNvSpPr>
          <p:nvPr>
            <p:ph type="title" hasCustomPrompt="1"/>
          </p:nvPr>
        </p:nvSpPr>
        <p:spPr>
          <a:xfrm>
            <a:off x="6686072" y="1110141"/>
            <a:ext cx="5022273" cy="1216170"/>
          </a:xfrm>
        </p:spPr>
        <p:txBody>
          <a:bodyPr>
            <a:normAutofit/>
          </a:bodyPr>
          <a:lstStyle>
            <a:lvl1pPr>
              <a:defRPr sz="3600"/>
            </a:lvl1pPr>
          </a:lstStyle>
          <a:p>
            <a:r>
              <a:rPr lang="en-US" dirty="0"/>
              <a:t>Pre-course survey</a:t>
            </a:r>
          </a:p>
        </p:txBody>
      </p:sp>
      <p:cxnSp>
        <p:nvCxnSpPr>
          <p:cNvPr id="11" name="Straight Connector 10">
            <a:extLst>
              <a:ext uri="{FF2B5EF4-FFF2-40B4-BE49-F238E27FC236}">
                <a16:creationId xmlns:a16="http://schemas.microsoft.com/office/drawing/2014/main" id="{28F2F48E-6DC1-5D4A-ADB0-29E5315AD31B}"/>
              </a:ext>
            </a:extLst>
          </p:cNvPr>
          <p:cNvCxnSpPr>
            <a:cxnSpLocks/>
          </p:cNvCxnSpPr>
          <p:nvPr userDrawn="1"/>
        </p:nvCxnSpPr>
        <p:spPr>
          <a:xfrm>
            <a:off x="6824903" y="2326310"/>
            <a:ext cx="245755"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B2CA2D51-0649-0145-9122-E8AB31CFC427}"/>
              </a:ext>
            </a:extLst>
          </p:cNvPr>
          <p:cNvSpPr>
            <a:spLocks noGrp="1"/>
          </p:cNvSpPr>
          <p:nvPr>
            <p:ph idx="1" hasCustomPrompt="1"/>
          </p:nvPr>
        </p:nvSpPr>
        <p:spPr>
          <a:xfrm>
            <a:off x="6686072" y="2634139"/>
            <a:ext cx="5022273" cy="3530745"/>
          </a:xfrm>
          <a:prstGeom prst="rect">
            <a:avLst/>
          </a:prstGeom>
        </p:spPr>
        <p:txBody>
          <a:bodyPr vert="horz" lIns="91440" tIns="45720" rIns="91440" bIns="45720" rtlCol="0">
            <a:normAutofit/>
          </a:bodyPr>
          <a:lstStyle>
            <a:lvl1pPr marL="0" indent="0">
              <a:buFontTx/>
              <a:buNone/>
              <a:defRPr sz="2400" b="0" i="0">
                <a:solidFill>
                  <a:schemeClr val="bg1"/>
                </a:solidFill>
                <a:latin typeface="Untitled Sans" panose="020B0503030202060203" pitchFamily="34"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b="0" i="0" dirty="0">
                <a:latin typeface="Untitled Sans" panose="020B0503030202060203" pitchFamily="34" charset="77"/>
              </a:rPr>
              <a:t>[insert survey link]</a:t>
            </a:r>
            <a:endParaRPr lang="en-US" dirty="0"/>
          </a:p>
        </p:txBody>
      </p:sp>
      <p:sp>
        <p:nvSpPr>
          <p:cNvPr id="15" name="Rectangle 14">
            <a:extLst>
              <a:ext uri="{FF2B5EF4-FFF2-40B4-BE49-F238E27FC236}">
                <a16:creationId xmlns:a16="http://schemas.microsoft.com/office/drawing/2014/main" id="{E3FC5CE0-C468-984F-9F45-DB8C830EB212}"/>
              </a:ext>
            </a:extLst>
          </p:cNvPr>
          <p:cNvSpPr/>
          <p:nvPr userDrawn="1"/>
        </p:nvSpPr>
        <p:spPr>
          <a:xfrm>
            <a:off x="0" y="0"/>
            <a:ext cx="6196013"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circles.png" descr="circles.png">
            <a:extLst>
              <a:ext uri="{FF2B5EF4-FFF2-40B4-BE49-F238E27FC236}">
                <a16:creationId xmlns:a16="http://schemas.microsoft.com/office/drawing/2014/main" id="{E79B004C-BB45-E640-81D2-F67B887ECF0E}"/>
              </a:ext>
            </a:extLst>
          </p:cNvPr>
          <p:cNvPicPr>
            <a:picLocks noChangeAspect="1"/>
          </p:cNvPicPr>
          <p:nvPr userDrawn="1"/>
        </p:nvPicPr>
        <p:blipFill>
          <a:blip r:embed="rId2">
            <a:alphaModFix amt="20312"/>
          </a:blip>
          <a:stretch>
            <a:fillRect/>
          </a:stretch>
        </p:blipFill>
        <p:spPr>
          <a:xfrm>
            <a:off x="8363419" y="6227960"/>
            <a:ext cx="3606446" cy="635062"/>
          </a:xfrm>
          <a:prstGeom prst="rect">
            <a:avLst/>
          </a:prstGeom>
          <a:ln w="12700">
            <a:miter lim="400000"/>
          </a:ln>
          <a:scene3d>
            <a:camera prst="orthographicFront">
              <a:rot lat="0" lon="10800000" rev="0"/>
            </a:camera>
            <a:lightRig rig="threePt" dir="t"/>
          </a:scene3d>
        </p:spPr>
      </p:pic>
      <p:sp>
        <p:nvSpPr>
          <p:cNvPr id="2" name="Oval 1">
            <a:extLst>
              <a:ext uri="{FF2B5EF4-FFF2-40B4-BE49-F238E27FC236}">
                <a16:creationId xmlns:a16="http://schemas.microsoft.com/office/drawing/2014/main" id="{627C9E69-7B68-4440-9C61-F49A7D81D79E}"/>
              </a:ext>
            </a:extLst>
          </p:cNvPr>
          <p:cNvSpPr/>
          <p:nvPr userDrawn="1"/>
        </p:nvSpPr>
        <p:spPr>
          <a:xfrm>
            <a:off x="1115531" y="1509711"/>
            <a:ext cx="3759971" cy="3838574"/>
          </a:xfrm>
          <a:prstGeom prst="ellipse">
            <a:avLst/>
          </a:prstGeom>
          <a:solidFill>
            <a:srgbClr val="48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800" b="1" dirty="0">
                <a:latin typeface="Untitled Sans" panose="020B0503030202060203" pitchFamily="34" charset="77"/>
              </a:rPr>
              <a:t>!</a:t>
            </a:r>
          </a:p>
        </p:txBody>
      </p:sp>
    </p:spTree>
    <p:extLst>
      <p:ext uri="{BB962C8B-B14F-4D97-AF65-F5344CB8AC3E}">
        <p14:creationId xmlns:p14="http://schemas.microsoft.com/office/powerpoint/2010/main" val="720323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AA91A7B-DCA5-6746-8C23-4423B844491E}"/>
              </a:ext>
            </a:extLst>
          </p:cNvPr>
          <p:cNvSpPr>
            <a:spLocks noGrp="1"/>
          </p:cNvSpPr>
          <p:nvPr>
            <p:ph type="title" hasCustomPrompt="1"/>
          </p:nvPr>
        </p:nvSpPr>
        <p:spPr>
          <a:xfrm>
            <a:off x="3905250" y="3028267"/>
            <a:ext cx="4381500" cy="2054095"/>
          </a:xfrm>
        </p:spPr>
        <p:txBody>
          <a:bodyPr anchor="t">
            <a:noAutofit/>
          </a:bodyPr>
          <a:lstStyle>
            <a:lvl1pPr algn="ctr">
              <a:defRPr sz="3200"/>
            </a:lvl1pPr>
          </a:lstStyle>
          <a:p>
            <a:r>
              <a:rPr lang="en-US" dirty="0"/>
              <a:t>Section header (e.g., “Epidemiology,” “Safe Storage,” “Questions?” </a:t>
            </a:r>
            <a:r>
              <a:rPr lang="en-US" dirty="0" err="1"/>
              <a:t>etc</a:t>
            </a:r>
            <a:r>
              <a:rPr lang="en-US" dirty="0"/>
              <a:t> </a:t>
            </a:r>
          </a:p>
        </p:txBody>
      </p:sp>
      <p:cxnSp>
        <p:nvCxnSpPr>
          <p:cNvPr id="8" name="Straight Connector 7">
            <a:extLst>
              <a:ext uri="{FF2B5EF4-FFF2-40B4-BE49-F238E27FC236}">
                <a16:creationId xmlns:a16="http://schemas.microsoft.com/office/drawing/2014/main" id="{38EFEA9F-5FA8-F14E-B766-9DDD031B058B}"/>
              </a:ext>
            </a:extLst>
          </p:cNvPr>
          <p:cNvCxnSpPr>
            <a:cxnSpLocks/>
          </p:cNvCxnSpPr>
          <p:nvPr userDrawn="1"/>
        </p:nvCxnSpPr>
        <p:spPr>
          <a:xfrm>
            <a:off x="6096000" y="1798593"/>
            <a:ext cx="0" cy="306654"/>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2222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pic>
        <p:nvPicPr>
          <p:cNvPr id="17" name="noun_California_468254.png" descr="noun_California_468254.png">
            <a:extLst>
              <a:ext uri="{FF2B5EF4-FFF2-40B4-BE49-F238E27FC236}">
                <a16:creationId xmlns:a16="http://schemas.microsoft.com/office/drawing/2014/main" id="{EF41FD8D-645C-9B44-9B3C-1E2F11267E7F}"/>
              </a:ext>
            </a:extLst>
          </p:cNvPr>
          <p:cNvPicPr>
            <a:picLocks noChangeAspect="1"/>
          </p:cNvPicPr>
          <p:nvPr userDrawn="1"/>
        </p:nvPicPr>
        <p:blipFill>
          <a:blip r:embed="rId2">
            <a:alphaModFix amt="14000"/>
          </a:blip>
          <a:stretch>
            <a:fillRect/>
          </a:stretch>
        </p:blipFill>
        <p:spPr>
          <a:xfrm>
            <a:off x="7272670" y="901199"/>
            <a:ext cx="4542782" cy="5275764"/>
          </a:xfrm>
          <a:prstGeom prst="rect">
            <a:avLst/>
          </a:prstGeom>
          <a:ln w="12700">
            <a:miter lim="400000"/>
          </a:ln>
        </p:spPr>
      </p:pic>
      <p:sp>
        <p:nvSpPr>
          <p:cNvPr id="8" name="Title 1">
            <a:extLst>
              <a:ext uri="{FF2B5EF4-FFF2-40B4-BE49-F238E27FC236}">
                <a16:creationId xmlns:a16="http://schemas.microsoft.com/office/drawing/2014/main" id="{A33B1177-5DE8-014E-89E9-9E2D236486A8}"/>
              </a:ext>
            </a:extLst>
          </p:cNvPr>
          <p:cNvSpPr>
            <a:spLocks noGrp="1"/>
          </p:cNvSpPr>
          <p:nvPr>
            <p:ph type="title" hasCustomPrompt="1"/>
          </p:nvPr>
        </p:nvSpPr>
        <p:spPr>
          <a:xfrm>
            <a:off x="838200" y="337911"/>
            <a:ext cx="10515600" cy="801463"/>
          </a:xfrm>
        </p:spPr>
        <p:txBody>
          <a:bodyPr>
            <a:normAutofit/>
          </a:bodyPr>
          <a:lstStyle>
            <a:lvl1pPr>
              <a:defRPr sz="3600"/>
            </a:lvl1pPr>
          </a:lstStyle>
          <a:p>
            <a:r>
              <a:rPr lang="en-US" dirty="0"/>
              <a:t>Header</a:t>
            </a:r>
          </a:p>
        </p:txBody>
      </p:sp>
      <p:cxnSp>
        <p:nvCxnSpPr>
          <p:cNvPr id="9" name="Straight Connector 8">
            <a:extLst>
              <a:ext uri="{FF2B5EF4-FFF2-40B4-BE49-F238E27FC236}">
                <a16:creationId xmlns:a16="http://schemas.microsoft.com/office/drawing/2014/main" id="{EDC0AC1A-7655-9E43-8AF4-AC4F78EEC1CE}"/>
              </a:ext>
            </a:extLst>
          </p:cNvPr>
          <p:cNvCxnSpPr/>
          <p:nvPr userDrawn="1"/>
        </p:nvCxnSpPr>
        <p:spPr>
          <a:xfrm>
            <a:off x="977031" y="1139374"/>
            <a:ext cx="501041"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2914B0BE-7761-164B-96CB-A675D15F17C1}"/>
              </a:ext>
            </a:extLst>
          </p:cNvPr>
          <p:cNvSpPr>
            <a:spLocks noGrp="1"/>
          </p:cNvSpPr>
          <p:nvPr>
            <p:ph idx="1"/>
          </p:nvPr>
        </p:nvSpPr>
        <p:spPr>
          <a:xfrm>
            <a:off x="838200" y="1825625"/>
            <a:ext cx="5257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C55A47AB-DE8A-4147-BDC4-2C5B54037189}"/>
              </a:ext>
            </a:extLst>
          </p:cNvPr>
          <p:cNvSpPr>
            <a:spLocks noGrp="1"/>
          </p:cNvSpPr>
          <p:nvPr>
            <p:ph idx="11"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spc="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a:t>
            </a:r>
            <a:r>
              <a:rPr lang="en-US" dirty="0" err="1"/>
              <a:t>eg</a:t>
            </a:r>
            <a:r>
              <a:rPr lang="en-US" dirty="0"/>
              <a:t>:</a:t>
            </a:r>
            <a:r>
              <a:rPr lang="en-US" sz="1600" dirty="0">
                <a:solidFill>
                  <a:schemeClr val="bg1">
                    <a:lumMod val="75000"/>
                  </a:schemeClr>
                </a:solidFill>
              </a:rPr>
              <a:t> “Data from CDC WISQARS” or “Wintemute 2017; Pallin et al. 2019”</a:t>
            </a:r>
          </a:p>
          <a:p>
            <a:pPr lvl="0"/>
            <a:endParaRPr lang="en-US" dirty="0"/>
          </a:p>
        </p:txBody>
      </p:sp>
    </p:spTree>
    <p:extLst>
      <p:ext uri="{BB962C8B-B14F-4D97-AF65-F5344CB8AC3E}">
        <p14:creationId xmlns:p14="http://schemas.microsoft.com/office/powerpoint/2010/main" val="2287165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side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4C177C-2074-0146-9900-8B7DE8A3DB96}"/>
              </a:ext>
            </a:extLst>
          </p:cNvPr>
          <p:cNvSpPr>
            <a:spLocks noGrp="1"/>
          </p:cNvSpPr>
          <p:nvPr>
            <p:ph type="title" hasCustomPrompt="1"/>
          </p:nvPr>
        </p:nvSpPr>
        <p:spPr>
          <a:xfrm>
            <a:off x="838200" y="1122219"/>
            <a:ext cx="5022273" cy="1216170"/>
          </a:xfrm>
        </p:spPr>
        <p:txBody>
          <a:bodyPr>
            <a:normAutofit/>
          </a:bodyPr>
          <a:lstStyle>
            <a:lvl1pPr>
              <a:defRPr sz="3600"/>
            </a:lvl1pPr>
          </a:lstStyle>
          <a:p>
            <a:r>
              <a:rPr lang="en-US" dirty="0"/>
              <a:t>Header (e.g., California Policy”</a:t>
            </a:r>
          </a:p>
        </p:txBody>
      </p:sp>
      <p:cxnSp>
        <p:nvCxnSpPr>
          <p:cNvPr id="11" name="Straight Connector 10">
            <a:extLst>
              <a:ext uri="{FF2B5EF4-FFF2-40B4-BE49-F238E27FC236}">
                <a16:creationId xmlns:a16="http://schemas.microsoft.com/office/drawing/2014/main" id="{28F2F48E-6DC1-5D4A-ADB0-29E5315AD31B}"/>
              </a:ext>
            </a:extLst>
          </p:cNvPr>
          <p:cNvCxnSpPr>
            <a:cxnSpLocks/>
          </p:cNvCxnSpPr>
          <p:nvPr userDrawn="1"/>
        </p:nvCxnSpPr>
        <p:spPr>
          <a:xfrm>
            <a:off x="977031" y="2338388"/>
            <a:ext cx="245755"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B2CA2D51-0649-0145-9122-E8AB31CFC427}"/>
              </a:ext>
            </a:extLst>
          </p:cNvPr>
          <p:cNvSpPr>
            <a:spLocks noGrp="1"/>
          </p:cNvSpPr>
          <p:nvPr>
            <p:ph idx="1" hasCustomPrompt="1"/>
          </p:nvPr>
        </p:nvSpPr>
        <p:spPr>
          <a:xfrm>
            <a:off x="838200" y="2646217"/>
            <a:ext cx="5022273" cy="3530745"/>
          </a:xfrm>
          <a:prstGeom prst="rect">
            <a:avLst/>
          </a:prstGeom>
        </p:spPr>
        <p:txBody>
          <a:bodyPr vert="horz" lIns="91440" tIns="45720" rIns="91440" bIns="45720" rtlCol="0">
            <a:normAutofit/>
          </a:bodyPr>
          <a:lstStyle>
            <a:lvl1pPr>
              <a:defRPr sz="2400" b="0" i="0">
                <a:solidFill>
                  <a:schemeClr val="bg1"/>
                </a:solidFill>
                <a:latin typeface="Untitled Sans" panose="020B0503030202060203" pitchFamily="34"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b="0" i="0" dirty="0">
                <a:latin typeface="Untitled Sans" panose="020B0503030202060203" pitchFamily="34" charset="77"/>
              </a:rPr>
              <a:t>Enter text here</a:t>
            </a:r>
            <a:endParaRPr lang="en-US" dirty="0"/>
          </a:p>
        </p:txBody>
      </p:sp>
      <p:sp>
        <p:nvSpPr>
          <p:cNvPr id="15" name="Rectangle 14">
            <a:extLst>
              <a:ext uri="{FF2B5EF4-FFF2-40B4-BE49-F238E27FC236}">
                <a16:creationId xmlns:a16="http://schemas.microsoft.com/office/drawing/2014/main" id="{E3FC5CE0-C468-984F-9F45-DB8C830EB212}"/>
              </a:ext>
            </a:extLst>
          </p:cNvPr>
          <p:cNvSpPr/>
          <p:nvPr userDrawn="1"/>
        </p:nvSpPr>
        <p:spPr>
          <a:xfrm>
            <a:off x="5995986" y="0"/>
            <a:ext cx="6196013"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horz-black.png" descr="horz-black.png">
            <a:extLst>
              <a:ext uri="{FF2B5EF4-FFF2-40B4-BE49-F238E27FC236}">
                <a16:creationId xmlns:a16="http://schemas.microsoft.com/office/drawing/2014/main" id="{3D72A063-D167-5E42-AEAF-022AD82B379C}"/>
              </a:ext>
            </a:extLst>
          </p:cNvPr>
          <p:cNvPicPr>
            <a:picLocks noChangeAspect="1"/>
          </p:cNvPicPr>
          <p:nvPr userDrawn="1"/>
        </p:nvPicPr>
        <p:blipFill>
          <a:blip r:embed="rId2"/>
          <a:stretch>
            <a:fillRect/>
          </a:stretch>
        </p:blipFill>
        <p:spPr>
          <a:xfrm>
            <a:off x="10599704" y="6280208"/>
            <a:ext cx="1344168" cy="366000"/>
          </a:xfrm>
          <a:prstGeom prst="rect">
            <a:avLst/>
          </a:prstGeom>
          <a:ln w="12700">
            <a:miter lim="400000"/>
          </a:ln>
        </p:spPr>
      </p:pic>
      <p:pic>
        <p:nvPicPr>
          <p:cNvPr id="18" name="circles.png" descr="circles.png">
            <a:extLst>
              <a:ext uri="{FF2B5EF4-FFF2-40B4-BE49-F238E27FC236}">
                <a16:creationId xmlns:a16="http://schemas.microsoft.com/office/drawing/2014/main" id="{DB609520-AFD4-F645-985A-472BCAAEA770}"/>
              </a:ext>
            </a:extLst>
          </p:cNvPr>
          <p:cNvPicPr>
            <a:picLocks noChangeAspect="1"/>
          </p:cNvPicPr>
          <p:nvPr userDrawn="1"/>
        </p:nvPicPr>
        <p:blipFill>
          <a:blip r:embed="rId3">
            <a:alphaModFix amt="20312"/>
          </a:blip>
          <a:stretch>
            <a:fillRect/>
          </a:stretch>
        </p:blipFill>
        <p:spPr>
          <a:xfrm>
            <a:off x="248128" y="6235016"/>
            <a:ext cx="3606446" cy="635062"/>
          </a:xfrm>
          <a:prstGeom prst="rect">
            <a:avLst/>
          </a:prstGeom>
          <a:ln w="12700">
            <a:miter lim="400000"/>
          </a:ln>
          <a:scene3d>
            <a:camera prst="orthographicFront">
              <a:rot lat="0" lon="0" rev="0"/>
            </a:camera>
            <a:lightRig rig="threePt" dir="t"/>
          </a:scene3d>
        </p:spPr>
      </p:pic>
      <p:pic>
        <p:nvPicPr>
          <p:cNvPr id="21" name="Picture 20" descr="A picture containing night, dark, black, white&#10;&#10;Description automatically generated">
            <a:extLst>
              <a:ext uri="{FF2B5EF4-FFF2-40B4-BE49-F238E27FC236}">
                <a16:creationId xmlns:a16="http://schemas.microsoft.com/office/drawing/2014/main" id="{4FCD1C7F-7BEF-B749-93FB-5ACF4D8CCE2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22338" y="1247439"/>
            <a:ext cx="3764750" cy="4363121"/>
          </a:xfrm>
          <a:prstGeom prst="rect">
            <a:avLst/>
          </a:prstGeom>
        </p:spPr>
      </p:pic>
      <p:sp>
        <p:nvSpPr>
          <p:cNvPr id="22" name="Content Placeholder 2">
            <a:extLst>
              <a:ext uri="{FF2B5EF4-FFF2-40B4-BE49-F238E27FC236}">
                <a16:creationId xmlns:a16="http://schemas.microsoft.com/office/drawing/2014/main" id="{20D78E55-F1C4-D349-9092-3BECF866ACD9}"/>
              </a:ext>
            </a:extLst>
          </p:cNvPr>
          <p:cNvSpPr>
            <a:spLocks noGrp="1"/>
          </p:cNvSpPr>
          <p:nvPr>
            <p:ph idx="10"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a:t>
            </a:r>
            <a:r>
              <a:rPr lang="en-US" dirty="0" err="1"/>
              <a:t>eg</a:t>
            </a:r>
            <a:r>
              <a:rPr lang="en-US" dirty="0"/>
              <a:t>:</a:t>
            </a:r>
            <a:r>
              <a:rPr lang="en-US" sz="1600" dirty="0">
                <a:solidFill>
                  <a:schemeClr val="bg1">
                    <a:lumMod val="75000"/>
                  </a:schemeClr>
                </a:solidFill>
              </a:rPr>
              <a:t> “Data from CDC WISQARS” or “Wintemute 2017; Pallin et al. 2019”</a:t>
            </a:r>
          </a:p>
          <a:p>
            <a:pPr lvl="0"/>
            <a:endParaRPr lang="en-US" dirty="0"/>
          </a:p>
        </p:txBody>
      </p:sp>
    </p:spTree>
    <p:extLst>
      <p:ext uri="{BB962C8B-B14F-4D97-AF65-F5344CB8AC3E}">
        <p14:creationId xmlns:p14="http://schemas.microsoft.com/office/powerpoint/2010/main" val="3902021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side content +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4C177C-2074-0146-9900-8B7DE8A3DB96}"/>
              </a:ext>
            </a:extLst>
          </p:cNvPr>
          <p:cNvSpPr>
            <a:spLocks noGrp="1"/>
          </p:cNvSpPr>
          <p:nvPr>
            <p:ph type="title" hasCustomPrompt="1"/>
          </p:nvPr>
        </p:nvSpPr>
        <p:spPr>
          <a:xfrm>
            <a:off x="838200" y="1122219"/>
            <a:ext cx="5022273" cy="1216170"/>
          </a:xfrm>
        </p:spPr>
        <p:txBody>
          <a:bodyPr>
            <a:normAutofit/>
          </a:bodyPr>
          <a:lstStyle>
            <a:lvl1pPr>
              <a:defRPr sz="3600"/>
            </a:lvl1pPr>
          </a:lstStyle>
          <a:p>
            <a:r>
              <a:rPr lang="en-US" dirty="0"/>
              <a:t>Header</a:t>
            </a:r>
          </a:p>
        </p:txBody>
      </p:sp>
      <p:cxnSp>
        <p:nvCxnSpPr>
          <p:cNvPr id="11" name="Straight Connector 10">
            <a:extLst>
              <a:ext uri="{FF2B5EF4-FFF2-40B4-BE49-F238E27FC236}">
                <a16:creationId xmlns:a16="http://schemas.microsoft.com/office/drawing/2014/main" id="{28F2F48E-6DC1-5D4A-ADB0-29E5315AD31B}"/>
              </a:ext>
            </a:extLst>
          </p:cNvPr>
          <p:cNvCxnSpPr>
            <a:cxnSpLocks/>
          </p:cNvCxnSpPr>
          <p:nvPr userDrawn="1"/>
        </p:nvCxnSpPr>
        <p:spPr>
          <a:xfrm>
            <a:off x="977031" y="2338388"/>
            <a:ext cx="245755"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B2CA2D51-0649-0145-9122-E8AB31CFC427}"/>
              </a:ext>
            </a:extLst>
          </p:cNvPr>
          <p:cNvSpPr>
            <a:spLocks noGrp="1"/>
          </p:cNvSpPr>
          <p:nvPr>
            <p:ph idx="1" hasCustomPrompt="1"/>
          </p:nvPr>
        </p:nvSpPr>
        <p:spPr>
          <a:xfrm>
            <a:off x="838200" y="2646217"/>
            <a:ext cx="5022273" cy="3530745"/>
          </a:xfrm>
          <a:prstGeom prst="rect">
            <a:avLst/>
          </a:prstGeom>
        </p:spPr>
        <p:txBody>
          <a:bodyPr vert="horz" lIns="91440" tIns="45720" rIns="91440" bIns="45720" rtlCol="0">
            <a:normAutofit/>
          </a:bodyPr>
          <a:lstStyle>
            <a:lvl1pPr>
              <a:defRPr sz="2400" b="0" i="0">
                <a:solidFill>
                  <a:schemeClr val="bg1"/>
                </a:solidFill>
                <a:latin typeface="Untitled Sans" panose="020B0503030202060203" pitchFamily="34"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b="0" i="0" dirty="0">
                <a:latin typeface="Untitled Sans" panose="020B0503030202060203" pitchFamily="34" charset="77"/>
              </a:rPr>
              <a:t>Enter text here</a:t>
            </a:r>
            <a:endParaRPr lang="en-US" dirty="0"/>
          </a:p>
        </p:txBody>
      </p:sp>
      <p:sp>
        <p:nvSpPr>
          <p:cNvPr id="15" name="Rectangle 14">
            <a:extLst>
              <a:ext uri="{FF2B5EF4-FFF2-40B4-BE49-F238E27FC236}">
                <a16:creationId xmlns:a16="http://schemas.microsoft.com/office/drawing/2014/main" id="{E3FC5CE0-C468-984F-9F45-DB8C830EB212}"/>
              </a:ext>
            </a:extLst>
          </p:cNvPr>
          <p:cNvSpPr/>
          <p:nvPr userDrawn="1"/>
        </p:nvSpPr>
        <p:spPr>
          <a:xfrm>
            <a:off x="5995986" y="0"/>
            <a:ext cx="6196013"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horz-black.png" descr="horz-black.png">
            <a:extLst>
              <a:ext uri="{FF2B5EF4-FFF2-40B4-BE49-F238E27FC236}">
                <a16:creationId xmlns:a16="http://schemas.microsoft.com/office/drawing/2014/main" id="{3D72A063-D167-5E42-AEAF-022AD82B379C}"/>
              </a:ext>
            </a:extLst>
          </p:cNvPr>
          <p:cNvPicPr>
            <a:picLocks noChangeAspect="1"/>
          </p:cNvPicPr>
          <p:nvPr userDrawn="1"/>
        </p:nvPicPr>
        <p:blipFill>
          <a:blip r:embed="rId2"/>
          <a:stretch>
            <a:fillRect/>
          </a:stretch>
        </p:blipFill>
        <p:spPr>
          <a:xfrm>
            <a:off x="10599704" y="6280208"/>
            <a:ext cx="1344168" cy="366000"/>
          </a:xfrm>
          <a:prstGeom prst="rect">
            <a:avLst/>
          </a:prstGeom>
          <a:ln w="12700">
            <a:miter lim="400000"/>
          </a:ln>
        </p:spPr>
      </p:pic>
      <p:pic>
        <p:nvPicPr>
          <p:cNvPr id="18" name="circles.png" descr="circles.png">
            <a:extLst>
              <a:ext uri="{FF2B5EF4-FFF2-40B4-BE49-F238E27FC236}">
                <a16:creationId xmlns:a16="http://schemas.microsoft.com/office/drawing/2014/main" id="{DB609520-AFD4-F645-985A-472BCAAEA770}"/>
              </a:ext>
            </a:extLst>
          </p:cNvPr>
          <p:cNvPicPr>
            <a:picLocks noChangeAspect="1"/>
          </p:cNvPicPr>
          <p:nvPr userDrawn="1"/>
        </p:nvPicPr>
        <p:blipFill>
          <a:blip r:embed="rId3">
            <a:alphaModFix amt="20312"/>
          </a:blip>
          <a:stretch>
            <a:fillRect/>
          </a:stretch>
        </p:blipFill>
        <p:spPr>
          <a:xfrm>
            <a:off x="248128" y="6235016"/>
            <a:ext cx="3606446" cy="635062"/>
          </a:xfrm>
          <a:prstGeom prst="rect">
            <a:avLst/>
          </a:prstGeom>
          <a:ln w="12700">
            <a:miter lim="400000"/>
          </a:ln>
          <a:scene3d>
            <a:camera prst="orthographicFront">
              <a:rot lat="0" lon="0" rev="0"/>
            </a:camera>
            <a:lightRig rig="threePt" dir="t"/>
          </a:scene3d>
        </p:spPr>
      </p:pic>
      <p:sp>
        <p:nvSpPr>
          <p:cNvPr id="9" name="Content Placeholder 2">
            <a:extLst>
              <a:ext uri="{FF2B5EF4-FFF2-40B4-BE49-F238E27FC236}">
                <a16:creationId xmlns:a16="http://schemas.microsoft.com/office/drawing/2014/main" id="{83D82D71-B3B6-6F4C-8B44-68B2AA269D8C}"/>
              </a:ext>
            </a:extLst>
          </p:cNvPr>
          <p:cNvSpPr>
            <a:spLocks noGrp="1"/>
          </p:cNvSpPr>
          <p:nvPr>
            <p:ph idx="10"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a:t>
            </a:r>
            <a:r>
              <a:rPr lang="en-US" dirty="0" err="1"/>
              <a:t>eg</a:t>
            </a:r>
            <a:r>
              <a:rPr lang="en-US" dirty="0"/>
              <a:t>:</a:t>
            </a:r>
            <a:r>
              <a:rPr lang="en-US" sz="1600" dirty="0">
                <a:solidFill>
                  <a:schemeClr val="bg1">
                    <a:lumMod val="75000"/>
                  </a:schemeClr>
                </a:solidFill>
              </a:rPr>
              <a:t> “Data from CDC WISQARS”</a:t>
            </a:r>
            <a:endParaRPr lang="en-US" dirty="0"/>
          </a:p>
        </p:txBody>
      </p:sp>
    </p:spTree>
    <p:extLst>
      <p:ext uri="{BB962C8B-B14F-4D97-AF65-F5344CB8AC3E}">
        <p14:creationId xmlns:p14="http://schemas.microsoft.com/office/powerpoint/2010/main" val="2546557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ight side content +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4C177C-2074-0146-9900-8B7DE8A3DB96}"/>
              </a:ext>
            </a:extLst>
          </p:cNvPr>
          <p:cNvSpPr>
            <a:spLocks noGrp="1"/>
          </p:cNvSpPr>
          <p:nvPr>
            <p:ph type="title"/>
          </p:nvPr>
        </p:nvSpPr>
        <p:spPr>
          <a:xfrm>
            <a:off x="6686072" y="1110141"/>
            <a:ext cx="5022273" cy="1216170"/>
          </a:xfrm>
        </p:spPr>
        <p:txBody>
          <a:bodyPr>
            <a:normAutofit/>
          </a:bodyPr>
          <a:lstStyle>
            <a:lvl1pPr>
              <a:defRPr sz="3600"/>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28F2F48E-6DC1-5D4A-ADB0-29E5315AD31B}"/>
              </a:ext>
            </a:extLst>
          </p:cNvPr>
          <p:cNvCxnSpPr>
            <a:cxnSpLocks/>
          </p:cNvCxnSpPr>
          <p:nvPr userDrawn="1"/>
        </p:nvCxnSpPr>
        <p:spPr>
          <a:xfrm>
            <a:off x="6824903" y="2326310"/>
            <a:ext cx="245755"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B2CA2D51-0649-0145-9122-E8AB31CFC427}"/>
              </a:ext>
            </a:extLst>
          </p:cNvPr>
          <p:cNvSpPr>
            <a:spLocks noGrp="1"/>
          </p:cNvSpPr>
          <p:nvPr>
            <p:ph idx="1" hasCustomPrompt="1"/>
          </p:nvPr>
        </p:nvSpPr>
        <p:spPr>
          <a:xfrm>
            <a:off x="6686072" y="2634139"/>
            <a:ext cx="5022273" cy="3530745"/>
          </a:xfrm>
          <a:prstGeom prst="rect">
            <a:avLst/>
          </a:prstGeom>
        </p:spPr>
        <p:txBody>
          <a:bodyPr vert="horz" lIns="91440" tIns="45720" rIns="91440" bIns="45720" rtlCol="0">
            <a:normAutofit/>
          </a:bodyPr>
          <a:lstStyle>
            <a:lvl1pPr>
              <a:defRPr sz="2400" b="0" i="0">
                <a:solidFill>
                  <a:schemeClr val="bg1"/>
                </a:solidFill>
                <a:latin typeface="Untitled Sans" panose="020B0503030202060203" pitchFamily="34"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b="0" i="0" dirty="0">
                <a:latin typeface="Untitled Sans" panose="020B0503030202060203" pitchFamily="34" charset="77"/>
              </a:rPr>
              <a:t>Enter text here</a:t>
            </a:r>
            <a:endParaRPr lang="en-US" dirty="0"/>
          </a:p>
        </p:txBody>
      </p:sp>
      <p:sp>
        <p:nvSpPr>
          <p:cNvPr id="15" name="Rectangle 14">
            <a:extLst>
              <a:ext uri="{FF2B5EF4-FFF2-40B4-BE49-F238E27FC236}">
                <a16:creationId xmlns:a16="http://schemas.microsoft.com/office/drawing/2014/main" id="{E3FC5CE0-C468-984F-9F45-DB8C830EB212}"/>
              </a:ext>
            </a:extLst>
          </p:cNvPr>
          <p:cNvSpPr/>
          <p:nvPr userDrawn="1"/>
        </p:nvSpPr>
        <p:spPr>
          <a:xfrm>
            <a:off x="0" y="0"/>
            <a:ext cx="6196013"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circles.png" descr="circles.png">
            <a:extLst>
              <a:ext uri="{FF2B5EF4-FFF2-40B4-BE49-F238E27FC236}">
                <a16:creationId xmlns:a16="http://schemas.microsoft.com/office/drawing/2014/main" id="{E79B004C-BB45-E640-81D2-F67B887ECF0E}"/>
              </a:ext>
            </a:extLst>
          </p:cNvPr>
          <p:cNvPicPr>
            <a:picLocks noChangeAspect="1"/>
          </p:cNvPicPr>
          <p:nvPr userDrawn="1"/>
        </p:nvPicPr>
        <p:blipFill>
          <a:blip r:embed="rId2">
            <a:alphaModFix amt="20312"/>
          </a:blip>
          <a:stretch>
            <a:fillRect/>
          </a:stretch>
        </p:blipFill>
        <p:spPr>
          <a:xfrm>
            <a:off x="8363419" y="6227960"/>
            <a:ext cx="3606446" cy="635062"/>
          </a:xfrm>
          <a:prstGeom prst="rect">
            <a:avLst/>
          </a:prstGeom>
          <a:ln w="12700">
            <a:miter lim="400000"/>
          </a:ln>
          <a:scene3d>
            <a:camera prst="orthographicFront">
              <a:rot lat="0" lon="10800000" rev="0"/>
            </a:camera>
            <a:lightRig rig="threePt" dir="t"/>
          </a:scene3d>
        </p:spPr>
      </p:pic>
      <p:sp>
        <p:nvSpPr>
          <p:cNvPr id="13" name="Content Placeholder 2">
            <a:extLst>
              <a:ext uri="{FF2B5EF4-FFF2-40B4-BE49-F238E27FC236}">
                <a16:creationId xmlns:a16="http://schemas.microsoft.com/office/drawing/2014/main" id="{BC648D86-0703-074A-A675-CDDA34FBE857}"/>
              </a:ext>
            </a:extLst>
          </p:cNvPr>
          <p:cNvSpPr>
            <a:spLocks noGrp="1"/>
          </p:cNvSpPr>
          <p:nvPr>
            <p:ph idx="10" hasCustomPrompt="1"/>
          </p:nvPr>
        </p:nvSpPr>
        <p:spPr>
          <a:xfrm>
            <a:off x="262754" y="6410302"/>
            <a:ext cx="5733232" cy="366001"/>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tx1"/>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a:t>
            </a:r>
            <a:r>
              <a:rPr lang="en-US" dirty="0" err="1"/>
              <a:t>eg</a:t>
            </a:r>
            <a:r>
              <a:rPr lang="en-US" dirty="0"/>
              <a:t>: “Data from CDC WISQARS”]</a:t>
            </a:r>
          </a:p>
        </p:txBody>
      </p:sp>
    </p:spTree>
    <p:extLst>
      <p:ext uri="{BB962C8B-B14F-4D97-AF65-F5344CB8AC3E}">
        <p14:creationId xmlns:p14="http://schemas.microsoft.com/office/powerpoint/2010/main" val="4271591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Chart/Figur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1EC897-2A5F-5142-89D3-4452ECB80F9C}"/>
              </a:ext>
            </a:extLst>
          </p:cNvPr>
          <p:cNvSpPr>
            <a:spLocks noGrp="1"/>
          </p:cNvSpPr>
          <p:nvPr>
            <p:ph type="title" hasCustomPrompt="1"/>
          </p:nvPr>
        </p:nvSpPr>
        <p:spPr>
          <a:xfrm>
            <a:off x="838200" y="337911"/>
            <a:ext cx="10515600" cy="801463"/>
          </a:xfrm>
        </p:spPr>
        <p:txBody>
          <a:bodyPr>
            <a:normAutofit/>
          </a:bodyPr>
          <a:lstStyle>
            <a:lvl1pPr>
              <a:defRPr sz="3600"/>
            </a:lvl1pPr>
          </a:lstStyle>
          <a:p>
            <a:r>
              <a:rPr lang="en-US" dirty="0"/>
              <a:t>Figure title</a:t>
            </a:r>
          </a:p>
        </p:txBody>
      </p:sp>
      <p:cxnSp>
        <p:nvCxnSpPr>
          <p:cNvPr id="8" name="Straight Connector 7">
            <a:extLst>
              <a:ext uri="{FF2B5EF4-FFF2-40B4-BE49-F238E27FC236}">
                <a16:creationId xmlns:a16="http://schemas.microsoft.com/office/drawing/2014/main" id="{0390D312-50CA-2E40-9E0C-842E88E46784}"/>
              </a:ext>
            </a:extLst>
          </p:cNvPr>
          <p:cNvCxnSpPr/>
          <p:nvPr userDrawn="1"/>
        </p:nvCxnSpPr>
        <p:spPr>
          <a:xfrm>
            <a:off x="977031" y="1139374"/>
            <a:ext cx="501041"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30545E70-9B92-E34C-AC73-B6B01EF318C1}"/>
              </a:ext>
            </a:extLst>
          </p:cNvPr>
          <p:cNvSpPr>
            <a:spLocks noGrp="1"/>
          </p:cNvSpPr>
          <p:nvPr>
            <p:ph idx="10"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a:t>
            </a:r>
            <a:r>
              <a:rPr lang="en-US" dirty="0" err="1"/>
              <a:t>eg</a:t>
            </a:r>
            <a:r>
              <a:rPr lang="en-US" dirty="0"/>
              <a:t>:</a:t>
            </a:r>
            <a:r>
              <a:rPr lang="en-US" sz="1600" dirty="0">
                <a:solidFill>
                  <a:schemeClr val="bg1">
                    <a:lumMod val="75000"/>
                  </a:schemeClr>
                </a:solidFill>
              </a:rPr>
              <a:t> “Data from CDC WISQARS” or “Wintemute 2017; Pallin et al. 2019”</a:t>
            </a:r>
          </a:p>
          <a:p>
            <a:pPr lvl="0"/>
            <a:endParaRPr lang="en-US" dirty="0"/>
          </a:p>
        </p:txBody>
      </p:sp>
    </p:spTree>
    <p:extLst>
      <p:ext uri="{BB962C8B-B14F-4D97-AF65-F5344CB8AC3E}">
        <p14:creationId xmlns:p14="http://schemas.microsoft.com/office/powerpoint/2010/main" val="549338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52629B-4ECA-0749-B7B2-85B1127E73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1165337-AEA9-614D-B6F4-F50DAA504E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horz-white.pdf" descr="horz-white.pdf">
            <a:extLst>
              <a:ext uri="{FF2B5EF4-FFF2-40B4-BE49-F238E27FC236}">
                <a16:creationId xmlns:a16="http://schemas.microsoft.com/office/drawing/2014/main" id="{F1EB2321-0877-F64E-8935-222E599AC140}"/>
              </a:ext>
            </a:extLst>
          </p:cNvPr>
          <p:cNvPicPr>
            <a:picLocks noChangeAspect="1"/>
          </p:cNvPicPr>
          <p:nvPr userDrawn="1"/>
        </p:nvPicPr>
        <p:blipFill>
          <a:blip r:embed="rId24"/>
          <a:stretch>
            <a:fillRect/>
          </a:stretch>
        </p:blipFill>
        <p:spPr>
          <a:xfrm>
            <a:off x="10617200" y="6307631"/>
            <a:ext cx="1315720" cy="368186"/>
          </a:xfrm>
          <a:prstGeom prst="rect">
            <a:avLst/>
          </a:prstGeom>
          <a:ln w="12700">
            <a:miter lim="400000"/>
          </a:ln>
        </p:spPr>
      </p:pic>
    </p:spTree>
    <p:extLst>
      <p:ext uri="{BB962C8B-B14F-4D97-AF65-F5344CB8AC3E}">
        <p14:creationId xmlns:p14="http://schemas.microsoft.com/office/powerpoint/2010/main" val="2131123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51" r:id="rId4"/>
    <p:sldLayoutId id="2147483652" r:id="rId5"/>
    <p:sldLayoutId id="2147483653" r:id="rId6"/>
    <p:sldLayoutId id="2147483680" r:id="rId7"/>
    <p:sldLayoutId id="2147483661" r:id="rId8"/>
    <p:sldLayoutId id="2147483674" r:id="rId9"/>
    <p:sldLayoutId id="2147483681" r:id="rId10"/>
    <p:sldLayoutId id="2147483671" r:id="rId11"/>
    <p:sldLayoutId id="2147483672" r:id="rId12"/>
    <p:sldLayoutId id="2147483673" r:id="rId13"/>
    <p:sldLayoutId id="2147483670" r:id="rId14"/>
    <p:sldLayoutId id="2147483669" r:id="rId15"/>
    <p:sldLayoutId id="2147483668" r:id="rId16"/>
    <p:sldLayoutId id="2147483667" r:id="rId17"/>
    <p:sldLayoutId id="2147483666" r:id="rId18"/>
    <p:sldLayoutId id="2147483664" r:id="rId19"/>
    <p:sldLayoutId id="2147483659" r:id="rId20"/>
    <p:sldLayoutId id="2147483663" r:id="rId21"/>
    <p:sldLayoutId id="2147483662" r:id="rId22"/>
  </p:sldLayoutIdLst>
  <p:txStyles>
    <p:titleStyle>
      <a:lvl1pPr algn="l" defTabSz="914400" rtl="0" eaLnBrk="1" latinLnBrk="0" hangingPunct="1">
        <a:lnSpc>
          <a:spcPct val="90000"/>
        </a:lnSpc>
        <a:spcBef>
          <a:spcPct val="0"/>
        </a:spcBef>
        <a:buNone/>
        <a:defRPr sz="4400" kern="1200" baseline="0">
          <a:solidFill>
            <a:schemeClr val="bg1"/>
          </a:solidFill>
          <a:latin typeface="Untitled Sans" panose="020B0503030202060203" pitchFamily="34" charset="77"/>
          <a:ea typeface="+mj-ea"/>
          <a:cs typeface="+mj-cs"/>
        </a:defRPr>
      </a:lvl1pPr>
    </p:titleStyle>
    <p:bodyStyle>
      <a:lvl1pPr marL="45720" indent="-45720" algn="l" defTabSz="914400" rtl="0" eaLnBrk="1" latinLnBrk="0" hangingPunct="1">
        <a:lnSpc>
          <a:spcPct val="90000"/>
        </a:lnSpc>
        <a:spcBef>
          <a:spcPts val="1000"/>
        </a:spcBef>
        <a:buFontTx/>
        <a:buBlip>
          <a:blip r:embed="rId25"/>
        </a:buBlip>
        <a:defRPr sz="2800" b="0" i="0" kern="1200" baseline="0">
          <a:solidFill>
            <a:schemeClr val="bg1"/>
          </a:solidFill>
          <a:latin typeface="Untitled Sans" panose="020B0503030202060203" pitchFamily="34" charset="77"/>
          <a:ea typeface="+mn-ea"/>
          <a:cs typeface="+mn-cs"/>
        </a:defRPr>
      </a:lvl1pPr>
      <a:lvl2pPr marL="685800" indent="-228600" algn="l" defTabSz="914400" rtl="0" eaLnBrk="1" latinLnBrk="0" hangingPunct="1">
        <a:lnSpc>
          <a:spcPct val="90000"/>
        </a:lnSpc>
        <a:spcBef>
          <a:spcPts val="500"/>
        </a:spcBef>
        <a:buFontTx/>
        <a:buBlip>
          <a:blip r:embed="rId25"/>
        </a:buBlip>
        <a:defRPr sz="2400" b="0" i="0" kern="1200" baseline="0">
          <a:solidFill>
            <a:schemeClr val="bg1"/>
          </a:solidFill>
          <a:latin typeface="Untitled Sans" panose="020B0503030202060203" pitchFamily="34" charset="77"/>
          <a:ea typeface="+mn-ea"/>
          <a:cs typeface="+mn-cs"/>
        </a:defRPr>
      </a:lvl2pPr>
      <a:lvl3pPr marL="1143000" indent="-228600" algn="l" defTabSz="914400" rtl="0" eaLnBrk="1" latinLnBrk="0" hangingPunct="1">
        <a:lnSpc>
          <a:spcPct val="90000"/>
        </a:lnSpc>
        <a:spcBef>
          <a:spcPts val="500"/>
        </a:spcBef>
        <a:buFontTx/>
        <a:buBlip>
          <a:blip r:embed="rId25"/>
        </a:buBlip>
        <a:defRPr sz="2000" b="0" i="0" kern="1200" baseline="0">
          <a:solidFill>
            <a:schemeClr val="bg1"/>
          </a:solidFill>
          <a:latin typeface="Untitled Sans" panose="020B0503030202060203" pitchFamily="34" charset="77"/>
          <a:ea typeface="+mn-ea"/>
          <a:cs typeface="+mn-cs"/>
        </a:defRPr>
      </a:lvl3pPr>
      <a:lvl4pPr marL="1600200" indent="-228600" algn="l" defTabSz="914400" rtl="0" eaLnBrk="1" latinLnBrk="0" hangingPunct="1">
        <a:lnSpc>
          <a:spcPct val="90000"/>
        </a:lnSpc>
        <a:spcBef>
          <a:spcPts val="500"/>
        </a:spcBef>
        <a:buFontTx/>
        <a:buBlip>
          <a:blip r:embed="rId25"/>
        </a:buBlip>
        <a:defRPr sz="1800" b="0" i="0" kern="1200" baseline="0">
          <a:solidFill>
            <a:schemeClr val="bg1"/>
          </a:solidFill>
          <a:latin typeface="Untitled Sans" panose="020B0503030202060203" pitchFamily="34" charset="77"/>
          <a:ea typeface="+mn-ea"/>
          <a:cs typeface="+mn-cs"/>
        </a:defRPr>
      </a:lvl4pPr>
      <a:lvl5pPr marL="2057400" indent="-228600" algn="l" defTabSz="914400" rtl="0" eaLnBrk="1" latinLnBrk="0" hangingPunct="1">
        <a:lnSpc>
          <a:spcPct val="90000"/>
        </a:lnSpc>
        <a:spcBef>
          <a:spcPts val="500"/>
        </a:spcBef>
        <a:buFontTx/>
        <a:buBlip>
          <a:blip r:embed="rId25"/>
        </a:buBlip>
        <a:defRPr sz="1800" b="0" i="0" kern="1200" baseline="0">
          <a:solidFill>
            <a:schemeClr val="bg1"/>
          </a:solidFill>
          <a:latin typeface="Untitled Sans" panose="020B050303020206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bulletpointsproject.org/clinical-scenarios/" TargetMode="External"/><Relationship Id="rId5" Type="http://schemas.openxmlformats.org/officeDocument/2006/relationships/hyperlink" Target="https://www.bulletpointsproject.org/safe-firearm-storage-devices/" TargetMode="External"/><Relationship Id="rId4" Type="http://schemas.openxmlformats.org/officeDocument/2006/relationships/hyperlink" Target="https://www.bulletpointsproject.org/how-to-counse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1.xml"/><Relationship Id="rId4" Type="http://schemas.openxmlformats.org/officeDocument/2006/relationships/image" Target="../media/image20.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24.tiff"/><Relationship Id="rId5" Type="http://schemas.openxmlformats.org/officeDocument/2006/relationships/image" Target="../media/image23.tiff"/><Relationship Id="rId4" Type="http://schemas.openxmlformats.org/officeDocument/2006/relationships/image" Target="../media/image22.tiff"/></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515D7-A18B-FB51-ECC7-6B7E4D95E6BD}"/>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Educators Toolkit: Safe Firearm Storage</a:t>
            </a:r>
          </a:p>
        </p:txBody>
      </p:sp>
    </p:spTree>
    <p:extLst>
      <p:ext uri="{BB962C8B-B14F-4D97-AF65-F5344CB8AC3E}">
        <p14:creationId xmlns:p14="http://schemas.microsoft.com/office/powerpoint/2010/main" val="3917017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6CE41-9F69-0F47-8C8B-5671A80B6EE6}"/>
              </a:ext>
            </a:extLst>
          </p:cNvPr>
          <p:cNvSpPr>
            <a:spLocks noGrp="1"/>
          </p:cNvSpPr>
          <p:nvPr>
            <p:ph type="title"/>
          </p:nvPr>
        </p:nvSpPr>
        <p:spPr/>
        <p:txBody>
          <a:bodyPr/>
          <a:lstStyle/>
          <a:p>
            <a:r>
              <a:rPr lang="en-US" noProof="0" dirty="0"/>
              <a:t>Cable locks</a:t>
            </a:r>
          </a:p>
        </p:txBody>
      </p:sp>
      <p:sp>
        <p:nvSpPr>
          <p:cNvPr id="3" name="Content Placeholder 2">
            <a:extLst>
              <a:ext uri="{FF2B5EF4-FFF2-40B4-BE49-F238E27FC236}">
                <a16:creationId xmlns:a16="http://schemas.microsoft.com/office/drawing/2014/main" id="{B4CD078B-906D-5A47-AA11-A72815460F2F}"/>
              </a:ext>
            </a:extLst>
          </p:cNvPr>
          <p:cNvSpPr>
            <a:spLocks noGrp="1"/>
          </p:cNvSpPr>
          <p:nvPr>
            <p:ph idx="1"/>
          </p:nvPr>
        </p:nvSpPr>
        <p:spPr/>
        <p:txBody>
          <a:bodyPr>
            <a:normAutofit fontScale="92500" lnSpcReduction="10000"/>
          </a:bodyPr>
          <a:lstStyle/>
          <a:p>
            <a:pPr>
              <a:buBlip>
                <a:blip r:embed="rId3"/>
              </a:buBlip>
            </a:pPr>
            <a:r>
              <a:rPr lang="en-US" noProof="0" dirty="0"/>
              <a:t>  Render firearm temporarily unusable by inserting a steel cable through the firing mechanism and locking it to prevent gun from being fired</a:t>
            </a:r>
          </a:p>
          <a:p>
            <a:pPr>
              <a:buBlip>
                <a:blip r:embed="rId3"/>
              </a:buBlip>
            </a:pPr>
            <a:r>
              <a:rPr lang="en-US" noProof="0" dirty="0"/>
              <a:t>  Often secured with a lock and key</a:t>
            </a:r>
          </a:p>
          <a:p>
            <a:pPr>
              <a:buBlip>
                <a:blip r:embed="rId3"/>
              </a:buBlip>
            </a:pPr>
            <a:r>
              <a:rPr lang="en-US" noProof="0" dirty="0"/>
              <a:t>  Inexpensive and often available for free from law enforcement, gun stores, and  hospitals </a:t>
            </a:r>
          </a:p>
          <a:p>
            <a:pPr>
              <a:buBlip>
                <a:blip r:embed="rId3"/>
              </a:buBlip>
            </a:pPr>
            <a:r>
              <a:rPr lang="en-US" noProof="0" dirty="0"/>
              <a:t>Don’t keep firearm out of sight or prevent theft</a:t>
            </a:r>
          </a:p>
        </p:txBody>
      </p:sp>
      <p:pic>
        <p:nvPicPr>
          <p:cNvPr id="5" name="Picture 4" descr="Group of 2 pictures: top picture is a cable lock being inserted into a handgun by hands, bottom picture is the same handgun and cable lock fully connected.">
            <a:extLst>
              <a:ext uri="{FF2B5EF4-FFF2-40B4-BE49-F238E27FC236}">
                <a16:creationId xmlns:a16="http://schemas.microsoft.com/office/drawing/2014/main" id="{F9F1F375-3F35-6642-9F34-E130C38D0E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1531" y="357991"/>
            <a:ext cx="3892530" cy="5920572"/>
          </a:xfrm>
          <a:prstGeom prst="rect">
            <a:avLst/>
          </a:prstGeom>
          <a:ln>
            <a:solidFill>
              <a:schemeClr val="tx1"/>
            </a:solidFill>
          </a:ln>
        </p:spPr>
      </p:pic>
    </p:spTree>
    <p:extLst>
      <p:ext uri="{BB962C8B-B14F-4D97-AF65-F5344CB8AC3E}">
        <p14:creationId xmlns:p14="http://schemas.microsoft.com/office/powerpoint/2010/main" val="3467507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6D7C2-66BB-4541-A25C-F995B08BA7AF}"/>
              </a:ext>
            </a:extLst>
          </p:cNvPr>
          <p:cNvSpPr>
            <a:spLocks noGrp="1"/>
          </p:cNvSpPr>
          <p:nvPr>
            <p:ph type="title"/>
          </p:nvPr>
        </p:nvSpPr>
        <p:spPr/>
        <p:txBody>
          <a:bodyPr/>
          <a:lstStyle/>
          <a:p>
            <a:r>
              <a:rPr lang="en-US" noProof="0" dirty="0"/>
              <a:t>Trigger locks</a:t>
            </a:r>
          </a:p>
        </p:txBody>
      </p:sp>
      <p:sp>
        <p:nvSpPr>
          <p:cNvPr id="3" name="Content Placeholder 2">
            <a:extLst>
              <a:ext uri="{FF2B5EF4-FFF2-40B4-BE49-F238E27FC236}">
                <a16:creationId xmlns:a16="http://schemas.microsoft.com/office/drawing/2014/main" id="{1CFC738F-7382-EB49-BF1F-B81BD56629E0}"/>
              </a:ext>
            </a:extLst>
          </p:cNvPr>
          <p:cNvSpPr>
            <a:spLocks noGrp="1"/>
          </p:cNvSpPr>
          <p:nvPr>
            <p:ph idx="1"/>
          </p:nvPr>
        </p:nvSpPr>
        <p:spPr/>
        <p:txBody>
          <a:bodyPr>
            <a:normAutofit fontScale="92500" lnSpcReduction="10000"/>
          </a:bodyPr>
          <a:lstStyle/>
          <a:p>
            <a:pPr>
              <a:buBlip>
                <a:blip r:embed="rId3"/>
              </a:buBlip>
            </a:pPr>
            <a:r>
              <a:rPr lang="en-US" noProof="0" dirty="0"/>
              <a:t> Block trigger from being pulled by inserting the lock’s post through the trigger guard and locking it</a:t>
            </a:r>
          </a:p>
          <a:p>
            <a:pPr>
              <a:buBlip>
                <a:blip r:embed="rId3"/>
              </a:buBlip>
            </a:pPr>
            <a:r>
              <a:rPr lang="en-US" noProof="0" dirty="0"/>
              <a:t>  Usually secured with a lock and key or combination</a:t>
            </a:r>
          </a:p>
          <a:p>
            <a:pPr>
              <a:buBlip>
                <a:blip r:embed="rId3"/>
              </a:buBlip>
            </a:pPr>
            <a:r>
              <a:rPr lang="en-US" noProof="0" dirty="0"/>
              <a:t>Don’t keep firearm out of sight or prevent theft</a:t>
            </a:r>
          </a:p>
          <a:p>
            <a:pPr marL="0" indent="0">
              <a:buNone/>
            </a:pPr>
            <a:r>
              <a:rPr lang="en-US" i="1" noProof="0" dirty="0"/>
              <a:t>* It’s important to make sure the gun is unloaded when using a trigger lock. Putting a trigger lock on a loaded gun could cause it to fire.</a:t>
            </a:r>
          </a:p>
        </p:txBody>
      </p:sp>
      <p:pic>
        <p:nvPicPr>
          <p:cNvPr id="5" name="Picture 4" descr="Group of 3 pictures: top picture is a pair of hands showing a disassembled trigger lock beside a handgun; middle picture shows the hands connected the trigger lock over the handgun trigger; bottom picture shows the trigger lock in place on the handgun trigger.">
            <a:extLst>
              <a:ext uri="{FF2B5EF4-FFF2-40B4-BE49-F238E27FC236}">
                <a16:creationId xmlns:a16="http://schemas.microsoft.com/office/drawing/2014/main" id="{9617DD46-38BE-F543-A2BD-CE85C51CB8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7317" y="599249"/>
            <a:ext cx="2540958" cy="5577713"/>
          </a:xfrm>
          <a:prstGeom prst="rect">
            <a:avLst/>
          </a:prstGeom>
          <a:ln>
            <a:solidFill>
              <a:schemeClr val="tx1"/>
            </a:solidFill>
          </a:ln>
        </p:spPr>
      </p:pic>
    </p:spTree>
    <p:extLst>
      <p:ext uri="{BB962C8B-B14F-4D97-AF65-F5344CB8AC3E}">
        <p14:creationId xmlns:p14="http://schemas.microsoft.com/office/powerpoint/2010/main" val="3289340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60275-9A15-1F41-9C5B-F61A42982DC4}"/>
              </a:ext>
            </a:extLst>
          </p:cNvPr>
          <p:cNvSpPr>
            <a:spLocks noGrp="1"/>
          </p:cNvSpPr>
          <p:nvPr>
            <p:ph type="title"/>
          </p:nvPr>
        </p:nvSpPr>
        <p:spPr/>
        <p:txBody>
          <a:bodyPr/>
          <a:lstStyle/>
          <a:p>
            <a:r>
              <a:rPr lang="en-US" noProof="0" dirty="0"/>
              <a:t>Learn more</a:t>
            </a:r>
          </a:p>
        </p:txBody>
      </p:sp>
      <p:sp>
        <p:nvSpPr>
          <p:cNvPr id="5" name="Text Placeholder 1">
            <a:extLst>
              <a:ext uri="{FF2B5EF4-FFF2-40B4-BE49-F238E27FC236}">
                <a16:creationId xmlns:a16="http://schemas.microsoft.com/office/drawing/2014/main" id="{3530402B-BC46-F84D-AFF7-79A43CA04769}"/>
              </a:ext>
            </a:extLst>
          </p:cNvPr>
          <p:cNvSpPr txBox="1">
            <a:spLocks/>
          </p:cNvSpPr>
          <p:nvPr/>
        </p:nvSpPr>
        <p:spPr>
          <a:xfrm>
            <a:off x="952500" y="1382713"/>
            <a:ext cx="10858500" cy="5297487"/>
          </a:xfrm>
          <a:prstGeom prst="rect">
            <a:avLst/>
          </a:prstGeom>
        </p:spPr>
        <p:txBody>
          <a:bodyPr vert="horz" lIns="91440" tIns="45720" rIns="91440" bIns="45720" rtlCol="0">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kern="1200" baseline="0">
                <a:solidFill>
                  <a:schemeClr val="bg2">
                    <a:lumMod val="75000"/>
                  </a:schemeClr>
                </a:solidFill>
                <a:latin typeface="Untitled Sans" panose="020B0503030202060203" pitchFamily="34" charset="77"/>
                <a:ea typeface="+mn-ea"/>
                <a:cs typeface="+mn-cs"/>
              </a:defRPr>
            </a:lvl1pPr>
            <a:lvl2pPr marL="685800" indent="-228600" algn="l" defTabSz="914400" rtl="0" eaLnBrk="1" latinLnBrk="0" hangingPunct="1">
              <a:lnSpc>
                <a:spcPct val="90000"/>
              </a:lnSpc>
              <a:spcBef>
                <a:spcPts val="500"/>
              </a:spcBef>
              <a:buFontTx/>
              <a:buBlip>
                <a:blip r:embed="rId3"/>
              </a:buBlip>
              <a:defRPr sz="2400" b="0" i="0" kern="1200" baseline="0">
                <a:solidFill>
                  <a:schemeClr val="bg1"/>
                </a:solidFill>
                <a:latin typeface="Untitled Sans" panose="020B0503030202060203" pitchFamily="34" charset="77"/>
                <a:ea typeface="+mn-ea"/>
                <a:cs typeface="+mn-cs"/>
              </a:defRPr>
            </a:lvl2pPr>
            <a:lvl3pPr marL="1143000" indent="-228600" algn="l" defTabSz="914400" rtl="0" eaLnBrk="1" latinLnBrk="0" hangingPunct="1">
              <a:lnSpc>
                <a:spcPct val="90000"/>
              </a:lnSpc>
              <a:spcBef>
                <a:spcPts val="500"/>
              </a:spcBef>
              <a:buFontTx/>
              <a:buBlip>
                <a:blip r:embed="rId3"/>
              </a:buBlip>
              <a:defRPr sz="2000" b="0" i="0" kern="1200" baseline="0">
                <a:solidFill>
                  <a:schemeClr val="bg1"/>
                </a:solidFill>
                <a:latin typeface="Untitled Sans" panose="020B0503030202060203" pitchFamily="34" charset="77"/>
                <a:ea typeface="+mn-ea"/>
                <a:cs typeface="+mn-cs"/>
              </a:defRPr>
            </a:lvl3pPr>
            <a:lvl4pPr marL="1600200" indent="-228600" algn="l" defTabSz="914400" rtl="0" eaLnBrk="1" latinLnBrk="0" hangingPunct="1">
              <a:lnSpc>
                <a:spcPct val="90000"/>
              </a:lnSpc>
              <a:spcBef>
                <a:spcPts val="500"/>
              </a:spcBef>
              <a:buFontTx/>
              <a:buBlip>
                <a:blip r:embed="rId3"/>
              </a:buBlip>
              <a:defRPr sz="1800" b="0" i="0" kern="1200" baseline="0">
                <a:solidFill>
                  <a:schemeClr val="bg1"/>
                </a:solidFill>
                <a:latin typeface="Untitled Sans" panose="020B0503030202060203" pitchFamily="34" charset="77"/>
                <a:ea typeface="+mn-ea"/>
                <a:cs typeface="+mn-cs"/>
              </a:defRPr>
            </a:lvl4pPr>
            <a:lvl5pPr marL="2057400" indent="-228600" algn="l" defTabSz="914400" rtl="0" eaLnBrk="1" latinLnBrk="0" hangingPunct="1">
              <a:lnSpc>
                <a:spcPct val="90000"/>
              </a:lnSpc>
              <a:spcBef>
                <a:spcPts val="500"/>
              </a:spcBef>
              <a:buFontTx/>
              <a:buBlip>
                <a:blip r:embed="rId3"/>
              </a:buBlip>
              <a:defRPr sz="1800" b="0" i="0" kern="1200" baseline="0">
                <a:solidFill>
                  <a:schemeClr val="bg1"/>
                </a:solidFill>
                <a:latin typeface="Untitled Sans" panose="020B050303020206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defRPr/>
            </a:pPr>
            <a:r>
              <a:rPr lang="en-US" sz="2000" dirty="0">
                <a:solidFill>
                  <a:schemeClr val="bg1"/>
                </a:solidFill>
                <a:latin typeface="Untitled Sans"/>
              </a:rPr>
              <a:t>How to counsel:</a:t>
            </a:r>
          </a:p>
          <a:p>
            <a:pPr>
              <a:lnSpc>
                <a:spcPct val="100000"/>
              </a:lnSpc>
              <a:defRPr/>
            </a:pPr>
            <a:r>
              <a:rPr lang="en-US" sz="2000" dirty="0">
                <a:solidFill>
                  <a:schemeClr val="bg1"/>
                </a:solidFill>
                <a:latin typeface="Untitled Sans"/>
                <a:hlinkClick r:id="rId4"/>
              </a:rPr>
              <a:t>https://www.bulletpointsproject.org/how-to-counsel/</a:t>
            </a:r>
            <a:endParaRPr lang="en-US" sz="2000" dirty="0">
              <a:solidFill>
                <a:schemeClr val="bg1"/>
              </a:solidFill>
              <a:latin typeface="Untitled Sans"/>
            </a:endParaRPr>
          </a:p>
          <a:p>
            <a:pPr>
              <a:lnSpc>
                <a:spcPct val="100000"/>
              </a:lnSpc>
              <a:defRPr/>
            </a:pPr>
            <a:endParaRPr lang="en-US" sz="2000" dirty="0">
              <a:solidFill>
                <a:schemeClr val="bg1"/>
              </a:solidFill>
              <a:latin typeface="Untitled Sans"/>
            </a:endParaRPr>
          </a:p>
          <a:p>
            <a:pPr>
              <a:lnSpc>
                <a:spcPct val="100000"/>
              </a:lnSpc>
              <a:defRPr/>
            </a:pPr>
            <a:r>
              <a:rPr lang="en-US" sz="2000" dirty="0">
                <a:solidFill>
                  <a:schemeClr val="bg1"/>
                </a:solidFill>
                <a:latin typeface="Untitled Sans"/>
              </a:rPr>
              <a:t>Safe storage: </a:t>
            </a:r>
          </a:p>
          <a:p>
            <a:pPr>
              <a:lnSpc>
                <a:spcPct val="100000"/>
              </a:lnSpc>
              <a:defRPr/>
            </a:pPr>
            <a:r>
              <a:rPr lang="en-US" sz="2000" dirty="0">
                <a:solidFill>
                  <a:schemeClr val="bg1"/>
                </a:solidFill>
                <a:latin typeface="Untitled Sans"/>
                <a:hlinkClick r:id="rId5"/>
              </a:rPr>
              <a:t>https://www.bulletpointsproject.org/safe-firearm-storage-devices/</a:t>
            </a:r>
            <a:endParaRPr lang="en-US" sz="2000" dirty="0">
              <a:solidFill>
                <a:schemeClr val="bg1"/>
              </a:solidFill>
              <a:latin typeface="Untitled Sans"/>
            </a:endParaRPr>
          </a:p>
          <a:p>
            <a:pPr>
              <a:lnSpc>
                <a:spcPct val="100000"/>
              </a:lnSpc>
              <a:defRPr/>
            </a:pPr>
            <a:endParaRPr lang="en-US" sz="2000" dirty="0">
              <a:solidFill>
                <a:schemeClr val="bg1"/>
              </a:solidFill>
              <a:latin typeface="Untitled Sans"/>
            </a:endParaRPr>
          </a:p>
          <a:p>
            <a:pPr>
              <a:lnSpc>
                <a:spcPct val="100000"/>
              </a:lnSpc>
              <a:defRPr/>
            </a:pPr>
            <a:r>
              <a:rPr lang="en-US" sz="2000" dirty="0">
                <a:solidFill>
                  <a:schemeClr val="bg1"/>
                </a:solidFill>
                <a:latin typeface="Untitled Sans"/>
              </a:rPr>
              <a:t>Firearm-related harm due to – suicide, unintentional injury, intimate partner violence, mass shootings, dementia, community violence, and recurrent injury: </a:t>
            </a:r>
          </a:p>
          <a:p>
            <a:pPr>
              <a:lnSpc>
                <a:spcPct val="100000"/>
              </a:lnSpc>
              <a:defRPr/>
            </a:pPr>
            <a:r>
              <a:rPr lang="en-US" sz="2000" dirty="0">
                <a:solidFill>
                  <a:schemeClr val="bg1"/>
                </a:solidFill>
                <a:latin typeface="Untitled Sans"/>
                <a:hlinkClick r:id="rId6"/>
              </a:rPr>
              <a:t>https://www.bulletpointsproject.org/clinical-scenarios/</a:t>
            </a:r>
            <a:r>
              <a:rPr lang="en-US" sz="2000" dirty="0">
                <a:solidFill>
                  <a:schemeClr val="bg1"/>
                </a:solidFill>
                <a:latin typeface="Untitled Sans"/>
              </a:rPr>
              <a:t> </a:t>
            </a:r>
          </a:p>
          <a:p>
            <a:pPr>
              <a:lnSpc>
                <a:spcPct val="100000"/>
              </a:lnSpc>
              <a:defRPr/>
            </a:pPr>
            <a:endParaRPr lang="en-US" sz="2000" dirty="0">
              <a:solidFill>
                <a:schemeClr val="bg1"/>
              </a:solidFill>
              <a:latin typeface="Untitled Sans"/>
            </a:endParaRPr>
          </a:p>
        </p:txBody>
      </p:sp>
    </p:spTree>
    <p:extLst>
      <p:ext uri="{BB962C8B-B14F-4D97-AF65-F5344CB8AC3E}">
        <p14:creationId xmlns:p14="http://schemas.microsoft.com/office/powerpoint/2010/main" val="578877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60275-9A15-1F41-9C5B-F61A42982DC4}"/>
              </a:ext>
            </a:extLst>
          </p:cNvPr>
          <p:cNvSpPr>
            <a:spLocks noGrp="1"/>
          </p:cNvSpPr>
          <p:nvPr>
            <p:ph type="title"/>
          </p:nvPr>
        </p:nvSpPr>
        <p:spPr/>
        <p:txBody>
          <a:bodyPr/>
          <a:lstStyle/>
          <a:p>
            <a:r>
              <a:rPr lang="en-US" noProof="0" dirty="0"/>
              <a:t>References </a:t>
            </a:r>
          </a:p>
        </p:txBody>
      </p:sp>
      <p:sp>
        <p:nvSpPr>
          <p:cNvPr id="5" name="Text Placeholder 1">
            <a:extLst>
              <a:ext uri="{FF2B5EF4-FFF2-40B4-BE49-F238E27FC236}">
                <a16:creationId xmlns:a16="http://schemas.microsoft.com/office/drawing/2014/main" id="{3530402B-BC46-F84D-AFF7-79A43CA04769}"/>
              </a:ext>
            </a:extLst>
          </p:cNvPr>
          <p:cNvSpPr txBox="1">
            <a:spLocks/>
          </p:cNvSpPr>
          <p:nvPr/>
        </p:nvSpPr>
        <p:spPr>
          <a:xfrm>
            <a:off x="952500" y="1382713"/>
            <a:ext cx="10858500" cy="5297487"/>
          </a:xfrm>
          <a:prstGeom prst="rect">
            <a:avLst/>
          </a:prstGeom>
        </p:spPr>
        <p:txBody>
          <a:bodyPr vert="horz" lIns="91440" tIns="45720" rIns="91440" bIns="45720" rtlCol="0">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kern="1200" baseline="0">
                <a:solidFill>
                  <a:schemeClr val="bg2">
                    <a:lumMod val="75000"/>
                  </a:schemeClr>
                </a:solidFill>
                <a:latin typeface="Untitled Sans" panose="020B0503030202060203" pitchFamily="34" charset="77"/>
                <a:ea typeface="+mn-ea"/>
                <a:cs typeface="+mn-cs"/>
              </a:defRPr>
            </a:lvl1pPr>
            <a:lvl2pPr marL="685800" indent="-228600" algn="l" defTabSz="914400" rtl="0" eaLnBrk="1" latinLnBrk="0" hangingPunct="1">
              <a:lnSpc>
                <a:spcPct val="90000"/>
              </a:lnSpc>
              <a:spcBef>
                <a:spcPts val="500"/>
              </a:spcBef>
              <a:buFontTx/>
              <a:buBlip>
                <a:blip r:embed="rId3"/>
              </a:buBlip>
              <a:defRPr sz="2400" b="0" i="0" kern="1200" baseline="0">
                <a:solidFill>
                  <a:schemeClr val="bg1"/>
                </a:solidFill>
                <a:latin typeface="Untitled Sans" panose="020B0503030202060203" pitchFamily="34" charset="77"/>
                <a:ea typeface="+mn-ea"/>
                <a:cs typeface="+mn-cs"/>
              </a:defRPr>
            </a:lvl2pPr>
            <a:lvl3pPr marL="1143000" indent="-228600" algn="l" defTabSz="914400" rtl="0" eaLnBrk="1" latinLnBrk="0" hangingPunct="1">
              <a:lnSpc>
                <a:spcPct val="90000"/>
              </a:lnSpc>
              <a:spcBef>
                <a:spcPts val="500"/>
              </a:spcBef>
              <a:buFontTx/>
              <a:buBlip>
                <a:blip r:embed="rId3"/>
              </a:buBlip>
              <a:defRPr sz="2000" b="0" i="0" kern="1200" baseline="0">
                <a:solidFill>
                  <a:schemeClr val="bg1"/>
                </a:solidFill>
                <a:latin typeface="Untitled Sans" panose="020B0503030202060203" pitchFamily="34" charset="77"/>
                <a:ea typeface="+mn-ea"/>
                <a:cs typeface="+mn-cs"/>
              </a:defRPr>
            </a:lvl3pPr>
            <a:lvl4pPr marL="1600200" indent="-228600" algn="l" defTabSz="914400" rtl="0" eaLnBrk="1" latinLnBrk="0" hangingPunct="1">
              <a:lnSpc>
                <a:spcPct val="90000"/>
              </a:lnSpc>
              <a:spcBef>
                <a:spcPts val="500"/>
              </a:spcBef>
              <a:buFontTx/>
              <a:buBlip>
                <a:blip r:embed="rId3"/>
              </a:buBlip>
              <a:defRPr sz="1800" b="0" i="0" kern="1200" baseline="0">
                <a:solidFill>
                  <a:schemeClr val="bg1"/>
                </a:solidFill>
                <a:latin typeface="Untitled Sans" panose="020B0503030202060203" pitchFamily="34" charset="77"/>
                <a:ea typeface="+mn-ea"/>
                <a:cs typeface="+mn-cs"/>
              </a:defRPr>
            </a:lvl4pPr>
            <a:lvl5pPr marL="2057400" indent="-228600" algn="l" defTabSz="914400" rtl="0" eaLnBrk="1" latinLnBrk="0" hangingPunct="1">
              <a:lnSpc>
                <a:spcPct val="90000"/>
              </a:lnSpc>
              <a:spcBef>
                <a:spcPts val="500"/>
              </a:spcBef>
              <a:buFontTx/>
              <a:buBlip>
                <a:blip r:embed="rId3"/>
              </a:buBlip>
              <a:defRPr sz="1800" b="0" i="0" kern="1200" baseline="0">
                <a:solidFill>
                  <a:schemeClr val="bg1"/>
                </a:solidFill>
                <a:latin typeface="Untitled Sans" panose="020B050303020206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defRPr/>
            </a:pPr>
            <a:r>
              <a:rPr lang="en-US" dirty="0">
                <a:solidFill>
                  <a:schemeClr val="bg1"/>
                </a:solidFill>
              </a:rPr>
              <a:t>Baxley, F., &amp; Miller, M. (2006). Parental Misperceptions About Children and Firearms. Archives of Pediatric and Adolescent Medicine. 160(5):542-547.</a:t>
            </a:r>
          </a:p>
          <a:p>
            <a:pPr>
              <a:lnSpc>
                <a:spcPct val="100000"/>
              </a:lnSpc>
              <a:defRPr/>
            </a:pPr>
            <a:r>
              <a:rPr lang="en-US" dirty="0">
                <a:solidFill>
                  <a:schemeClr val="bg1"/>
                </a:solidFill>
              </a:rPr>
              <a:t>Crifasi, C. K., Doucette, M. L., McGinty, E. E., et al. (2018). Storage Practices of US Gun Owners in 2016. American Journal of Public Health. 108(4):532-537.</a:t>
            </a:r>
          </a:p>
          <a:p>
            <a:pPr>
              <a:lnSpc>
                <a:spcPct val="100000"/>
              </a:lnSpc>
              <a:defRPr/>
            </a:pPr>
            <a:endParaRPr lang="en-US" dirty="0">
              <a:solidFill>
                <a:schemeClr val="bg1"/>
              </a:solidFill>
            </a:endParaRPr>
          </a:p>
          <a:p>
            <a:pPr>
              <a:lnSpc>
                <a:spcPct val="100000"/>
              </a:lnSpc>
              <a:defRPr/>
            </a:pPr>
            <a:endParaRPr lang="en-US" dirty="0">
              <a:solidFill>
                <a:schemeClr val="bg1"/>
              </a:solidFill>
            </a:endParaRPr>
          </a:p>
          <a:p>
            <a:pPr>
              <a:defRPr/>
            </a:pPr>
            <a:endParaRPr lang="en-US" sz="1200" dirty="0">
              <a:solidFill>
                <a:schemeClr val="bg1"/>
              </a:solidFill>
              <a:latin typeface="Untitled Sans"/>
            </a:endParaRPr>
          </a:p>
          <a:p>
            <a:pPr>
              <a:defRPr/>
            </a:pPr>
            <a:endParaRPr lang="en-US" sz="1200" dirty="0">
              <a:solidFill>
                <a:schemeClr val="bg1"/>
              </a:solidFill>
            </a:endParaRPr>
          </a:p>
        </p:txBody>
      </p:sp>
    </p:spTree>
    <p:extLst>
      <p:ext uri="{BB962C8B-B14F-4D97-AF65-F5344CB8AC3E}">
        <p14:creationId xmlns:p14="http://schemas.microsoft.com/office/powerpoint/2010/main" val="3516744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931DA-5685-1D49-BD9D-A02DB39FE32C}"/>
              </a:ext>
            </a:extLst>
          </p:cNvPr>
          <p:cNvSpPr>
            <a:spLocks noGrp="1"/>
          </p:cNvSpPr>
          <p:nvPr>
            <p:ph type="ctrTitle"/>
          </p:nvPr>
        </p:nvSpPr>
        <p:spPr>
          <a:xfrm>
            <a:off x="1524000" y="1304529"/>
            <a:ext cx="9807146" cy="1854200"/>
          </a:xfrm>
        </p:spPr>
        <p:txBody>
          <a:bodyPr>
            <a:normAutofit/>
          </a:bodyPr>
          <a:lstStyle/>
          <a:p>
            <a:r>
              <a:rPr lang="en-US" sz="4900" noProof="0" dirty="0">
                <a:latin typeface="Untitled Sans Medium" panose="020B0503030202060203" pitchFamily="34" charset="77"/>
              </a:rPr>
              <a:t>Safe Firearm Storage</a:t>
            </a:r>
            <a:endParaRPr lang="en-US" noProof="0" dirty="0"/>
          </a:p>
        </p:txBody>
      </p:sp>
      <p:sp>
        <p:nvSpPr>
          <p:cNvPr id="6" name="Text Placeholder 3">
            <a:extLst>
              <a:ext uri="{FF2B5EF4-FFF2-40B4-BE49-F238E27FC236}">
                <a16:creationId xmlns:a16="http://schemas.microsoft.com/office/drawing/2014/main" id="{73DBDEC9-FAB0-6943-86BF-FFE83FEA3DAF}"/>
              </a:ext>
              <a:ext uri="{C183D7F6-B498-43B3-948B-1728B52AA6E4}">
                <adec:decorative xmlns:adec="http://schemas.microsoft.com/office/drawing/2017/decorative" val="1"/>
              </a:ext>
            </a:extLst>
          </p:cNvPr>
          <p:cNvSpPr txBox="1">
            <a:spLocks/>
          </p:cNvSpPr>
          <p:nvPr/>
        </p:nvSpPr>
        <p:spPr>
          <a:xfrm>
            <a:off x="6766615" y="3707488"/>
            <a:ext cx="4308475" cy="60578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3600" b="0" i="0" kern="1200" baseline="0">
                <a:solidFill>
                  <a:schemeClr val="bg1"/>
                </a:solidFill>
                <a:latin typeface="Untitled Sans" panose="020B0503030202060203" pitchFamily="34" charset="77"/>
                <a:ea typeface="+mn-ea"/>
                <a:cs typeface="+mn-cs"/>
              </a:defRPr>
            </a:lvl1pPr>
            <a:lvl2pPr marL="685800" indent="-228600" algn="l" defTabSz="914400" rtl="0" eaLnBrk="1" latinLnBrk="0" hangingPunct="1">
              <a:lnSpc>
                <a:spcPct val="90000"/>
              </a:lnSpc>
              <a:spcBef>
                <a:spcPts val="500"/>
              </a:spcBef>
              <a:buFontTx/>
              <a:buBlip>
                <a:blip r:embed="rId3"/>
              </a:buBlip>
              <a:defRPr sz="2400" b="0" i="0" kern="1200" baseline="0">
                <a:solidFill>
                  <a:schemeClr val="bg1"/>
                </a:solidFill>
                <a:latin typeface="Untitled Sans" panose="020B0503030202060203" pitchFamily="34" charset="77"/>
                <a:ea typeface="+mn-ea"/>
                <a:cs typeface="+mn-cs"/>
              </a:defRPr>
            </a:lvl2pPr>
            <a:lvl3pPr marL="1143000" indent="-228600" algn="l" defTabSz="914400" rtl="0" eaLnBrk="1" latinLnBrk="0" hangingPunct="1">
              <a:lnSpc>
                <a:spcPct val="90000"/>
              </a:lnSpc>
              <a:spcBef>
                <a:spcPts val="500"/>
              </a:spcBef>
              <a:buFontTx/>
              <a:buBlip>
                <a:blip r:embed="rId3"/>
              </a:buBlip>
              <a:defRPr sz="2000" b="0" i="0" kern="1200" baseline="0">
                <a:solidFill>
                  <a:schemeClr val="bg1"/>
                </a:solidFill>
                <a:latin typeface="Untitled Sans" panose="020B0503030202060203" pitchFamily="34" charset="77"/>
                <a:ea typeface="+mn-ea"/>
                <a:cs typeface="+mn-cs"/>
              </a:defRPr>
            </a:lvl3pPr>
            <a:lvl4pPr marL="1600200" indent="-228600" algn="l" defTabSz="914400" rtl="0" eaLnBrk="1" latinLnBrk="0" hangingPunct="1">
              <a:lnSpc>
                <a:spcPct val="90000"/>
              </a:lnSpc>
              <a:spcBef>
                <a:spcPts val="500"/>
              </a:spcBef>
              <a:buFontTx/>
              <a:buBlip>
                <a:blip r:embed="rId3"/>
              </a:buBlip>
              <a:defRPr sz="1800" b="0" i="0" kern="1200" baseline="0">
                <a:solidFill>
                  <a:schemeClr val="bg1"/>
                </a:solidFill>
                <a:latin typeface="Untitled Sans" panose="020B0503030202060203" pitchFamily="34" charset="77"/>
                <a:ea typeface="+mn-ea"/>
                <a:cs typeface="+mn-cs"/>
              </a:defRPr>
            </a:lvl4pPr>
            <a:lvl5pPr marL="2057400" indent="-228600" algn="l" defTabSz="914400" rtl="0" eaLnBrk="1" latinLnBrk="0" hangingPunct="1">
              <a:lnSpc>
                <a:spcPct val="90000"/>
              </a:lnSpc>
              <a:spcBef>
                <a:spcPts val="500"/>
              </a:spcBef>
              <a:buFontTx/>
              <a:buBlip>
                <a:blip r:embed="rId3"/>
              </a:buBlip>
              <a:defRPr sz="1800" b="0" i="0" kern="1200" baseline="0">
                <a:solidFill>
                  <a:schemeClr val="bg1"/>
                </a:solidFill>
                <a:latin typeface="Untitled Sans" panose="020B050303020206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200" dirty="0"/>
          </a:p>
        </p:txBody>
      </p:sp>
    </p:spTree>
    <p:extLst>
      <p:ext uri="{BB962C8B-B14F-4D97-AF65-F5344CB8AC3E}">
        <p14:creationId xmlns:p14="http://schemas.microsoft.com/office/powerpoint/2010/main" val="326133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48ACE1-B94E-F448-92BA-1B4E2634CD71}"/>
              </a:ext>
            </a:extLst>
          </p:cNvPr>
          <p:cNvSpPr txBox="1">
            <a:spLocks noGrp="1"/>
          </p:cNvSpPr>
          <p:nvPr>
            <p:ph type="title" idx="4294967295"/>
          </p:nvPr>
        </p:nvSpPr>
        <p:spPr>
          <a:xfrm>
            <a:off x="936121" y="2665128"/>
            <a:ext cx="6235721" cy="2322606"/>
          </a:xfrm>
          <a:prstGeom prst="rect">
            <a:avLst/>
          </a:prstGeom>
          <a:solidFill>
            <a:schemeClr val="tx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45720" indent="-45720" algn="l" defTabSz="914400" rtl="0" eaLnBrk="1" latinLnBrk="0" hangingPunct="1">
              <a:lnSpc>
                <a:spcPct val="90000"/>
              </a:lnSpc>
              <a:spcBef>
                <a:spcPts val="1000"/>
              </a:spcBef>
              <a:buFontTx/>
              <a:buBlip>
                <a:blip r:embed="rId2"/>
              </a:buBlip>
              <a:defRPr sz="2800" b="0" i="0" kern="1200" baseline="0">
                <a:solidFill>
                  <a:schemeClr val="bg1"/>
                </a:solidFill>
                <a:latin typeface="Untitled Sans" panose="020B0503030202060203" pitchFamily="34" charset="77"/>
                <a:ea typeface="+mn-ea"/>
                <a:cs typeface="+mn-cs"/>
              </a:defRPr>
            </a:lvl1pPr>
            <a:lvl2pPr marL="685800" indent="-228600" algn="l" defTabSz="914400" rtl="0" eaLnBrk="1" latinLnBrk="0" hangingPunct="1">
              <a:lnSpc>
                <a:spcPct val="90000"/>
              </a:lnSpc>
              <a:spcBef>
                <a:spcPts val="500"/>
              </a:spcBef>
              <a:buFontTx/>
              <a:buBlip>
                <a:blip r:embed="rId2"/>
              </a:buBlip>
              <a:defRPr sz="2400" b="0" i="0" kern="1200" baseline="0">
                <a:solidFill>
                  <a:schemeClr val="bg1"/>
                </a:solidFill>
                <a:latin typeface="Untitled Sans" panose="020B0503030202060203" pitchFamily="34" charset="77"/>
                <a:ea typeface="+mn-ea"/>
                <a:cs typeface="+mn-cs"/>
              </a:defRPr>
            </a:lvl2pPr>
            <a:lvl3pPr marL="1143000" indent="-228600" algn="l" defTabSz="914400" rtl="0" eaLnBrk="1" latinLnBrk="0" hangingPunct="1">
              <a:lnSpc>
                <a:spcPct val="90000"/>
              </a:lnSpc>
              <a:spcBef>
                <a:spcPts val="500"/>
              </a:spcBef>
              <a:buFontTx/>
              <a:buBlip>
                <a:blip r:embed="rId2"/>
              </a:buBlip>
              <a:defRPr sz="2000" b="0" i="0" kern="1200" baseline="0">
                <a:solidFill>
                  <a:schemeClr val="bg1"/>
                </a:solidFill>
                <a:latin typeface="Untitled Sans" panose="020B0503030202060203" pitchFamily="34" charset="77"/>
                <a:ea typeface="+mn-ea"/>
                <a:cs typeface="+mn-cs"/>
              </a:defRPr>
            </a:lvl3pPr>
            <a:lvl4pPr marL="1600200" indent="-228600" algn="l" defTabSz="914400" rtl="0" eaLnBrk="1" latinLnBrk="0" hangingPunct="1">
              <a:lnSpc>
                <a:spcPct val="90000"/>
              </a:lnSpc>
              <a:spcBef>
                <a:spcPts val="500"/>
              </a:spcBef>
              <a:buFontTx/>
              <a:buBlip>
                <a:blip r:embed="rId2"/>
              </a:buBlip>
              <a:defRPr sz="1800" b="0" i="0" kern="1200" baseline="0">
                <a:solidFill>
                  <a:schemeClr val="bg1"/>
                </a:solidFill>
                <a:latin typeface="Untitled Sans" panose="020B0503030202060203" pitchFamily="34" charset="77"/>
                <a:ea typeface="+mn-ea"/>
                <a:cs typeface="+mn-cs"/>
              </a:defRPr>
            </a:lvl4pPr>
            <a:lvl5pPr marL="2057400" indent="-228600" algn="l" defTabSz="914400" rtl="0" eaLnBrk="1" latinLnBrk="0" hangingPunct="1">
              <a:lnSpc>
                <a:spcPct val="90000"/>
              </a:lnSpc>
              <a:spcBef>
                <a:spcPts val="500"/>
              </a:spcBef>
              <a:buFontTx/>
              <a:buBlip>
                <a:blip r:embed="rId2"/>
              </a:buBlip>
              <a:defRPr sz="1800" b="0" i="0" kern="1200" baseline="0">
                <a:solidFill>
                  <a:schemeClr val="bg1"/>
                </a:solidFill>
                <a:latin typeface="Untitled Sans" panose="020B050303020206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Untitled Sans" panose="020B0503030202060203" pitchFamily="34" charset="77"/>
                <a:ea typeface="+mn-ea"/>
                <a:cs typeface="+mn-cs"/>
              </a:rPr>
              <a:t>When no one is at imminent risk, safe storage is the appropriate recommendation</a:t>
            </a:r>
          </a:p>
        </p:txBody>
      </p:sp>
      <p:pic>
        <p:nvPicPr>
          <p:cNvPr id="4" name="Content Placeholder 7" descr="Lock icon.">
            <a:extLst>
              <a:ext uri="{FF2B5EF4-FFF2-40B4-BE49-F238E27FC236}">
                <a16:creationId xmlns:a16="http://schemas.microsoft.com/office/drawing/2014/main" id="{6F1AD4A3-DBE4-934E-9A4C-78A1020164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12726" y="788678"/>
            <a:ext cx="4495244" cy="4495244"/>
          </a:xfrm>
          <a:prstGeom prst="rect">
            <a:avLst/>
          </a:prstGeom>
        </p:spPr>
      </p:pic>
    </p:spTree>
    <p:extLst>
      <p:ext uri="{BB962C8B-B14F-4D97-AF65-F5344CB8AC3E}">
        <p14:creationId xmlns:p14="http://schemas.microsoft.com/office/powerpoint/2010/main" val="3686187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75454-C823-1B46-85E0-4D82C67E5277}"/>
              </a:ext>
            </a:extLst>
          </p:cNvPr>
          <p:cNvSpPr>
            <a:spLocks noGrp="1"/>
          </p:cNvSpPr>
          <p:nvPr>
            <p:ph type="title"/>
          </p:nvPr>
        </p:nvSpPr>
        <p:spPr/>
        <p:txBody>
          <a:bodyPr/>
          <a:lstStyle/>
          <a:p>
            <a:r>
              <a:rPr lang="en-US" noProof="0" dirty="0"/>
              <a:t>Importance of Safe Firearm Storage</a:t>
            </a:r>
          </a:p>
        </p:txBody>
      </p:sp>
      <p:sp>
        <p:nvSpPr>
          <p:cNvPr id="3" name="Content Placeholder 2">
            <a:extLst>
              <a:ext uri="{FF2B5EF4-FFF2-40B4-BE49-F238E27FC236}">
                <a16:creationId xmlns:a16="http://schemas.microsoft.com/office/drawing/2014/main" id="{464968B9-C569-604D-9967-F7A09CA2F2FB}"/>
              </a:ext>
            </a:extLst>
          </p:cNvPr>
          <p:cNvSpPr>
            <a:spLocks noGrp="1"/>
          </p:cNvSpPr>
          <p:nvPr>
            <p:ph idx="1"/>
          </p:nvPr>
        </p:nvSpPr>
        <p:spPr/>
        <p:txBody>
          <a:bodyPr>
            <a:normAutofit/>
          </a:bodyPr>
          <a:lstStyle/>
          <a:p>
            <a:r>
              <a:rPr lang="en-US" noProof="0" dirty="0"/>
              <a:t>Many firearm owners take safe storage very seriously and consider it a key tenet of firearm ownership</a:t>
            </a:r>
          </a:p>
          <a:p>
            <a:r>
              <a:rPr lang="en-US" noProof="0" dirty="0"/>
              <a:t>However, fewer than half of owners nationwide store all firearms in the most safe manner</a:t>
            </a:r>
          </a:p>
          <a:p>
            <a:r>
              <a:rPr lang="en-US" noProof="0" dirty="0"/>
              <a:t>Not storing firearms safely may result in access by unauthorized household members</a:t>
            </a:r>
          </a:p>
          <a:p>
            <a:r>
              <a:rPr lang="en-US" noProof="0" dirty="0"/>
              <a:t>Research has shown that, although many parents assume children are unaware of firearms in the home, children often know where guns are kept and have handled them without their parents’ knowledge</a:t>
            </a:r>
          </a:p>
        </p:txBody>
      </p:sp>
      <p:sp>
        <p:nvSpPr>
          <p:cNvPr id="5" name="Content Placeholder 2">
            <a:extLst>
              <a:ext uri="{FF2B5EF4-FFF2-40B4-BE49-F238E27FC236}">
                <a16:creationId xmlns:a16="http://schemas.microsoft.com/office/drawing/2014/main" id="{5519773D-9B64-9C4A-8120-9DC8B1B1E43F}"/>
              </a:ext>
            </a:extLst>
          </p:cNvPr>
          <p:cNvSpPr>
            <a:spLocks noGrp="1"/>
          </p:cNvSpPr>
          <p:nvPr>
            <p:ph idx="10"/>
          </p:nvPr>
        </p:nvSpPr>
        <p:spPr>
          <a:xfrm>
            <a:off x="262754" y="6410302"/>
            <a:ext cx="8945042" cy="383903"/>
          </a:xfrm>
        </p:spPr>
        <p:txBody>
          <a:bodyPr/>
          <a:lstStyle/>
          <a:p>
            <a:r>
              <a:rPr lang="en-US" noProof="0" dirty="0">
                <a:solidFill>
                  <a:schemeClr val="bg1">
                    <a:lumMod val="75000"/>
                  </a:schemeClr>
                </a:solidFill>
              </a:rPr>
              <a:t>Crifasi et al. 2018; </a:t>
            </a:r>
            <a:r>
              <a:rPr lang="en-US" noProof="0" dirty="0"/>
              <a:t>Baxley &amp; Miller 2006</a:t>
            </a:r>
            <a:endParaRPr lang="en-US" noProof="0" dirty="0">
              <a:solidFill>
                <a:schemeClr val="bg1">
                  <a:lumMod val="75000"/>
                </a:schemeClr>
              </a:solidFill>
            </a:endParaRPr>
          </a:p>
        </p:txBody>
      </p:sp>
    </p:spTree>
    <p:extLst>
      <p:ext uri="{BB962C8B-B14F-4D97-AF65-F5344CB8AC3E}">
        <p14:creationId xmlns:p14="http://schemas.microsoft.com/office/powerpoint/2010/main" val="3523661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75454-C823-1B46-85E0-4D82C67E5277}"/>
              </a:ext>
            </a:extLst>
          </p:cNvPr>
          <p:cNvSpPr>
            <a:spLocks noGrp="1"/>
          </p:cNvSpPr>
          <p:nvPr>
            <p:ph type="title"/>
          </p:nvPr>
        </p:nvSpPr>
        <p:spPr/>
        <p:txBody>
          <a:bodyPr/>
          <a:lstStyle/>
          <a:p>
            <a:r>
              <a:rPr lang="en-US" noProof="0" dirty="0"/>
              <a:t>What You Can Do</a:t>
            </a:r>
          </a:p>
        </p:txBody>
      </p:sp>
      <p:sp>
        <p:nvSpPr>
          <p:cNvPr id="3" name="Content Placeholder 2">
            <a:extLst>
              <a:ext uri="{FF2B5EF4-FFF2-40B4-BE49-F238E27FC236}">
                <a16:creationId xmlns:a16="http://schemas.microsoft.com/office/drawing/2014/main" id="{464968B9-C569-604D-9967-F7A09CA2F2FB}"/>
              </a:ext>
            </a:extLst>
          </p:cNvPr>
          <p:cNvSpPr>
            <a:spLocks noGrp="1"/>
          </p:cNvSpPr>
          <p:nvPr>
            <p:ph idx="1"/>
          </p:nvPr>
        </p:nvSpPr>
        <p:spPr/>
        <p:txBody>
          <a:bodyPr>
            <a:normAutofit lnSpcReduction="10000"/>
          </a:bodyPr>
          <a:lstStyle/>
          <a:p>
            <a:r>
              <a:rPr lang="en-US" noProof="0" dirty="0"/>
              <a:t>Clinicians should talk through safe storage options with patients to find the device(s) that will work best for the patient’s preferences and needs and the degree of risk at home</a:t>
            </a:r>
          </a:p>
          <a:p>
            <a:r>
              <a:rPr lang="en-US" noProof="0" dirty="0"/>
              <a:t>The most appropriate locking device may depend on the type of firearm to be secured and the patient’s intended use</a:t>
            </a:r>
          </a:p>
          <a:p>
            <a:r>
              <a:rPr lang="en-US" noProof="0" dirty="0"/>
              <a:t>Storing guns in the safest manner may not be realistic for some gun owners, especially those who wish to keep their firearm quickly accessible for self-protection</a:t>
            </a:r>
          </a:p>
          <a:p>
            <a:pPr lvl="1"/>
            <a:r>
              <a:rPr lang="en-US" noProof="0" dirty="0"/>
              <a:t>Clinicians should work with the patient to identify acceptable ways to reduce harm, for example, by storing their loaded firearm in a quick-access lock box</a:t>
            </a:r>
          </a:p>
        </p:txBody>
      </p:sp>
    </p:spTree>
    <p:extLst>
      <p:ext uri="{BB962C8B-B14F-4D97-AF65-F5344CB8AC3E}">
        <p14:creationId xmlns:p14="http://schemas.microsoft.com/office/powerpoint/2010/main" val="699982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49C7C6-A0AF-F14B-BFDB-BE65EA4A6506}"/>
              </a:ext>
              <a:ext uri="{C183D7F6-B498-43B3-948B-1728B52AA6E4}">
                <adec:decorative xmlns:adec="http://schemas.microsoft.com/office/drawing/2017/decorative" val="1"/>
              </a:ext>
            </a:extLst>
          </p:cNvPr>
          <p:cNvSpPr/>
          <p:nvPr/>
        </p:nvSpPr>
        <p:spPr>
          <a:xfrm>
            <a:off x="-139700" y="0"/>
            <a:ext cx="3416300" cy="6858000"/>
          </a:xfrm>
          <a:prstGeom prst="rect">
            <a:avLst/>
          </a:prstGeom>
          <a:solidFill>
            <a:srgbClr val="EAEA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6">
            <a:extLst>
              <a:ext uri="{FF2B5EF4-FFF2-40B4-BE49-F238E27FC236}">
                <a16:creationId xmlns:a16="http://schemas.microsoft.com/office/drawing/2014/main" id="{2C88DB3D-746C-2743-9453-45DB5178B1F2}"/>
              </a:ext>
            </a:extLst>
          </p:cNvPr>
          <p:cNvSpPr txBox="1">
            <a:spLocks noGrp="1"/>
          </p:cNvSpPr>
          <p:nvPr>
            <p:ph type="title" idx="4294967295"/>
          </p:nvPr>
        </p:nvSpPr>
        <p:spPr>
          <a:xfrm>
            <a:off x="628095" y="177236"/>
            <a:ext cx="2648505" cy="3477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Untitled Sans" panose="020B0503030202060203" pitchFamily="34" charset="77"/>
                <a:ea typeface="+mn-ea"/>
                <a:cs typeface="+mn-cs"/>
              </a:rPr>
              <a:t>The safest way to store a firearm: </a:t>
            </a:r>
          </a:p>
        </p:txBody>
      </p:sp>
      <p:pic>
        <p:nvPicPr>
          <p:cNvPr id="8" name="Picture 7" descr="Icon of a revolver chamber loaded with rounds of ammunition crossed out in red.">
            <a:extLst>
              <a:ext uri="{FF2B5EF4-FFF2-40B4-BE49-F238E27FC236}">
                <a16:creationId xmlns:a16="http://schemas.microsoft.com/office/drawing/2014/main" id="{47BF2902-C617-A54B-96AC-E8E000059FEA}"/>
              </a:ext>
            </a:extLst>
          </p:cNvPr>
          <p:cNvPicPr>
            <a:picLocks noChangeAspect="1"/>
          </p:cNvPicPr>
          <p:nvPr/>
        </p:nvPicPr>
        <p:blipFill>
          <a:blip r:embed="rId3"/>
          <a:stretch>
            <a:fillRect/>
          </a:stretch>
        </p:blipFill>
        <p:spPr>
          <a:xfrm>
            <a:off x="3827819" y="319882"/>
            <a:ext cx="1143100" cy="1129808"/>
          </a:xfrm>
          <a:prstGeom prst="rect">
            <a:avLst/>
          </a:prstGeom>
        </p:spPr>
      </p:pic>
      <p:sp>
        <p:nvSpPr>
          <p:cNvPr id="3" name="TextBox 2">
            <a:extLst>
              <a:ext uri="{FF2B5EF4-FFF2-40B4-BE49-F238E27FC236}">
                <a16:creationId xmlns:a16="http://schemas.microsoft.com/office/drawing/2014/main" id="{D5371A4C-6F77-A14D-951B-C0F9569ADCB7}"/>
              </a:ext>
            </a:extLst>
          </p:cNvPr>
          <p:cNvSpPr txBox="1"/>
          <p:nvPr/>
        </p:nvSpPr>
        <p:spPr>
          <a:xfrm>
            <a:off x="5343349" y="631575"/>
            <a:ext cx="2776888" cy="553998"/>
          </a:xfrm>
          <a:prstGeom prst="rect">
            <a:avLst/>
          </a:prstGeom>
          <a:noFill/>
        </p:spPr>
        <p:txBody>
          <a:bodyPr wrap="square" rtlCol="0">
            <a:spAutoFit/>
          </a:bodyPr>
          <a:lstStyle/>
          <a:p>
            <a:r>
              <a:rPr lang="en-US" sz="3000" b="1" dirty="0">
                <a:solidFill>
                  <a:schemeClr val="bg1"/>
                </a:solidFill>
                <a:latin typeface="Untitled Sans Medium" panose="020B0503030202060203" pitchFamily="34" charset="77"/>
              </a:rPr>
              <a:t>Unloaded</a:t>
            </a:r>
          </a:p>
        </p:txBody>
      </p:sp>
      <p:pic>
        <p:nvPicPr>
          <p:cNvPr id="7" name="Picture 6" descr="Icon depicting a safe box with a keypad on the left and a circular dial on the right, representing security or secure storage. ">
            <a:extLst>
              <a:ext uri="{FF2B5EF4-FFF2-40B4-BE49-F238E27FC236}">
                <a16:creationId xmlns:a16="http://schemas.microsoft.com/office/drawing/2014/main" id="{6218B4D0-DBA5-2244-AC06-913DF8A495EB}"/>
              </a:ext>
            </a:extLst>
          </p:cNvPr>
          <p:cNvPicPr>
            <a:picLocks noChangeAspect="1"/>
          </p:cNvPicPr>
          <p:nvPr/>
        </p:nvPicPr>
        <p:blipFill>
          <a:blip r:embed="rId4"/>
          <a:stretch>
            <a:fillRect/>
          </a:stretch>
        </p:blipFill>
        <p:spPr>
          <a:xfrm>
            <a:off x="3826753" y="1998186"/>
            <a:ext cx="1097712" cy="1129809"/>
          </a:xfrm>
          <a:prstGeom prst="rect">
            <a:avLst/>
          </a:prstGeom>
        </p:spPr>
      </p:pic>
      <p:sp>
        <p:nvSpPr>
          <p:cNvPr id="4" name="TextBox 3">
            <a:extLst>
              <a:ext uri="{FF2B5EF4-FFF2-40B4-BE49-F238E27FC236}">
                <a16:creationId xmlns:a16="http://schemas.microsoft.com/office/drawing/2014/main" id="{6511D823-8A24-B845-8E20-FB1965B01FD8}"/>
              </a:ext>
            </a:extLst>
          </p:cNvPr>
          <p:cNvSpPr txBox="1"/>
          <p:nvPr/>
        </p:nvSpPr>
        <p:spPr>
          <a:xfrm>
            <a:off x="5302910" y="2286091"/>
            <a:ext cx="6889090" cy="553998"/>
          </a:xfrm>
          <a:prstGeom prst="rect">
            <a:avLst/>
          </a:prstGeom>
          <a:noFill/>
        </p:spPr>
        <p:txBody>
          <a:bodyPr wrap="square" rtlCol="0">
            <a:spAutoFit/>
          </a:bodyPr>
          <a:lstStyle/>
          <a:p>
            <a:r>
              <a:rPr lang="en-US" sz="3000" b="1" dirty="0">
                <a:solidFill>
                  <a:schemeClr val="bg1"/>
                </a:solidFill>
                <a:latin typeface="Untitled Sans" panose="020B0503030202060203" pitchFamily="34" charset="77"/>
              </a:rPr>
              <a:t>Locked up</a:t>
            </a:r>
            <a:r>
              <a:rPr lang="en-US" sz="3000" dirty="0">
                <a:solidFill>
                  <a:schemeClr val="bg1"/>
                </a:solidFill>
                <a:latin typeface="Untitled Sans" panose="020B0503030202060203" pitchFamily="34" charset="77"/>
              </a:rPr>
              <a:t> using a </a:t>
            </a:r>
            <a:r>
              <a:rPr lang="en-US" sz="3000" dirty="0">
                <a:solidFill>
                  <a:schemeClr val="bg1"/>
                </a:solidFill>
                <a:latin typeface="Untitled Sans Medium" panose="020B0503030202060203" pitchFamily="34" charset="77"/>
              </a:rPr>
              <a:t>locking device</a:t>
            </a:r>
          </a:p>
        </p:txBody>
      </p:sp>
      <p:pic>
        <p:nvPicPr>
          <p:cNvPr id="10" name="Picture 9" descr="Icon depicting a gun and ammunition in different safes.">
            <a:extLst>
              <a:ext uri="{FF2B5EF4-FFF2-40B4-BE49-F238E27FC236}">
                <a16:creationId xmlns:a16="http://schemas.microsoft.com/office/drawing/2014/main" id="{8B8D1D95-348B-5847-B617-289F8D4DA1AE}"/>
              </a:ext>
            </a:extLst>
          </p:cNvPr>
          <p:cNvPicPr>
            <a:picLocks noChangeAspect="1"/>
          </p:cNvPicPr>
          <p:nvPr/>
        </p:nvPicPr>
        <p:blipFill>
          <a:blip r:embed="rId5"/>
          <a:stretch>
            <a:fillRect/>
          </a:stretch>
        </p:blipFill>
        <p:spPr>
          <a:xfrm>
            <a:off x="3794459" y="3655111"/>
            <a:ext cx="1170159" cy="1129809"/>
          </a:xfrm>
          <a:prstGeom prst="rect">
            <a:avLst/>
          </a:prstGeom>
        </p:spPr>
      </p:pic>
      <p:sp>
        <p:nvSpPr>
          <p:cNvPr id="5" name="TextBox 4">
            <a:extLst>
              <a:ext uri="{FF2B5EF4-FFF2-40B4-BE49-F238E27FC236}">
                <a16:creationId xmlns:a16="http://schemas.microsoft.com/office/drawing/2014/main" id="{1C453D7C-3338-2F4E-9260-FB5A9E2C7C9F}"/>
              </a:ext>
            </a:extLst>
          </p:cNvPr>
          <p:cNvSpPr txBox="1"/>
          <p:nvPr/>
        </p:nvSpPr>
        <p:spPr>
          <a:xfrm>
            <a:off x="5302910" y="3940607"/>
            <a:ext cx="5828794" cy="553998"/>
          </a:xfrm>
          <a:prstGeom prst="rect">
            <a:avLst/>
          </a:prstGeom>
          <a:noFill/>
        </p:spPr>
        <p:txBody>
          <a:bodyPr wrap="square" rtlCol="0">
            <a:spAutoFit/>
          </a:bodyPr>
          <a:lstStyle/>
          <a:p>
            <a:r>
              <a:rPr lang="en-US" sz="3000" b="1" dirty="0">
                <a:solidFill>
                  <a:schemeClr val="bg1"/>
                </a:solidFill>
                <a:latin typeface="Untitled Sans Medium" panose="020B0503030202060203" pitchFamily="34" charset="77"/>
              </a:rPr>
              <a:t>Separate from ammunition</a:t>
            </a:r>
          </a:p>
        </p:txBody>
      </p:sp>
      <p:pic>
        <p:nvPicPr>
          <p:cNvPr id="9" name="Picture 8" descr="Icon depicting a combination lock and padlock.">
            <a:extLst>
              <a:ext uri="{FF2B5EF4-FFF2-40B4-BE49-F238E27FC236}">
                <a16:creationId xmlns:a16="http://schemas.microsoft.com/office/drawing/2014/main" id="{8D7DC897-4579-7F40-819C-4ABFA435D0E2}"/>
              </a:ext>
            </a:extLst>
          </p:cNvPr>
          <p:cNvPicPr>
            <a:picLocks noChangeAspect="1"/>
          </p:cNvPicPr>
          <p:nvPr/>
        </p:nvPicPr>
        <p:blipFill>
          <a:blip r:embed="rId6"/>
          <a:stretch>
            <a:fillRect/>
          </a:stretch>
        </p:blipFill>
        <p:spPr>
          <a:xfrm>
            <a:off x="3794459" y="5311733"/>
            <a:ext cx="1143421" cy="1129809"/>
          </a:xfrm>
          <a:prstGeom prst="rect">
            <a:avLst/>
          </a:prstGeom>
        </p:spPr>
      </p:pic>
      <p:sp>
        <p:nvSpPr>
          <p:cNvPr id="6" name="TextBox 5">
            <a:extLst>
              <a:ext uri="{FF2B5EF4-FFF2-40B4-BE49-F238E27FC236}">
                <a16:creationId xmlns:a16="http://schemas.microsoft.com/office/drawing/2014/main" id="{F9A98EC9-EE49-814D-93D0-75F5062B5116}"/>
              </a:ext>
            </a:extLst>
          </p:cNvPr>
          <p:cNvSpPr txBox="1"/>
          <p:nvPr/>
        </p:nvSpPr>
        <p:spPr>
          <a:xfrm>
            <a:off x="5302910" y="4919008"/>
            <a:ext cx="6889090" cy="1477328"/>
          </a:xfrm>
          <a:prstGeom prst="rect">
            <a:avLst/>
          </a:prstGeom>
          <a:solidFill>
            <a:srgbClr val="000000"/>
          </a:solidFill>
        </p:spPr>
        <p:txBody>
          <a:bodyPr wrap="square" rtlCol="0">
            <a:spAutoFit/>
          </a:bodyPr>
          <a:lstStyle/>
          <a:p>
            <a:r>
              <a:rPr lang="en-US" sz="3000" dirty="0">
                <a:solidFill>
                  <a:schemeClr val="bg1"/>
                </a:solidFill>
                <a:latin typeface="Untitled Sans" panose="020B0503030202060203" pitchFamily="34" charset="77"/>
              </a:rPr>
              <a:t>With </a:t>
            </a:r>
            <a:r>
              <a:rPr lang="en-US" sz="3000" b="1" dirty="0">
                <a:solidFill>
                  <a:schemeClr val="bg1"/>
                </a:solidFill>
                <a:latin typeface="Untitled Sans" panose="020B0503030202060203" pitchFamily="34" charset="77"/>
              </a:rPr>
              <a:t>keys and combinations </a:t>
            </a:r>
            <a:r>
              <a:rPr lang="en-US" sz="3000" b="1" dirty="0">
                <a:solidFill>
                  <a:schemeClr val="bg1"/>
                </a:solidFill>
                <a:latin typeface="Untitled Sans Medium" panose="020B0503030202060203" pitchFamily="34" charset="77"/>
              </a:rPr>
              <a:t>inaccessible </a:t>
            </a:r>
            <a:r>
              <a:rPr lang="en-US" sz="3000" dirty="0">
                <a:solidFill>
                  <a:schemeClr val="bg1"/>
                </a:solidFill>
                <a:latin typeface="Untitled Sans Medium" panose="020B0503030202060203" pitchFamily="34" charset="77"/>
              </a:rPr>
              <a:t>to children </a:t>
            </a:r>
            <a:r>
              <a:rPr lang="en-US" sz="3000" dirty="0">
                <a:solidFill>
                  <a:schemeClr val="bg1"/>
                </a:solidFill>
                <a:latin typeface="Untitled Sans" panose="020B0503030202060203" pitchFamily="34" charset="77"/>
              </a:rPr>
              <a:t>and others at risk</a:t>
            </a:r>
          </a:p>
          <a:p>
            <a:endParaRPr lang="en-US" sz="3000" dirty="0">
              <a:solidFill>
                <a:schemeClr val="bg1"/>
              </a:solidFill>
              <a:latin typeface="Untitled Sans" panose="020B0503030202060203" pitchFamily="34" charset="77"/>
            </a:endParaRPr>
          </a:p>
        </p:txBody>
      </p:sp>
    </p:spTree>
    <p:extLst>
      <p:ext uri="{BB962C8B-B14F-4D97-AF65-F5344CB8AC3E}">
        <p14:creationId xmlns:p14="http://schemas.microsoft.com/office/powerpoint/2010/main" val="122496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19BE4DF-E707-2D46-8AFB-B080FB5E5124}"/>
              </a:ext>
              <a:ext uri="{C183D7F6-B498-43B3-948B-1728B52AA6E4}">
                <adec:decorative xmlns:adec="http://schemas.microsoft.com/office/drawing/2017/decorative" val="1"/>
              </a:ext>
            </a:extLst>
          </p:cNvPr>
          <p:cNvSpPr/>
          <p:nvPr/>
        </p:nvSpPr>
        <p:spPr>
          <a:xfrm>
            <a:off x="10546080" y="6217920"/>
            <a:ext cx="1447800" cy="57628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5F18C14-2485-0E44-9746-C3F73F25D043}"/>
              </a:ext>
            </a:extLst>
          </p:cNvPr>
          <p:cNvSpPr>
            <a:spLocks noGrp="1"/>
          </p:cNvSpPr>
          <p:nvPr>
            <p:ph type="title"/>
          </p:nvPr>
        </p:nvSpPr>
        <p:spPr/>
        <p:txBody>
          <a:bodyPr/>
          <a:lstStyle/>
          <a:p>
            <a:r>
              <a:rPr lang="en-US" noProof="0" dirty="0"/>
              <a:t>Safe storage devices</a:t>
            </a:r>
          </a:p>
        </p:txBody>
      </p:sp>
      <p:sp>
        <p:nvSpPr>
          <p:cNvPr id="5" name="Content Placeholder 2">
            <a:extLst>
              <a:ext uri="{FF2B5EF4-FFF2-40B4-BE49-F238E27FC236}">
                <a16:creationId xmlns:a16="http://schemas.microsoft.com/office/drawing/2014/main" id="{E79B9DB0-ECCC-0841-9EA4-ADE7E99579F4}"/>
              </a:ext>
            </a:extLst>
          </p:cNvPr>
          <p:cNvSpPr txBox="1">
            <a:spLocks/>
          </p:cNvSpPr>
          <p:nvPr/>
        </p:nvSpPr>
        <p:spPr>
          <a:xfrm>
            <a:off x="797361" y="1406879"/>
            <a:ext cx="10515600" cy="540921"/>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SzPct val="80000"/>
              <a:buFontTx/>
              <a:buBlip>
                <a:blip r:embed="rId3"/>
              </a:buBlip>
              <a:defRPr sz="2800" b="0" i="0" kern="1200" baseline="0">
                <a:solidFill>
                  <a:schemeClr val="bg1"/>
                </a:solidFill>
                <a:latin typeface="Untitled Sans" panose="020B0503030202060203" pitchFamily="34" charset="77"/>
                <a:ea typeface="+mn-ea"/>
                <a:cs typeface="+mn-cs"/>
              </a:defRPr>
            </a:lvl1pPr>
            <a:lvl2pPr marL="685800" indent="-228600" algn="l" defTabSz="914400" rtl="0" eaLnBrk="1" latinLnBrk="0" hangingPunct="1">
              <a:lnSpc>
                <a:spcPct val="90000"/>
              </a:lnSpc>
              <a:spcBef>
                <a:spcPts val="500"/>
              </a:spcBef>
              <a:buFontTx/>
              <a:buBlip>
                <a:blip r:embed="rId4"/>
              </a:buBlip>
              <a:defRPr sz="2400" b="0" i="0" kern="1200" baseline="0">
                <a:solidFill>
                  <a:schemeClr val="bg1"/>
                </a:solidFill>
                <a:latin typeface="Untitled Sans" panose="020B0503030202060203" pitchFamily="34" charset="77"/>
                <a:ea typeface="+mn-ea"/>
                <a:cs typeface="+mn-cs"/>
              </a:defRPr>
            </a:lvl2pPr>
            <a:lvl3pPr marL="1143000" indent="-228600" algn="l" defTabSz="914400" rtl="0" eaLnBrk="1" latinLnBrk="0" hangingPunct="1">
              <a:lnSpc>
                <a:spcPct val="90000"/>
              </a:lnSpc>
              <a:spcBef>
                <a:spcPts val="500"/>
              </a:spcBef>
              <a:buFontTx/>
              <a:buBlip>
                <a:blip r:embed="rId4"/>
              </a:buBlip>
              <a:defRPr sz="2000" b="0" i="0" kern="1200" baseline="0">
                <a:solidFill>
                  <a:schemeClr val="bg1"/>
                </a:solidFill>
                <a:latin typeface="Untitled Sans" panose="020B0503030202060203" pitchFamily="34" charset="77"/>
                <a:ea typeface="+mn-ea"/>
                <a:cs typeface="+mn-cs"/>
              </a:defRPr>
            </a:lvl3pPr>
            <a:lvl4pPr marL="1600200" indent="-228600" algn="l" defTabSz="914400" rtl="0" eaLnBrk="1" latinLnBrk="0" hangingPunct="1">
              <a:lnSpc>
                <a:spcPct val="90000"/>
              </a:lnSpc>
              <a:spcBef>
                <a:spcPts val="500"/>
              </a:spcBef>
              <a:buFontTx/>
              <a:buBlip>
                <a:blip r:embed="rId4"/>
              </a:buBlip>
              <a:defRPr sz="1800" b="0" i="0" kern="1200" baseline="0">
                <a:solidFill>
                  <a:schemeClr val="bg1"/>
                </a:solidFill>
                <a:latin typeface="Untitled Sans" panose="020B0503030202060203" pitchFamily="34" charset="77"/>
                <a:ea typeface="+mn-ea"/>
                <a:cs typeface="+mn-cs"/>
              </a:defRPr>
            </a:lvl4pPr>
            <a:lvl5pPr marL="2057400" indent="-228600" algn="l" defTabSz="914400" rtl="0" eaLnBrk="1" latinLnBrk="0" hangingPunct="1">
              <a:lnSpc>
                <a:spcPct val="90000"/>
              </a:lnSpc>
              <a:spcBef>
                <a:spcPts val="500"/>
              </a:spcBef>
              <a:buFontTx/>
              <a:buBlip>
                <a:blip r:embed="rId4"/>
              </a:buBlip>
              <a:defRPr sz="1800" b="0" i="0" kern="1200" baseline="0">
                <a:solidFill>
                  <a:schemeClr val="bg1"/>
                </a:solidFill>
                <a:latin typeface="Untitled Sans" panose="020B050303020206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dirty="0"/>
              <a:t>Options vary (by types &amp; numbers of guns, uses, preferences)</a:t>
            </a:r>
          </a:p>
        </p:txBody>
      </p:sp>
      <p:sp>
        <p:nvSpPr>
          <p:cNvPr id="18" name="Content Placeholder 2">
            <a:extLst>
              <a:ext uri="{FF2B5EF4-FFF2-40B4-BE49-F238E27FC236}">
                <a16:creationId xmlns:a16="http://schemas.microsoft.com/office/drawing/2014/main" id="{02925666-FFF0-1747-9815-4AE5F4343C00}"/>
              </a:ext>
            </a:extLst>
          </p:cNvPr>
          <p:cNvSpPr txBox="1">
            <a:spLocks/>
          </p:cNvSpPr>
          <p:nvPr/>
        </p:nvSpPr>
        <p:spPr>
          <a:xfrm>
            <a:off x="568022" y="2834861"/>
            <a:ext cx="1843987" cy="429428"/>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SzPct val="80000"/>
              <a:buFontTx/>
              <a:buBlip>
                <a:blip r:embed="rId3"/>
              </a:buBlip>
              <a:defRPr sz="2800" b="0" i="0" kern="1200" baseline="0">
                <a:solidFill>
                  <a:schemeClr val="bg1"/>
                </a:solidFill>
                <a:latin typeface="Untitled Sans" panose="020B0503030202060203" pitchFamily="34" charset="77"/>
                <a:ea typeface="+mn-ea"/>
                <a:cs typeface="+mn-cs"/>
              </a:defRPr>
            </a:lvl1pPr>
            <a:lvl2pPr marL="685800" indent="-228600" algn="l" defTabSz="914400" rtl="0" eaLnBrk="1" latinLnBrk="0" hangingPunct="1">
              <a:lnSpc>
                <a:spcPct val="90000"/>
              </a:lnSpc>
              <a:spcBef>
                <a:spcPts val="500"/>
              </a:spcBef>
              <a:buFontTx/>
              <a:buBlip>
                <a:blip r:embed="rId4"/>
              </a:buBlip>
              <a:defRPr sz="2400" b="0" i="0" kern="1200" baseline="0">
                <a:solidFill>
                  <a:schemeClr val="bg1"/>
                </a:solidFill>
                <a:latin typeface="Untitled Sans" panose="020B0503030202060203" pitchFamily="34" charset="77"/>
                <a:ea typeface="+mn-ea"/>
                <a:cs typeface="+mn-cs"/>
              </a:defRPr>
            </a:lvl2pPr>
            <a:lvl3pPr marL="1143000" indent="-228600" algn="l" defTabSz="914400" rtl="0" eaLnBrk="1" latinLnBrk="0" hangingPunct="1">
              <a:lnSpc>
                <a:spcPct val="90000"/>
              </a:lnSpc>
              <a:spcBef>
                <a:spcPts val="500"/>
              </a:spcBef>
              <a:buFontTx/>
              <a:buBlip>
                <a:blip r:embed="rId4"/>
              </a:buBlip>
              <a:defRPr sz="2000" b="0" i="0" kern="1200" baseline="0">
                <a:solidFill>
                  <a:schemeClr val="bg1"/>
                </a:solidFill>
                <a:latin typeface="Untitled Sans" panose="020B0503030202060203" pitchFamily="34" charset="77"/>
                <a:ea typeface="+mn-ea"/>
                <a:cs typeface="+mn-cs"/>
              </a:defRPr>
            </a:lvl3pPr>
            <a:lvl4pPr marL="1600200" indent="-228600" algn="l" defTabSz="914400" rtl="0" eaLnBrk="1" latinLnBrk="0" hangingPunct="1">
              <a:lnSpc>
                <a:spcPct val="90000"/>
              </a:lnSpc>
              <a:spcBef>
                <a:spcPts val="500"/>
              </a:spcBef>
              <a:buFontTx/>
              <a:buBlip>
                <a:blip r:embed="rId4"/>
              </a:buBlip>
              <a:defRPr sz="1800" b="0" i="0" kern="1200" baseline="0">
                <a:solidFill>
                  <a:schemeClr val="bg1"/>
                </a:solidFill>
                <a:latin typeface="Untitled Sans" panose="020B0503030202060203" pitchFamily="34" charset="77"/>
                <a:ea typeface="+mn-ea"/>
                <a:cs typeface="+mn-cs"/>
              </a:defRPr>
            </a:lvl4pPr>
            <a:lvl5pPr marL="2057400" indent="-228600" algn="l" defTabSz="914400" rtl="0" eaLnBrk="1" latinLnBrk="0" hangingPunct="1">
              <a:lnSpc>
                <a:spcPct val="90000"/>
              </a:lnSpc>
              <a:spcBef>
                <a:spcPts val="500"/>
              </a:spcBef>
              <a:buFontTx/>
              <a:buBlip>
                <a:blip r:embed="rId4"/>
              </a:buBlip>
              <a:defRPr sz="1800" b="0" i="0" kern="1200" baseline="0">
                <a:solidFill>
                  <a:schemeClr val="bg1"/>
                </a:solidFill>
                <a:latin typeface="Untitled Sans" panose="020B050303020206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sz="2400" dirty="0"/>
              <a:t>Lock boxes</a:t>
            </a:r>
          </a:p>
        </p:txBody>
      </p:sp>
      <p:pic>
        <p:nvPicPr>
          <p:cNvPr id="6" name="Picture 5" descr="Group of 2 pictures: top picture is a closed lock box with a key pad combination, bottom picture is the same lock box opened to reveal a handgun inside.">
            <a:extLst>
              <a:ext uri="{FF2B5EF4-FFF2-40B4-BE49-F238E27FC236}">
                <a16:creationId xmlns:a16="http://schemas.microsoft.com/office/drawing/2014/main" id="{7B51E7AA-D3DE-9C4F-A489-349B0A0B2E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429" y="3266686"/>
            <a:ext cx="2055441" cy="3143616"/>
          </a:xfrm>
          <a:prstGeom prst="rect">
            <a:avLst/>
          </a:prstGeom>
          <a:ln>
            <a:solidFill>
              <a:schemeClr val="tx1"/>
            </a:solidFill>
          </a:ln>
        </p:spPr>
      </p:pic>
      <p:sp>
        <p:nvSpPr>
          <p:cNvPr id="17" name="Content Placeholder 2">
            <a:extLst>
              <a:ext uri="{FF2B5EF4-FFF2-40B4-BE49-F238E27FC236}">
                <a16:creationId xmlns:a16="http://schemas.microsoft.com/office/drawing/2014/main" id="{C275A43F-CBC5-A747-9EDA-61A5F46433CF}"/>
              </a:ext>
            </a:extLst>
          </p:cNvPr>
          <p:cNvSpPr txBox="1">
            <a:spLocks/>
          </p:cNvSpPr>
          <p:nvPr/>
        </p:nvSpPr>
        <p:spPr>
          <a:xfrm>
            <a:off x="3996091" y="2702543"/>
            <a:ext cx="1843987" cy="429428"/>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SzPct val="80000"/>
              <a:buFontTx/>
              <a:buBlip>
                <a:blip r:embed="rId3"/>
              </a:buBlip>
              <a:defRPr sz="2800" b="0" i="0" kern="1200" baseline="0">
                <a:solidFill>
                  <a:schemeClr val="bg1"/>
                </a:solidFill>
                <a:latin typeface="Untitled Sans" panose="020B0503030202060203" pitchFamily="34" charset="77"/>
                <a:ea typeface="+mn-ea"/>
                <a:cs typeface="+mn-cs"/>
              </a:defRPr>
            </a:lvl1pPr>
            <a:lvl2pPr marL="685800" indent="-228600" algn="l" defTabSz="914400" rtl="0" eaLnBrk="1" latinLnBrk="0" hangingPunct="1">
              <a:lnSpc>
                <a:spcPct val="90000"/>
              </a:lnSpc>
              <a:spcBef>
                <a:spcPts val="500"/>
              </a:spcBef>
              <a:buFontTx/>
              <a:buBlip>
                <a:blip r:embed="rId4"/>
              </a:buBlip>
              <a:defRPr sz="2400" b="0" i="0" kern="1200" baseline="0">
                <a:solidFill>
                  <a:schemeClr val="bg1"/>
                </a:solidFill>
                <a:latin typeface="Untitled Sans" panose="020B0503030202060203" pitchFamily="34" charset="77"/>
                <a:ea typeface="+mn-ea"/>
                <a:cs typeface="+mn-cs"/>
              </a:defRPr>
            </a:lvl2pPr>
            <a:lvl3pPr marL="1143000" indent="-228600" algn="l" defTabSz="914400" rtl="0" eaLnBrk="1" latinLnBrk="0" hangingPunct="1">
              <a:lnSpc>
                <a:spcPct val="90000"/>
              </a:lnSpc>
              <a:spcBef>
                <a:spcPts val="500"/>
              </a:spcBef>
              <a:buFontTx/>
              <a:buBlip>
                <a:blip r:embed="rId4"/>
              </a:buBlip>
              <a:defRPr sz="2000" b="0" i="0" kern="1200" baseline="0">
                <a:solidFill>
                  <a:schemeClr val="bg1"/>
                </a:solidFill>
                <a:latin typeface="Untitled Sans" panose="020B0503030202060203" pitchFamily="34" charset="77"/>
                <a:ea typeface="+mn-ea"/>
                <a:cs typeface="+mn-cs"/>
              </a:defRPr>
            </a:lvl3pPr>
            <a:lvl4pPr marL="1600200" indent="-228600" algn="l" defTabSz="914400" rtl="0" eaLnBrk="1" latinLnBrk="0" hangingPunct="1">
              <a:lnSpc>
                <a:spcPct val="90000"/>
              </a:lnSpc>
              <a:spcBef>
                <a:spcPts val="500"/>
              </a:spcBef>
              <a:buFontTx/>
              <a:buBlip>
                <a:blip r:embed="rId4"/>
              </a:buBlip>
              <a:defRPr sz="1800" b="0" i="0" kern="1200" baseline="0">
                <a:solidFill>
                  <a:schemeClr val="bg1"/>
                </a:solidFill>
                <a:latin typeface="Untitled Sans" panose="020B0503030202060203" pitchFamily="34" charset="77"/>
                <a:ea typeface="+mn-ea"/>
                <a:cs typeface="+mn-cs"/>
              </a:defRPr>
            </a:lvl4pPr>
            <a:lvl5pPr marL="2057400" indent="-228600" algn="l" defTabSz="914400" rtl="0" eaLnBrk="1" latinLnBrk="0" hangingPunct="1">
              <a:lnSpc>
                <a:spcPct val="90000"/>
              </a:lnSpc>
              <a:spcBef>
                <a:spcPts val="500"/>
              </a:spcBef>
              <a:buFontTx/>
              <a:buBlip>
                <a:blip r:embed="rId4"/>
              </a:buBlip>
              <a:defRPr sz="1800" b="0" i="0" kern="1200" baseline="0">
                <a:solidFill>
                  <a:schemeClr val="bg1"/>
                </a:solidFill>
                <a:latin typeface="Untitled Sans" panose="020B050303020206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sz="2400" dirty="0"/>
              <a:t>Gun safes</a:t>
            </a:r>
          </a:p>
        </p:txBody>
      </p:sp>
      <p:grpSp>
        <p:nvGrpSpPr>
          <p:cNvPr id="15" name="Group 14" descr="Picture of a gun safe with the door opened to reveal several rifles inside.">
            <a:extLst>
              <a:ext uri="{FF2B5EF4-FFF2-40B4-BE49-F238E27FC236}">
                <a16:creationId xmlns:a16="http://schemas.microsoft.com/office/drawing/2014/main" id="{E427B6AA-4C06-2442-871F-91D3B0A0F70F}"/>
              </a:ext>
            </a:extLst>
          </p:cNvPr>
          <p:cNvGrpSpPr/>
          <p:nvPr/>
        </p:nvGrpSpPr>
        <p:grpSpPr>
          <a:xfrm>
            <a:off x="3760745" y="3278474"/>
            <a:ext cx="2335026" cy="2981302"/>
            <a:chOff x="2703288" y="4187637"/>
            <a:chExt cx="1875877" cy="2505221"/>
          </a:xfrm>
        </p:grpSpPr>
        <p:sp>
          <p:nvSpPr>
            <p:cNvPr id="13" name="Rectangle 12">
              <a:extLst>
                <a:ext uri="{FF2B5EF4-FFF2-40B4-BE49-F238E27FC236}">
                  <a16:creationId xmlns:a16="http://schemas.microsoft.com/office/drawing/2014/main" id="{CA6E0C4E-C595-594A-B14F-B14D56A1D583}"/>
                </a:ext>
              </a:extLst>
            </p:cNvPr>
            <p:cNvSpPr/>
            <p:nvPr/>
          </p:nvSpPr>
          <p:spPr>
            <a:xfrm>
              <a:off x="2703288" y="4187637"/>
              <a:ext cx="1875877" cy="2505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B5DB11D7-3899-E542-95FB-8A3FBA6807E5}"/>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8800"/>
                      </a14:imgEffect>
                      <a14:imgEffect>
                        <a14:saturation sat="33000"/>
                      </a14:imgEffect>
                    </a14:imgLayer>
                  </a14:imgProps>
                </a:ext>
                <a:ext uri="{28A0092B-C50C-407E-A947-70E740481C1C}">
                  <a14:useLocalDpi xmlns:a14="http://schemas.microsoft.com/office/drawing/2010/main" val="0"/>
                </a:ext>
              </a:extLst>
            </a:blip>
            <a:srcRect/>
            <a:stretch/>
          </p:blipFill>
          <p:spPr>
            <a:xfrm>
              <a:off x="2857151" y="4266166"/>
              <a:ext cx="1476943" cy="2326608"/>
            </a:xfrm>
            <a:prstGeom prst="rect">
              <a:avLst/>
            </a:prstGeom>
          </p:spPr>
        </p:pic>
      </p:grpSp>
      <p:sp>
        <p:nvSpPr>
          <p:cNvPr id="19" name="Content Placeholder 2">
            <a:extLst>
              <a:ext uri="{FF2B5EF4-FFF2-40B4-BE49-F238E27FC236}">
                <a16:creationId xmlns:a16="http://schemas.microsoft.com/office/drawing/2014/main" id="{8B3E7147-40ED-9A41-A86D-AF99E1B2F037}"/>
              </a:ext>
            </a:extLst>
          </p:cNvPr>
          <p:cNvSpPr txBox="1">
            <a:spLocks/>
          </p:cNvSpPr>
          <p:nvPr/>
        </p:nvSpPr>
        <p:spPr>
          <a:xfrm>
            <a:off x="7094689" y="2830236"/>
            <a:ext cx="1843987" cy="429428"/>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SzPct val="80000"/>
              <a:buFontTx/>
              <a:buBlip>
                <a:blip r:embed="rId3"/>
              </a:buBlip>
              <a:defRPr sz="2800" b="0" i="0" kern="1200" baseline="0">
                <a:solidFill>
                  <a:schemeClr val="bg1"/>
                </a:solidFill>
                <a:latin typeface="Untitled Sans" panose="020B0503030202060203" pitchFamily="34" charset="77"/>
                <a:ea typeface="+mn-ea"/>
                <a:cs typeface="+mn-cs"/>
              </a:defRPr>
            </a:lvl1pPr>
            <a:lvl2pPr marL="685800" indent="-228600" algn="l" defTabSz="914400" rtl="0" eaLnBrk="1" latinLnBrk="0" hangingPunct="1">
              <a:lnSpc>
                <a:spcPct val="90000"/>
              </a:lnSpc>
              <a:spcBef>
                <a:spcPts val="500"/>
              </a:spcBef>
              <a:buFontTx/>
              <a:buBlip>
                <a:blip r:embed="rId4"/>
              </a:buBlip>
              <a:defRPr sz="2400" b="0" i="0" kern="1200" baseline="0">
                <a:solidFill>
                  <a:schemeClr val="bg1"/>
                </a:solidFill>
                <a:latin typeface="Untitled Sans" panose="020B0503030202060203" pitchFamily="34" charset="77"/>
                <a:ea typeface="+mn-ea"/>
                <a:cs typeface="+mn-cs"/>
              </a:defRPr>
            </a:lvl2pPr>
            <a:lvl3pPr marL="1143000" indent="-228600" algn="l" defTabSz="914400" rtl="0" eaLnBrk="1" latinLnBrk="0" hangingPunct="1">
              <a:lnSpc>
                <a:spcPct val="90000"/>
              </a:lnSpc>
              <a:spcBef>
                <a:spcPts val="500"/>
              </a:spcBef>
              <a:buFontTx/>
              <a:buBlip>
                <a:blip r:embed="rId4"/>
              </a:buBlip>
              <a:defRPr sz="2000" b="0" i="0" kern="1200" baseline="0">
                <a:solidFill>
                  <a:schemeClr val="bg1"/>
                </a:solidFill>
                <a:latin typeface="Untitled Sans" panose="020B0503030202060203" pitchFamily="34" charset="77"/>
                <a:ea typeface="+mn-ea"/>
                <a:cs typeface="+mn-cs"/>
              </a:defRPr>
            </a:lvl3pPr>
            <a:lvl4pPr marL="1600200" indent="-228600" algn="l" defTabSz="914400" rtl="0" eaLnBrk="1" latinLnBrk="0" hangingPunct="1">
              <a:lnSpc>
                <a:spcPct val="90000"/>
              </a:lnSpc>
              <a:spcBef>
                <a:spcPts val="500"/>
              </a:spcBef>
              <a:buFontTx/>
              <a:buBlip>
                <a:blip r:embed="rId4"/>
              </a:buBlip>
              <a:defRPr sz="1800" b="0" i="0" kern="1200" baseline="0">
                <a:solidFill>
                  <a:schemeClr val="bg1"/>
                </a:solidFill>
                <a:latin typeface="Untitled Sans" panose="020B0503030202060203" pitchFamily="34" charset="77"/>
                <a:ea typeface="+mn-ea"/>
                <a:cs typeface="+mn-cs"/>
              </a:defRPr>
            </a:lvl4pPr>
            <a:lvl5pPr marL="2057400" indent="-228600" algn="l" defTabSz="914400" rtl="0" eaLnBrk="1" latinLnBrk="0" hangingPunct="1">
              <a:lnSpc>
                <a:spcPct val="90000"/>
              </a:lnSpc>
              <a:spcBef>
                <a:spcPts val="500"/>
              </a:spcBef>
              <a:buFontTx/>
              <a:buBlip>
                <a:blip r:embed="rId4"/>
              </a:buBlip>
              <a:defRPr sz="1800" b="0" i="0" kern="1200" baseline="0">
                <a:solidFill>
                  <a:schemeClr val="bg1"/>
                </a:solidFill>
                <a:latin typeface="Untitled Sans" panose="020B050303020206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sz="2400" dirty="0"/>
              <a:t>Cable locks</a:t>
            </a:r>
          </a:p>
        </p:txBody>
      </p:sp>
      <p:pic>
        <p:nvPicPr>
          <p:cNvPr id="10" name="Picture 9" descr="Group of 2 pictures: top picture is a cable lock being inserted into a handgun by hands, bottom picture is the same handgun and cable lock fully connected.">
            <a:extLst>
              <a:ext uri="{FF2B5EF4-FFF2-40B4-BE49-F238E27FC236}">
                <a16:creationId xmlns:a16="http://schemas.microsoft.com/office/drawing/2014/main" id="{6E1E98D0-AB9C-F44A-AC1E-948FD0DBC72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69936" y="3307396"/>
            <a:ext cx="2059047" cy="3131828"/>
          </a:xfrm>
          <a:prstGeom prst="rect">
            <a:avLst/>
          </a:prstGeom>
          <a:ln>
            <a:solidFill>
              <a:schemeClr val="tx1"/>
            </a:solidFill>
          </a:ln>
        </p:spPr>
      </p:pic>
      <p:sp>
        <p:nvSpPr>
          <p:cNvPr id="20" name="Content Placeholder 2">
            <a:extLst>
              <a:ext uri="{FF2B5EF4-FFF2-40B4-BE49-F238E27FC236}">
                <a16:creationId xmlns:a16="http://schemas.microsoft.com/office/drawing/2014/main" id="{1CCF3BDE-B902-4B48-A230-58957B142F90}"/>
              </a:ext>
            </a:extLst>
          </p:cNvPr>
          <p:cNvSpPr txBox="1">
            <a:spLocks/>
          </p:cNvSpPr>
          <p:nvPr/>
        </p:nvSpPr>
        <p:spPr>
          <a:xfrm>
            <a:off x="9802824" y="2243377"/>
            <a:ext cx="2075366" cy="586859"/>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SzPct val="80000"/>
              <a:buFontTx/>
              <a:buBlip>
                <a:blip r:embed="rId3"/>
              </a:buBlip>
              <a:defRPr sz="2800" b="0" i="0" kern="1200" baseline="0">
                <a:solidFill>
                  <a:schemeClr val="bg1"/>
                </a:solidFill>
                <a:latin typeface="Untitled Sans" panose="020B0503030202060203" pitchFamily="34" charset="77"/>
                <a:ea typeface="+mn-ea"/>
                <a:cs typeface="+mn-cs"/>
              </a:defRPr>
            </a:lvl1pPr>
            <a:lvl2pPr marL="685800" indent="-228600" algn="l" defTabSz="914400" rtl="0" eaLnBrk="1" latinLnBrk="0" hangingPunct="1">
              <a:lnSpc>
                <a:spcPct val="90000"/>
              </a:lnSpc>
              <a:spcBef>
                <a:spcPts val="500"/>
              </a:spcBef>
              <a:buFontTx/>
              <a:buBlip>
                <a:blip r:embed="rId4"/>
              </a:buBlip>
              <a:defRPr sz="2400" b="0" i="0" kern="1200" baseline="0">
                <a:solidFill>
                  <a:schemeClr val="bg1"/>
                </a:solidFill>
                <a:latin typeface="Untitled Sans" panose="020B0503030202060203" pitchFamily="34" charset="77"/>
                <a:ea typeface="+mn-ea"/>
                <a:cs typeface="+mn-cs"/>
              </a:defRPr>
            </a:lvl2pPr>
            <a:lvl3pPr marL="1143000" indent="-228600" algn="l" defTabSz="914400" rtl="0" eaLnBrk="1" latinLnBrk="0" hangingPunct="1">
              <a:lnSpc>
                <a:spcPct val="90000"/>
              </a:lnSpc>
              <a:spcBef>
                <a:spcPts val="500"/>
              </a:spcBef>
              <a:buFontTx/>
              <a:buBlip>
                <a:blip r:embed="rId4"/>
              </a:buBlip>
              <a:defRPr sz="2000" b="0" i="0" kern="1200" baseline="0">
                <a:solidFill>
                  <a:schemeClr val="bg1"/>
                </a:solidFill>
                <a:latin typeface="Untitled Sans" panose="020B0503030202060203" pitchFamily="34" charset="77"/>
                <a:ea typeface="+mn-ea"/>
                <a:cs typeface="+mn-cs"/>
              </a:defRPr>
            </a:lvl3pPr>
            <a:lvl4pPr marL="1600200" indent="-228600" algn="l" defTabSz="914400" rtl="0" eaLnBrk="1" latinLnBrk="0" hangingPunct="1">
              <a:lnSpc>
                <a:spcPct val="90000"/>
              </a:lnSpc>
              <a:spcBef>
                <a:spcPts val="500"/>
              </a:spcBef>
              <a:buFontTx/>
              <a:buBlip>
                <a:blip r:embed="rId4"/>
              </a:buBlip>
              <a:defRPr sz="1800" b="0" i="0" kern="1200" baseline="0">
                <a:solidFill>
                  <a:schemeClr val="bg1"/>
                </a:solidFill>
                <a:latin typeface="Untitled Sans" panose="020B0503030202060203" pitchFamily="34" charset="77"/>
                <a:ea typeface="+mn-ea"/>
                <a:cs typeface="+mn-cs"/>
              </a:defRPr>
            </a:lvl4pPr>
            <a:lvl5pPr marL="2057400" indent="-228600" algn="l" defTabSz="914400" rtl="0" eaLnBrk="1" latinLnBrk="0" hangingPunct="1">
              <a:lnSpc>
                <a:spcPct val="90000"/>
              </a:lnSpc>
              <a:spcBef>
                <a:spcPts val="500"/>
              </a:spcBef>
              <a:buFontTx/>
              <a:buBlip>
                <a:blip r:embed="rId4"/>
              </a:buBlip>
              <a:defRPr sz="1800" b="0" i="0" kern="1200" baseline="0">
                <a:solidFill>
                  <a:schemeClr val="bg1"/>
                </a:solidFill>
                <a:latin typeface="Untitled Sans" panose="020B050303020206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sz="2400" dirty="0"/>
              <a:t>Trigger locks</a:t>
            </a:r>
          </a:p>
        </p:txBody>
      </p:sp>
      <p:pic>
        <p:nvPicPr>
          <p:cNvPr id="11" name="Picture 10" descr="Group of 3 pictures: top picture is a pair of hands showing a disassembled trigger lock beside a handgun; middle picture shows the hands connected the trigger lock over the handgun trigger; bottom picture shows the trigger lock in place on the handgun trigger.">
            <a:extLst>
              <a:ext uri="{FF2B5EF4-FFF2-40B4-BE49-F238E27FC236}">
                <a16:creationId xmlns:a16="http://schemas.microsoft.com/office/drawing/2014/main" id="{92295288-9791-9C4C-BF15-EB8D54BE3FC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18514" y="2629842"/>
            <a:ext cx="1843987" cy="4047776"/>
          </a:xfrm>
          <a:prstGeom prst="rect">
            <a:avLst/>
          </a:prstGeom>
          <a:ln>
            <a:solidFill>
              <a:schemeClr val="tx1"/>
            </a:solidFill>
          </a:ln>
        </p:spPr>
      </p:pic>
    </p:spTree>
    <p:extLst>
      <p:ext uri="{BB962C8B-B14F-4D97-AF65-F5344CB8AC3E}">
        <p14:creationId xmlns:p14="http://schemas.microsoft.com/office/powerpoint/2010/main" val="307482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7"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2064F-995A-E441-A7F7-90D253A6D6D5}"/>
              </a:ext>
            </a:extLst>
          </p:cNvPr>
          <p:cNvSpPr>
            <a:spLocks noGrp="1"/>
          </p:cNvSpPr>
          <p:nvPr>
            <p:ph type="title"/>
          </p:nvPr>
        </p:nvSpPr>
        <p:spPr/>
        <p:txBody>
          <a:bodyPr/>
          <a:lstStyle/>
          <a:p>
            <a:r>
              <a:rPr lang="en-US" noProof="0" dirty="0"/>
              <a:t>Lock boxes</a:t>
            </a:r>
          </a:p>
        </p:txBody>
      </p:sp>
      <p:sp>
        <p:nvSpPr>
          <p:cNvPr id="3" name="Content Placeholder 2">
            <a:extLst>
              <a:ext uri="{FF2B5EF4-FFF2-40B4-BE49-F238E27FC236}">
                <a16:creationId xmlns:a16="http://schemas.microsoft.com/office/drawing/2014/main" id="{2B0459D6-5A62-EE4B-9523-EF195900ED8D}"/>
              </a:ext>
            </a:extLst>
          </p:cNvPr>
          <p:cNvSpPr>
            <a:spLocks noGrp="1"/>
          </p:cNvSpPr>
          <p:nvPr>
            <p:ph idx="1"/>
          </p:nvPr>
        </p:nvSpPr>
        <p:spPr/>
        <p:txBody>
          <a:bodyPr/>
          <a:lstStyle/>
          <a:p>
            <a:pPr>
              <a:buBlip>
                <a:blip r:embed="rId3"/>
              </a:buBlip>
            </a:pPr>
            <a:r>
              <a:rPr lang="en-US" noProof="0" dirty="0"/>
              <a:t>  Secure one firearm, with different size boxes for different firearms</a:t>
            </a:r>
          </a:p>
          <a:p>
            <a:pPr>
              <a:buBlip>
                <a:blip r:embed="rId3"/>
              </a:buBlip>
            </a:pPr>
            <a:r>
              <a:rPr lang="en-US" noProof="0" dirty="0"/>
              <a:t>  Can have keys, combinations, or biometric technology</a:t>
            </a:r>
          </a:p>
          <a:p>
            <a:pPr>
              <a:buBlip>
                <a:blip r:embed="rId3"/>
              </a:buBlip>
            </a:pPr>
            <a:r>
              <a:rPr lang="en-US" noProof="0" dirty="0"/>
              <a:t>  Allow quick access to firearm</a:t>
            </a:r>
          </a:p>
          <a:p>
            <a:pPr>
              <a:buBlip>
                <a:blip r:embed="rId3"/>
              </a:buBlip>
            </a:pPr>
            <a:r>
              <a:rPr lang="en-US" noProof="0" dirty="0"/>
              <a:t>  Keep firearms out of sight</a:t>
            </a:r>
          </a:p>
          <a:p>
            <a:pPr>
              <a:buBlip>
                <a:blip r:embed="rId3"/>
              </a:buBlip>
            </a:pPr>
            <a:r>
              <a:rPr lang="en-US" noProof="0" dirty="0"/>
              <a:t>  Are portable</a:t>
            </a:r>
          </a:p>
        </p:txBody>
      </p:sp>
      <p:pic>
        <p:nvPicPr>
          <p:cNvPr id="6" name="Picture 5" descr="Group of 2 pictures: top picture is a closed lock box with a key pad combination, bottom picture is the same lock box opened to reveal a handgun inside.">
            <a:extLst>
              <a:ext uri="{FF2B5EF4-FFF2-40B4-BE49-F238E27FC236}">
                <a16:creationId xmlns:a16="http://schemas.microsoft.com/office/drawing/2014/main" id="{7767A2E4-E616-9647-9B35-1192F83478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2531" y="1045749"/>
            <a:ext cx="3355024" cy="5131213"/>
          </a:xfrm>
          <a:prstGeom prst="rect">
            <a:avLst/>
          </a:prstGeom>
          <a:ln>
            <a:solidFill>
              <a:schemeClr val="tx1"/>
            </a:solidFill>
          </a:ln>
        </p:spPr>
      </p:pic>
    </p:spTree>
    <p:extLst>
      <p:ext uri="{BB962C8B-B14F-4D97-AF65-F5344CB8AC3E}">
        <p14:creationId xmlns:p14="http://schemas.microsoft.com/office/powerpoint/2010/main" val="3260601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9650D3C-9F6D-994D-BEB3-B75121ED6B45}"/>
              </a:ext>
              <a:ext uri="{C183D7F6-B498-43B3-948B-1728B52AA6E4}">
                <adec:decorative xmlns:adec="http://schemas.microsoft.com/office/drawing/2017/decorative" val="1"/>
              </a:ext>
            </a:extLst>
          </p:cNvPr>
          <p:cNvSpPr/>
          <p:nvPr/>
        </p:nvSpPr>
        <p:spPr>
          <a:xfrm>
            <a:off x="8731748" y="1957848"/>
            <a:ext cx="3269752" cy="433656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7FB4219-B352-EE4B-A171-9CBEBF85689E}"/>
              </a:ext>
            </a:extLst>
          </p:cNvPr>
          <p:cNvSpPr>
            <a:spLocks noGrp="1"/>
          </p:cNvSpPr>
          <p:nvPr>
            <p:ph type="title"/>
          </p:nvPr>
        </p:nvSpPr>
        <p:spPr/>
        <p:txBody>
          <a:bodyPr/>
          <a:lstStyle/>
          <a:p>
            <a:r>
              <a:rPr lang="en-US" noProof="0" dirty="0"/>
              <a:t>Gun safes</a:t>
            </a:r>
          </a:p>
        </p:txBody>
      </p:sp>
      <p:sp>
        <p:nvSpPr>
          <p:cNvPr id="3" name="Content Placeholder 2">
            <a:extLst>
              <a:ext uri="{FF2B5EF4-FFF2-40B4-BE49-F238E27FC236}">
                <a16:creationId xmlns:a16="http://schemas.microsoft.com/office/drawing/2014/main" id="{6D828B2E-DA8E-6E45-B9FF-9BC80A76A50E}"/>
              </a:ext>
            </a:extLst>
          </p:cNvPr>
          <p:cNvSpPr>
            <a:spLocks noGrp="1"/>
          </p:cNvSpPr>
          <p:nvPr>
            <p:ph idx="1"/>
          </p:nvPr>
        </p:nvSpPr>
        <p:spPr/>
        <p:txBody>
          <a:bodyPr>
            <a:normAutofit lnSpcReduction="10000"/>
          </a:bodyPr>
          <a:lstStyle/>
          <a:p>
            <a:pPr>
              <a:buBlip>
                <a:blip r:embed="rId3"/>
              </a:buBlip>
            </a:pPr>
            <a:r>
              <a:rPr lang="en-US" noProof="0" dirty="0"/>
              <a:t>  Secure multiple firearms, with different size safes for individual needs</a:t>
            </a:r>
          </a:p>
          <a:p>
            <a:pPr>
              <a:buBlip>
                <a:blip r:embed="rId3"/>
              </a:buBlip>
            </a:pPr>
            <a:r>
              <a:rPr lang="en-US" noProof="0" dirty="0"/>
              <a:t>  Can have keys, combinations, or biometric technology </a:t>
            </a:r>
          </a:p>
          <a:p>
            <a:pPr>
              <a:buBlip>
                <a:blip r:embed="rId3"/>
              </a:buBlip>
            </a:pPr>
            <a:r>
              <a:rPr lang="en-US" noProof="0" dirty="0"/>
              <a:t>  Keep firearms securely locked inside</a:t>
            </a:r>
          </a:p>
          <a:p>
            <a:pPr>
              <a:buBlip>
                <a:blip r:embed="rId3"/>
              </a:buBlip>
            </a:pPr>
            <a:r>
              <a:rPr lang="en-US" noProof="0" dirty="0"/>
              <a:t>  Not portable</a:t>
            </a:r>
          </a:p>
          <a:p>
            <a:pPr>
              <a:buBlip>
                <a:blip r:embed="rId3"/>
              </a:buBlip>
            </a:pPr>
            <a:r>
              <a:rPr lang="en-US" noProof="0" dirty="0"/>
              <a:t>  More expensive</a:t>
            </a:r>
          </a:p>
        </p:txBody>
      </p:sp>
      <p:pic>
        <p:nvPicPr>
          <p:cNvPr id="5" name="Picture 4" descr="Picture of an open safe with a key pad combination lock.">
            <a:extLst>
              <a:ext uri="{FF2B5EF4-FFF2-40B4-BE49-F238E27FC236}">
                <a16:creationId xmlns:a16="http://schemas.microsoft.com/office/drawing/2014/main" id="{7D9C0174-F462-F441-98CD-5FFEAFD34F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5528" y="280989"/>
            <a:ext cx="2560234" cy="1941511"/>
          </a:xfrm>
          <a:prstGeom prst="rect">
            <a:avLst/>
          </a:prstGeom>
          <a:ln>
            <a:solidFill>
              <a:schemeClr val="tx1"/>
            </a:solidFill>
          </a:ln>
        </p:spPr>
      </p:pic>
      <p:pic>
        <p:nvPicPr>
          <p:cNvPr id="6" name="Picture 5" descr="Picture of a gun safe with the door opened to reveal several rifles inside.">
            <a:extLst>
              <a:ext uri="{FF2B5EF4-FFF2-40B4-BE49-F238E27FC236}">
                <a16:creationId xmlns:a16="http://schemas.microsoft.com/office/drawing/2014/main" id="{078E89F1-05AD-144E-A2D0-00D857BC9AD3}"/>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8800"/>
                    </a14:imgEffect>
                    <a14:imgEffect>
                      <a14:saturation sat="33000"/>
                    </a14:imgEffect>
                  </a14:imgLayer>
                </a14:imgProps>
              </a:ext>
              <a:ext uri="{28A0092B-C50C-407E-A947-70E740481C1C}">
                <a14:useLocalDpi xmlns:a14="http://schemas.microsoft.com/office/drawing/2010/main" val="0"/>
              </a:ext>
            </a:extLst>
          </a:blip>
          <a:srcRect/>
          <a:stretch/>
        </p:blipFill>
        <p:spPr>
          <a:xfrm>
            <a:off x="6336862" y="2641198"/>
            <a:ext cx="2108466" cy="3175402"/>
          </a:xfrm>
          <a:prstGeom prst="rect">
            <a:avLst/>
          </a:prstGeom>
        </p:spPr>
      </p:pic>
      <p:pic>
        <p:nvPicPr>
          <p:cNvPr id="7" name="Picture 6" descr="Picture of a wall safe with a steel door.">
            <a:extLst>
              <a:ext uri="{FF2B5EF4-FFF2-40B4-BE49-F238E27FC236}">
                <a16:creationId xmlns:a16="http://schemas.microsoft.com/office/drawing/2014/main" id="{21871D0F-F149-7C4F-80AE-B0700CAE4CE8}"/>
              </a:ext>
            </a:extLst>
          </p:cNvPr>
          <p:cNvPicPr>
            <a:picLocks noChangeAspect="1"/>
          </p:cNvPicPr>
          <p:nvPr/>
        </p:nvPicPr>
        <p:blipFill>
          <a:blip r:embed="rId7">
            <a:extLst>
              <a:ext uri="{BEBA8EAE-BF5A-486C-A8C5-ECC9F3942E4B}">
                <a14:imgProps xmlns:a14="http://schemas.microsoft.com/office/drawing/2010/main">
                  <a14:imgLayer r:embed="rId8">
                    <a14:imgEffect>
                      <a14:saturation sat="33000"/>
                    </a14:imgEffect>
                  </a14:imgLayer>
                </a14:imgProps>
              </a:ext>
              <a:ext uri="{28A0092B-C50C-407E-A947-70E740481C1C}">
                <a14:useLocalDpi xmlns:a14="http://schemas.microsoft.com/office/drawing/2010/main" val="0"/>
              </a:ext>
            </a:extLst>
          </a:blip>
          <a:srcRect l="1981" t="142" r="1628" b="924"/>
          <a:stretch>
            <a:fillRect/>
          </a:stretch>
        </p:blipFill>
        <p:spPr>
          <a:xfrm>
            <a:off x="8980860" y="2235890"/>
            <a:ext cx="2771528" cy="3780479"/>
          </a:xfrm>
          <a:prstGeom prst="rect">
            <a:avLst/>
          </a:prstGeom>
        </p:spPr>
      </p:pic>
      <p:sp>
        <p:nvSpPr>
          <p:cNvPr id="8" name="Rectangle 7">
            <a:extLst>
              <a:ext uri="{FF2B5EF4-FFF2-40B4-BE49-F238E27FC236}">
                <a16:creationId xmlns:a16="http://schemas.microsoft.com/office/drawing/2014/main" id="{1146CB93-D1CC-1544-84CC-63377EE5E63B}"/>
              </a:ext>
              <a:ext uri="{C183D7F6-B498-43B3-948B-1728B52AA6E4}">
                <adec:decorative xmlns:adec="http://schemas.microsoft.com/office/drawing/2017/decorative" val="1"/>
              </a:ext>
            </a:extLst>
          </p:cNvPr>
          <p:cNvSpPr/>
          <p:nvPr/>
        </p:nvSpPr>
        <p:spPr>
          <a:xfrm>
            <a:off x="6171590" y="2529348"/>
            <a:ext cx="2400909" cy="341889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278412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7E43E4B-A18D-B744-BBA0-01E63E07D6DD}" vid="{791BFDB4-8312-EB4D-9ADC-136947FA29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27866</TotalTime>
  <Words>633</Words>
  <Application>Microsoft Office PowerPoint</Application>
  <PresentationFormat>Widescreen</PresentationFormat>
  <Paragraphs>71</Paragraphs>
  <Slides>13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Untitled Sans</vt:lpstr>
      <vt:lpstr>Untitled Sans Medium</vt:lpstr>
      <vt:lpstr>Untitled Serif Medium</vt:lpstr>
      <vt:lpstr>Office Theme</vt:lpstr>
      <vt:lpstr>Educators Toolkit: Safe Firearm Storage</vt:lpstr>
      <vt:lpstr>Safe Firearm Storage</vt:lpstr>
      <vt:lpstr>When no one is at imminent risk, safe storage is the appropriate recommendation</vt:lpstr>
      <vt:lpstr>Importance of Safe Firearm Storage</vt:lpstr>
      <vt:lpstr>What You Can Do</vt:lpstr>
      <vt:lpstr>The safest way to store a firearm: </vt:lpstr>
      <vt:lpstr>Safe storage devices</vt:lpstr>
      <vt:lpstr>Lock boxes</vt:lpstr>
      <vt:lpstr>Gun safes</vt:lpstr>
      <vt:lpstr>Cable locks</vt:lpstr>
      <vt:lpstr>Trigger locks</vt:lpstr>
      <vt:lpstr>Learn more</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clinicians need to know</dc:title>
  <dc:creator>Amanda J Aubel</dc:creator>
  <cp:lastModifiedBy>George Sandoval</cp:lastModifiedBy>
  <cp:revision>302</cp:revision>
  <cp:lastPrinted>2021-05-13T20:17:09Z</cp:lastPrinted>
  <dcterms:created xsi:type="dcterms:W3CDTF">2021-04-05T19:08:50Z</dcterms:created>
  <dcterms:modified xsi:type="dcterms:W3CDTF">2026-04-07T22:07:48Z</dcterms:modified>
</cp:coreProperties>
</file>